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33"/>
  </p:notesMasterIdLst>
  <p:sldIdLst>
    <p:sldId id="425" r:id="rId3"/>
    <p:sldId id="433" r:id="rId4"/>
    <p:sldId id="446" r:id="rId5"/>
    <p:sldId id="447" r:id="rId6"/>
    <p:sldId id="350" r:id="rId7"/>
    <p:sldId id="449" r:id="rId8"/>
    <p:sldId id="450" r:id="rId9"/>
    <p:sldId id="453" r:id="rId10"/>
    <p:sldId id="454" r:id="rId11"/>
    <p:sldId id="427" r:id="rId12"/>
    <p:sldId id="456" r:id="rId13"/>
    <p:sldId id="445" r:id="rId14"/>
    <p:sldId id="457" r:id="rId15"/>
    <p:sldId id="366" r:id="rId16"/>
    <p:sldId id="367" r:id="rId17"/>
    <p:sldId id="373" r:id="rId18"/>
    <p:sldId id="428" r:id="rId19"/>
    <p:sldId id="397" r:id="rId20"/>
    <p:sldId id="430" r:id="rId21"/>
    <p:sldId id="368" r:id="rId22"/>
    <p:sldId id="404" r:id="rId23"/>
    <p:sldId id="405" r:id="rId24"/>
    <p:sldId id="406" r:id="rId25"/>
    <p:sldId id="369" r:id="rId26"/>
    <p:sldId id="370" r:id="rId27"/>
    <p:sldId id="431" r:id="rId28"/>
    <p:sldId id="458" r:id="rId29"/>
    <p:sldId id="402" r:id="rId30"/>
    <p:sldId id="459" r:id="rId31"/>
    <p:sldId id="273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4" autoAdjust="0"/>
    <p:restoredTop sz="96928"/>
  </p:normalViewPr>
  <p:slideViewPr>
    <p:cSldViewPr snapToGrid="0" snapToObjects="1" showGuides="1">
      <p:cViewPr varScale="1">
        <p:scale>
          <a:sx n="123" d="100"/>
          <a:sy n="123" d="100"/>
        </p:scale>
        <p:origin x="216" y="2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12/12/20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3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12/12/20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ilientdb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hyperlink" Target="https://commons.wikimedia.org/w/index.php?curid=45960536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0.sv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11" Type="http://schemas.openxmlformats.org/officeDocument/2006/relationships/image" Target="../media/image33.svg"/><Relationship Id="rId5" Type="http://schemas.openxmlformats.org/officeDocument/2006/relationships/image" Target="../media/image30.svg"/><Relationship Id="rId10" Type="http://schemas.openxmlformats.org/officeDocument/2006/relationships/image" Target="../media/image32.sv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svg"/><Relationship Id="rId21" Type="http://schemas.openxmlformats.org/officeDocument/2006/relationships/image" Target="../media/image63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5" Type="http://schemas.openxmlformats.org/officeDocument/2006/relationships/image" Target="../media/image67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24" Type="http://schemas.openxmlformats.org/officeDocument/2006/relationships/image" Target="../media/image66.pn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6046"/>
            <a:ext cx="12192000" cy="1588127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Permissioned Blockchain Through the </a:t>
            </a:r>
            <a:br>
              <a:rPr lang="en-US" sz="36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Looking Glass: Architectural and </a:t>
            </a:r>
            <a:br>
              <a:rPr lang="en-US" sz="36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Lessons Learned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251" y="3554567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322" y="5618950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597" y="5608902"/>
            <a:ext cx="2097104" cy="844805"/>
          </a:xfrm>
          <a:prstGeom prst="rect">
            <a:avLst/>
          </a:prstGeom>
        </p:spPr>
      </p:pic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149" y="1896399"/>
            <a:ext cx="1716698" cy="163610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7F7C80-9F39-CD41-9043-3EFA4B93050F}"/>
              </a:ext>
            </a:extLst>
          </p:cNvPr>
          <p:cNvSpPr txBox="1">
            <a:spLocks/>
          </p:cNvSpPr>
          <p:nvPr/>
        </p:nvSpPr>
        <p:spPr bwMode="auto">
          <a:xfrm>
            <a:off x="5430308" y="3554567"/>
            <a:ext cx="2084812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8424796" y="3557455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3934237" y="4061728"/>
            <a:ext cx="3769997" cy="11798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MokaBlox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LLC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Davis</a:t>
            </a:r>
          </a:p>
        </p:txBody>
      </p:sp>
      <p:pic>
        <p:nvPicPr>
          <p:cNvPr id="15" name="Picture 14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B1E476B5-FDC6-1145-888E-A81A93C20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2403" y="1916527"/>
            <a:ext cx="1627100" cy="1627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2BD7E6-4BD3-FB4E-A184-49504E354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8257" y="1905588"/>
            <a:ext cx="1410119" cy="16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562708" y="408932"/>
            <a:ext cx="10515600" cy="7868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only Cryptocurrencies?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08704" y="2154234"/>
            <a:ext cx="9535047" cy="2462084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Throughput of initial “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blockchain”cryptocurrencies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&lt; 10 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txns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/s.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Throughput of existing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distributed databases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1 million 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txns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/s.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Low throughput acceptable in </a:t>
            </a:r>
            <a:r>
              <a:rPr lang="en-US" sz="2400" i="1" dirty="0" err="1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permissionless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applications.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55C541-4BC3-9C4A-A743-B2922E2C2BE3}"/>
              </a:ext>
            </a:extLst>
          </p:cNvPr>
          <p:cNvSpPr/>
          <p:nvPr/>
        </p:nvSpPr>
        <p:spPr>
          <a:xfrm>
            <a:off x="2862666" y="1124419"/>
            <a:ext cx="64666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Permissionless</a:t>
            </a:r>
            <a:endParaRPr 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EE4E9-CFF6-A249-9430-30E16E24B58A}"/>
              </a:ext>
            </a:extLst>
          </p:cNvPr>
          <p:cNvSpPr/>
          <p:nvPr/>
        </p:nvSpPr>
        <p:spPr>
          <a:xfrm>
            <a:off x="5332860" y="2505670"/>
            <a:ext cx="969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vs.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4DD7-9472-1E41-BB32-390C48C39C1D}"/>
              </a:ext>
            </a:extLst>
          </p:cNvPr>
          <p:cNvSpPr/>
          <p:nvPr/>
        </p:nvSpPr>
        <p:spPr>
          <a:xfrm>
            <a:off x="2862666" y="3743021"/>
            <a:ext cx="64666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Permissioned</a:t>
            </a:r>
          </a:p>
        </p:txBody>
      </p:sp>
    </p:spTree>
    <p:extLst>
      <p:ext uri="{BB962C8B-B14F-4D97-AF65-F5344CB8AC3E}">
        <p14:creationId xmlns:p14="http://schemas.microsoft.com/office/powerpoint/2010/main" val="376698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69231" y="464790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Permissionless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Blockchains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51CC09-BE64-9E47-99B7-6068653F0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883" y="2685420"/>
            <a:ext cx="993762" cy="914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54E7C14-93A5-1945-9F37-4CBB05525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5154" y="2567602"/>
            <a:ext cx="635210" cy="103221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6C36066-5386-2749-88F9-6B85EFE0076E}"/>
              </a:ext>
            </a:extLst>
          </p:cNvPr>
          <p:cNvSpPr txBox="1">
            <a:spLocks/>
          </p:cNvSpPr>
          <p:nvPr/>
        </p:nvSpPr>
        <p:spPr bwMode="auto">
          <a:xfrm>
            <a:off x="899318" y="2685420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Cryptocurrencies: Bitcoin &amp; Ethereum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A3FE07-C35B-5149-BF7B-647506DBBE75}"/>
              </a:ext>
            </a:extLst>
          </p:cNvPr>
          <p:cNvSpPr txBox="1">
            <a:spLocks/>
          </p:cNvSpPr>
          <p:nvPr/>
        </p:nvSpPr>
        <p:spPr bwMode="auto">
          <a:xfrm>
            <a:off x="798852" y="2685420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Access: Anyone can participate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857706-6283-3844-86EB-77E39D56CDFD}"/>
              </a:ext>
            </a:extLst>
          </p:cNvPr>
          <p:cNvSpPr txBox="1">
            <a:spLocks/>
          </p:cNvSpPr>
          <p:nvPr/>
        </p:nvSpPr>
        <p:spPr bwMode="auto">
          <a:xfrm>
            <a:off x="788504" y="2688582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Identities of the replicas are unknown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A2C3D5-BED5-9E47-A9E7-EB10ED31083A}"/>
              </a:ext>
            </a:extLst>
          </p:cNvPr>
          <p:cNvSpPr txBox="1">
            <a:spLocks/>
          </p:cNvSpPr>
          <p:nvPr/>
        </p:nvSpPr>
        <p:spPr bwMode="auto">
          <a:xfrm>
            <a:off x="788504" y="268541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 computing complex hashes.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2058BF-111E-414B-BF99-B6C4805A2455}"/>
              </a:ext>
            </a:extLst>
          </p:cNvPr>
          <p:cNvSpPr txBox="1">
            <a:spLocks/>
          </p:cNvSpPr>
          <p:nvPr/>
        </p:nvSpPr>
        <p:spPr bwMode="auto">
          <a:xfrm>
            <a:off x="788504" y="2688578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Wastage of Energy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B135AAF-9051-9E47-8BF0-0A122397A29A}"/>
              </a:ext>
            </a:extLst>
          </p:cNvPr>
          <p:cNvSpPr txBox="1">
            <a:spLocks/>
          </p:cNvSpPr>
          <p:nvPr/>
        </p:nvSpPr>
        <p:spPr bwMode="auto">
          <a:xfrm>
            <a:off x="793302" y="2695510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Fastest hash computer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Proposes block</a:t>
            </a:r>
            <a:endParaRPr lang="en-US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66A0E4-087B-8443-8296-415D46ED5D06}"/>
              </a:ext>
            </a:extLst>
          </p:cNvPr>
          <p:cNvSpPr txBox="1">
            <a:spLocks/>
          </p:cNvSpPr>
          <p:nvPr/>
        </p:nvSpPr>
        <p:spPr bwMode="auto">
          <a:xfrm>
            <a:off x="669231" y="2662603"/>
            <a:ext cx="10515600" cy="10813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simultaneous proposers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</a:p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Blockchain Forks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7" grpId="0"/>
      <p:bldP spid="17" grpId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69231" y="464790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Permissioned Blockchains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9" name="Graphic 18" descr="Magnifying glass">
            <a:extLst>
              <a:ext uri="{FF2B5EF4-FFF2-40B4-BE49-F238E27FC236}">
                <a16:creationId xmlns:a16="http://schemas.microsoft.com/office/drawing/2014/main" id="{D48CD565-7982-EF4A-8DE0-337EDA1E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046" y="-85214"/>
            <a:ext cx="1510750" cy="151075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F1A016-1122-264F-BC1A-5628DB0938A3}"/>
              </a:ext>
            </a:extLst>
          </p:cNvPr>
          <p:cNvGrpSpPr/>
          <p:nvPr/>
        </p:nvGrpSpPr>
        <p:grpSpPr>
          <a:xfrm>
            <a:off x="453885" y="212961"/>
            <a:ext cx="914400" cy="5741499"/>
            <a:chOff x="708992" y="287322"/>
            <a:chExt cx="914400" cy="5741499"/>
          </a:xfrm>
        </p:grpSpPr>
        <p:pic>
          <p:nvPicPr>
            <p:cNvPr id="21" name="Graphic 20" descr="DJ">
              <a:extLst>
                <a:ext uri="{FF2B5EF4-FFF2-40B4-BE49-F238E27FC236}">
                  <a16:creationId xmlns:a16="http://schemas.microsoft.com/office/drawing/2014/main" id="{19C137CE-A30F-C245-99A5-BB2DC7BA8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992" y="5114421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Pilot">
              <a:extLst>
                <a:ext uri="{FF2B5EF4-FFF2-40B4-BE49-F238E27FC236}">
                  <a16:creationId xmlns:a16="http://schemas.microsoft.com/office/drawing/2014/main" id="{C0DA0FD6-3E31-4F4D-87B7-138246BC1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992" y="4028202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Welder">
              <a:extLst>
                <a:ext uri="{FF2B5EF4-FFF2-40B4-BE49-F238E27FC236}">
                  <a16:creationId xmlns:a16="http://schemas.microsoft.com/office/drawing/2014/main" id="{74FE33CC-B7B9-FC4E-8314-47EF81E7E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992" y="2689617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Astronaut">
              <a:extLst>
                <a:ext uri="{FF2B5EF4-FFF2-40B4-BE49-F238E27FC236}">
                  <a16:creationId xmlns:a16="http://schemas.microsoft.com/office/drawing/2014/main" id="{F971F403-60F5-6440-A063-5E835362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992" y="1510748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Farmer">
              <a:extLst>
                <a:ext uri="{FF2B5EF4-FFF2-40B4-BE49-F238E27FC236}">
                  <a16:creationId xmlns:a16="http://schemas.microsoft.com/office/drawing/2014/main" id="{9941A680-F7C6-F44E-BF94-F24EEF10D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992" y="287322"/>
              <a:ext cx="914400" cy="914400"/>
            </a:xfrm>
            <a:prstGeom prst="rect">
              <a:avLst/>
            </a:prstGeom>
          </p:spPr>
        </p:pic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D1D5E537-B030-5C4B-902F-5AE450BD9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5783" y="3653619"/>
            <a:ext cx="1510750" cy="151075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3F43208-B6BA-504F-8EFB-F5D784F1498E}"/>
              </a:ext>
            </a:extLst>
          </p:cNvPr>
          <p:cNvGrpSpPr/>
          <p:nvPr/>
        </p:nvGrpSpPr>
        <p:grpSpPr>
          <a:xfrm>
            <a:off x="10637837" y="212961"/>
            <a:ext cx="914400" cy="5741499"/>
            <a:chOff x="708992" y="287322"/>
            <a:chExt cx="914400" cy="5741499"/>
          </a:xfrm>
        </p:grpSpPr>
        <p:pic>
          <p:nvPicPr>
            <p:cNvPr id="28" name="Graphic 27" descr="DJ">
              <a:extLst>
                <a:ext uri="{FF2B5EF4-FFF2-40B4-BE49-F238E27FC236}">
                  <a16:creationId xmlns:a16="http://schemas.microsoft.com/office/drawing/2014/main" id="{05D19253-FD5A-F042-8B44-0B692EA1D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992" y="5114421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Pilot">
              <a:extLst>
                <a:ext uri="{FF2B5EF4-FFF2-40B4-BE49-F238E27FC236}">
                  <a16:creationId xmlns:a16="http://schemas.microsoft.com/office/drawing/2014/main" id="{8D888417-46B2-9D42-A934-17870A201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992" y="4028202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Welder">
              <a:extLst>
                <a:ext uri="{FF2B5EF4-FFF2-40B4-BE49-F238E27FC236}">
                  <a16:creationId xmlns:a16="http://schemas.microsoft.com/office/drawing/2014/main" id="{E74A86BC-5E36-2E4A-AC9E-3CC97BBEF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992" y="2689617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Astronaut">
              <a:extLst>
                <a:ext uri="{FF2B5EF4-FFF2-40B4-BE49-F238E27FC236}">
                  <a16:creationId xmlns:a16="http://schemas.microsoft.com/office/drawing/2014/main" id="{F271C421-9107-E849-86EB-0ED7651D1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992" y="1510748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Farmer">
              <a:extLst>
                <a:ext uri="{FF2B5EF4-FFF2-40B4-BE49-F238E27FC236}">
                  <a16:creationId xmlns:a16="http://schemas.microsoft.com/office/drawing/2014/main" id="{AC8DB8B0-5FF9-BF42-BBB8-AA60FAC1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992" y="287322"/>
              <a:ext cx="914400" cy="914400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407B5633-8FD0-1C4B-85F0-722E2E1DF5AE}"/>
              </a:ext>
            </a:extLst>
          </p:cNvPr>
          <p:cNvSpPr txBox="1">
            <a:spLocks/>
          </p:cNvSpPr>
          <p:nvPr/>
        </p:nvSpPr>
        <p:spPr bwMode="auto">
          <a:xfrm>
            <a:off x="801756" y="280525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Identities known a priori.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8B53676-000B-3046-844A-425F986F91B5}"/>
              </a:ext>
            </a:extLst>
          </p:cNvPr>
          <p:cNvSpPr txBox="1">
            <a:spLocks/>
          </p:cNvSpPr>
          <p:nvPr/>
        </p:nvSpPr>
        <p:spPr bwMode="auto">
          <a:xfrm>
            <a:off x="811353" y="2810661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Applications: Blockchain Databases, Healthcare…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E034FF2-AF85-464E-A529-1D7F77158653}"/>
              </a:ext>
            </a:extLst>
          </p:cNvPr>
          <p:cNvSpPr txBox="1">
            <a:spLocks/>
          </p:cNvSpPr>
          <p:nvPr/>
        </p:nvSpPr>
        <p:spPr bwMode="auto">
          <a:xfrm>
            <a:off x="801756" y="2814371"/>
            <a:ext cx="10515600" cy="10813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 traditional BFT consensus:</a:t>
            </a:r>
          </a:p>
          <a:p>
            <a:pPr algn="ctr">
              <a:lnSpc>
                <a:spcPct val="12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PBFT, Zyzzyva, SBFT…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44B3349-6AF4-F646-8D8A-73C31D132CBE}"/>
              </a:ext>
            </a:extLst>
          </p:cNvPr>
          <p:cNvSpPr txBox="1">
            <a:spLocks/>
          </p:cNvSpPr>
          <p:nvPr/>
        </p:nvSpPr>
        <p:spPr bwMode="auto">
          <a:xfrm>
            <a:off x="805069" y="2812078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Computationally cheap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D5C5FBD-7B1E-7644-9715-23BCAF8C666A}"/>
              </a:ext>
            </a:extLst>
          </p:cNvPr>
          <p:cNvSpPr txBox="1">
            <a:spLocks/>
          </p:cNvSpPr>
          <p:nvPr/>
        </p:nvSpPr>
        <p:spPr bwMode="auto">
          <a:xfrm>
            <a:off x="805070" y="2808337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Communication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Low Scalability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A5674ED-2ABD-3F44-8C58-E68F0BC74DDD}"/>
              </a:ext>
            </a:extLst>
          </p:cNvPr>
          <p:cNvSpPr txBox="1">
            <a:spLocks/>
          </p:cNvSpPr>
          <p:nvPr/>
        </p:nvSpPr>
        <p:spPr bwMode="auto">
          <a:xfrm>
            <a:off x="801752" y="2813030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Throughput still low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&lt; 10Ktxns/s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9899607-B3A4-CD48-AD37-649625776180}"/>
              </a:ext>
            </a:extLst>
          </p:cNvPr>
          <p:cNvSpPr txBox="1">
            <a:spLocks/>
          </p:cNvSpPr>
          <p:nvPr/>
        </p:nvSpPr>
        <p:spPr bwMode="auto">
          <a:xfrm>
            <a:off x="939074" y="2810197"/>
            <a:ext cx="10515600" cy="6607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cited reason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BFT consensus protocols are expensive!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" y="169787"/>
            <a:ext cx="11290852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/>
            <a:r>
              <a:rPr lang="en-US" b="1" dirty="0">
                <a:latin typeface="Palatino Linotype" panose="02040502050505030304" pitchFamily="18" charset="0"/>
              </a:rPr>
              <a:t>Can a </a:t>
            </a:r>
            <a:r>
              <a:rPr lang="en-US" b="1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well-crafted</a:t>
            </a:r>
            <a:r>
              <a:rPr lang="en-US" b="1" dirty="0">
                <a:latin typeface="Palatino Linotype" panose="02040502050505030304" pitchFamily="18" charset="0"/>
              </a:rPr>
              <a:t> system based on a </a:t>
            </a:r>
            <a:r>
              <a:rPr lang="en-US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classical BFT protocol</a:t>
            </a:r>
            <a:r>
              <a:rPr lang="en-US" b="1" dirty="0">
                <a:latin typeface="Palatino Linotype" panose="02040502050505030304" pitchFamily="18" charset="0"/>
              </a:rPr>
              <a:t> outperform a </a:t>
            </a:r>
            <a:r>
              <a:rPr lang="en-US" b="1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modern protocol</a:t>
            </a:r>
            <a:r>
              <a:rPr lang="en-US" b="1" dirty="0">
                <a:latin typeface="Palatino Linotype" panose="02040502050505030304" pitchFamily="18" charset="0"/>
              </a:rPr>
              <a:t>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CF0428C-9DF0-7A41-AAEA-A71031EDBAE7}"/>
              </a:ext>
            </a:extLst>
          </p:cNvPr>
          <p:cNvSpPr txBox="1">
            <a:spLocks/>
          </p:cNvSpPr>
          <p:nvPr/>
        </p:nvSpPr>
        <p:spPr bwMode="auto">
          <a:xfrm>
            <a:off x="1" y="5486966"/>
            <a:ext cx="12191999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dirty="0" err="1">
                <a:latin typeface="Palatino Linotype" panose="02040502050505030304" pitchFamily="18" charset="0"/>
              </a:rPr>
              <a:t>ResilientDB</a:t>
            </a:r>
            <a:r>
              <a:rPr lang="en-US" sz="2000" dirty="0">
                <a:latin typeface="Palatino Linotype" panose="02040502050505030304" pitchFamily="18" charset="0"/>
              </a:rPr>
              <a:t> employs </a:t>
            </a:r>
            <a:r>
              <a:rPr lang="en-US" sz="2000" b="1" i="1" dirty="0">
                <a:latin typeface="Palatino Linotype" panose="02040502050505030304" pitchFamily="18" charset="0"/>
              </a:rPr>
              <a:t>PBFT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sz="2000" dirty="0">
                <a:latin typeface="Palatino Linotype" panose="02040502050505030304" pitchFamily="18" charset="0"/>
              </a:rPr>
              <a:t>two phases of O(n</a:t>
            </a:r>
            <a:r>
              <a:rPr lang="en-US" sz="2000" baseline="30000" dirty="0">
                <a:latin typeface="Palatino Linotype" panose="0204050205050503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</a:rPr>
              <a:t>) communication!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D89FE1-3D3C-854A-921E-145235879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363" y="1232452"/>
            <a:ext cx="5903271" cy="41322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B28D11E-5466-5945-A117-7C114FD73A54}"/>
              </a:ext>
            </a:extLst>
          </p:cNvPr>
          <p:cNvGrpSpPr/>
          <p:nvPr/>
        </p:nvGrpSpPr>
        <p:grpSpPr>
          <a:xfrm>
            <a:off x="8400865" y="4092190"/>
            <a:ext cx="1697502" cy="734569"/>
            <a:chOff x="8122570" y="3917500"/>
            <a:chExt cx="1697502" cy="73456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ADDFDE-7129-424C-AC97-53EFE2B72C2D}"/>
                </a:ext>
              </a:extLst>
            </p:cNvPr>
            <p:cNvSpPr/>
            <p:nvPr/>
          </p:nvSpPr>
          <p:spPr>
            <a:xfrm>
              <a:off x="8122571" y="3917500"/>
              <a:ext cx="240861" cy="243080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1E00331-33BE-4647-98DA-4D133757D596}"/>
                </a:ext>
              </a:extLst>
            </p:cNvPr>
            <p:cNvCxnSpPr>
              <a:cxnSpLocks/>
            </p:cNvCxnSpPr>
            <p:nvPr/>
          </p:nvCxnSpPr>
          <p:spPr>
            <a:xfrm>
              <a:off x="8377989" y="4009468"/>
              <a:ext cx="646741" cy="2702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921570D-9A73-0F4E-B1E9-C64AE4CF7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7988" y="4368260"/>
              <a:ext cx="646742" cy="1902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ontent Placeholder 5">
              <a:extLst>
                <a:ext uri="{FF2B5EF4-FFF2-40B4-BE49-F238E27FC236}">
                  <a16:creationId xmlns:a16="http://schemas.microsoft.com/office/drawing/2014/main" id="{F1298D94-11FD-BD41-923C-248F0390A0D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11478" y="4007076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b="1" dirty="0">
                  <a:solidFill>
                    <a:srgbClr val="00B050"/>
                  </a:solidFill>
                  <a:latin typeface="Palatino Linotype" panose="02040502050505030304" pitchFamily="18" charset="0"/>
                </a:rPr>
                <a:t>60%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47B1C2D-08B3-1D4C-800E-587AD297C3E6}"/>
                </a:ext>
              </a:extLst>
            </p:cNvPr>
            <p:cNvSpPr/>
            <p:nvPr/>
          </p:nvSpPr>
          <p:spPr>
            <a:xfrm>
              <a:off x="8122570" y="4408989"/>
              <a:ext cx="240861" cy="243080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700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677417" y="1791864"/>
            <a:ext cx="10737501" cy="13786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Existing Permissioned Blockchain systems overlook system design! 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2370" y="3806707"/>
            <a:ext cx="11455121" cy="934498"/>
          </a:xfrm>
        </p:spPr>
        <p:txBody>
          <a:bodyPr rtlCol="0"/>
          <a:lstStyle/>
          <a:p>
            <a:pPr marL="457200" lvl="1" indent="0" algn="just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800" dirty="0" err="1">
                <a:latin typeface="Palatino Linotype" panose="02040502050505030304" pitchFamily="18" charset="0"/>
              </a:rPr>
              <a:t>ResilientDB</a:t>
            </a:r>
            <a:r>
              <a:rPr lang="en-US" sz="2800" dirty="0">
                <a:latin typeface="Palatino Linotype" panose="02040502050505030304" pitchFamily="18" charset="0"/>
              </a:rPr>
              <a:t> adopts </a:t>
            </a:r>
            <a:r>
              <a:rPr lang="en-US" sz="28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sz="2800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FF5D3A-C3F4-EE44-8980-51A1B58D0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9" y="5012731"/>
            <a:ext cx="2825296" cy="1138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42672-4C51-0F4E-AD30-81877595CE56}"/>
              </a:ext>
            </a:extLst>
          </p:cNvPr>
          <p:cNvSpPr txBox="1"/>
          <p:nvPr/>
        </p:nvSpPr>
        <p:spPr>
          <a:xfrm>
            <a:off x="81809" y="6457890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3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26283" y="544964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63297" y="1930504"/>
            <a:ext cx="7737231" cy="3680366"/>
          </a:xfrm>
        </p:spPr>
        <p:txBody>
          <a:bodyPr rtlCol="0"/>
          <a:lstStyle/>
          <a:p>
            <a:pPr marL="914400" lvl="1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F50B92-E0BB-5C4E-AF78-17BEA11BCC7B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676A8D-77B8-5F48-882B-B54AB373511C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9CE88F8F-CC0F-CA4B-9EDF-DD29F12E3136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6A8EC-2A79-0B42-8DD9-526173823A71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E2364290-A6CD-D44A-B69D-A7ECEBD1702C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5B35E0-852A-3A46-ACB6-CDDC1B514EBC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32CFEB-AD94-9B42-B19B-C1ACAFCB5B62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3" name="Magnetic Disk 12">
            <a:extLst>
              <a:ext uri="{FF2B5EF4-FFF2-40B4-BE49-F238E27FC236}">
                <a16:creationId xmlns:a16="http://schemas.microsoft.com/office/drawing/2014/main" id="{BB04E308-0E25-1841-937D-C75C24B6037D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7DFBDC-3D49-9646-9944-C28D78701069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FEF721B2-690A-F84C-8079-7F86B0DB34F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5DC1FDDD-3D87-324C-B4B2-C2643CDB7907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B7A8930B-226F-664C-92FE-DA5BF1DFEEBD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7BC504-68D2-5A4D-BF84-E416E2EA0921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88F3AC4-0795-D94D-B54B-31A9DF90EA6A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55732B1-EF1E-F847-A49F-49D227F5212B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1" name="Multidocument 20">
            <a:extLst>
              <a:ext uri="{FF2B5EF4-FFF2-40B4-BE49-F238E27FC236}">
                <a16:creationId xmlns:a16="http://schemas.microsoft.com/office/drawing/2014/main" id="{C756D5E4-514D-014A-A9E7-EB08C3DEAABF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D7CA-3282-F844-B096-52A545A5EAE9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C9A3A9-F1C0-794F-A1AD-6B27F5FDFFBB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B434A78-BE56-8146-89FE-266F544056D1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3236D4-14D9-B842-9BF5-708D72574F5B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D3CFE0-5EA8-2A4F-9AA8-872032BB8D12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84E2743B-3AB0-FF48-A6B1-FE25496FFBB0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031270B0-E2D6-B64E-A720-64DD1D737C93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E446EA-D4FB-1441-8BBD-77A8551281B4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irect Access Storage 29">
            <a:extLst>
              <a:ext uri="{FF2B5EF4-FFF2-40B4-BE49-F238E27FC236}">
                <a16:creationId xmlns:a16="http://schemas.microsoft.com/office/drawing/2014/main" id="{D24B4EF5-9FFD-284E-A9E8-604E7670CCF7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343C5869-5129-BA4D-A1C2-7BB86B1BD59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ABE311-34DD-D447-BC0A-200116C7D3D2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06CF0F-7F02-5543-88A8-7C415E0CCF71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26C51172-64FA-4347-A237-23625D73681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0264720B-BB7F-364D-BB83-EFF5907310D5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Left Arrow 35">
            <a:extLst>
              <a:ext uri="{FF2B5EF4-FFF2-40B4-BE49-F238E27FC236}">
                <a16:creationId xmlns:a16="http://schemas.microsoft.com/office/drawing/2014/main" id="{46679428-8E42-B140-8293-6A104519AEC9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5A6ED652-1266-AC4C-BC8C-46F10EE368FB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FF58B8F4-8C25-A346-9160-F28252668A22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Up Arrow 38">
            <a:extLst>
              <a:ext uri="{FF2B5EF4-FFF2-40B4-BE49-F238E27FC236}">
                <a16:creationId xmlns:a16="http://schemas.microsoft.com/office/drawing/2014/main" id="{2F6ACEE1-D62E-A540-9B2B-9B2FF77B80F3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Lightning Bolt 39">
            <a:extLst>
              <a:ext uri="{FF2B5EF4-FFF2-40B4-BE49-F238E27FC236}">
                <a16:creationId xmlns:a16="http://schemas.microsoft.com/office/drawing/2014/main" id="{21F2C12D-C723-AC44-A6A4-D74732DE338E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E5FB3287-CCAD-7A44-8AEF-D23887B2D2E1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50A4C129-2FC4-B043-AD97-24589A6B8A37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95951C-EA18-E144-955E-C884DDF57120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43774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2991310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551816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784646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230248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1974128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495632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392418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384467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477151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3924434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784690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930572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933764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60608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255876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431539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001572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170425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149932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620503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359390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197979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613697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141700" y="3951405"/>
            <a:ext cx="1428150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129855" y="3899136"/>
            <a:ext cx="14399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Checkpoint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270451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7011065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885724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840697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65103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65103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47100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924434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924434" y="3086429"/>
            <a:ext cx="1241626" cy="1234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239078" y="3077568"/>
            <a:ext cx="2231926" cy="135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208523" y="3530988"/>
            <a:ext cx="8025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569412" y="1904921"/>
            <a:ext cx="2281467" cy="52172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938794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2830806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2836093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2830586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911288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909298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895792" y="3594886"/>
            <a:ext cx="57521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098894" y="1378433"/>
            <a:ext cx="8597468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0407DDD-4B1D-D34A-8F3D-6BB2B534451D}"/>
              </a:ext>
            </a:extLst>
          </p:cNvPr>
          <p:cNvSpPr txBox="1">
            <a:spLocks/>
          </p:cNvSpPr>
          <p:nvPr/>
        </p:nvSpPr>
        <p:spPr bwMode="auto">
          <a:xfrm>
            <a:off x="0" y="176390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Multi-Threaded Deep Pipeline at Replicas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D948208B-5A17-6D43-A09D-D451ECD40A3F}"/>
              </a:ext>
            </a:extLst>
          </p:cNvPr>
          <p:cNvCxnSpPr>
            <a:cxnSpLocks/>
          </p:cNvCxnSpPr>
          <p:nvPr/>
        </p:nvCxnSpPr>
        <p:spPr>
          <a:xfrm flipV="1">
            <a:off x="6579054" y="3763425"/>
            <a:ext cx="2249110" cy="67093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66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3" grpId="0"/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A9AA7B-1627-AC4C-AB74-06A4DB27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Evaluation and Analysis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AC9D4A-6C18-2B48-834B-76DF368F6F3B}"/>
              </a:ext>
            </a:extLst>
          </p:cNvPr>
          <p:cNvSpPr txBox="1">
            <a:spLocks/>
          </p:cNvSpPr>
          <p:nvPr/>
        </p:nvSpPr>
        <p:spPr bwMode="auto">
          <a:xfrm>
            <a:off x="441035" y="1280317"/>
            <a:ext cx="11309929" cy="47420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We ask </a:t>
            </a:r>
            <a:r>
              <a:rPr lang="en-US" sz="2200" b="1" i="1" dirty="0">
                <a:latin typeface="Palatino Linotype" panose="02040502050505030304" pitchFamily="18" charset="0"/>
              </a:rPr>
              <a:t>eleven</a:t>
            </a:r>
            <a:r>
              <a:rPr lang="en-US" sz="2200" dirty="0">
                <a:latin typeface="Palatino Linotype" panose="02040502050505030304" pitchFamily="18" charset="0"/>
              </a:rPr>
              <a:t> distinct questions that affect performance of a Permissioned Blockchain.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Workload provided by Yahoo Cloud Serving Benchmark (YCSB).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PBFT to achieve BFT consensus among replicas.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General Setup</a:t>
            </a:r>
            <a:r>
              <a:rPr lang="en-US" sz="2200" dirty="0">
                <a:latin typeface="Palatino Linotype" panose="02040502050505030304" pitchFamily="18" charset="0"/>
                <a:sym typeface="Wingdings" pitchFamily="2" charset="2"/>
              </a:rPr>
              <a:t> (unless stated otherwise):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8-core Intel Xeon Cascade Lake CPU.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 Requests sent by 80K clients deployed on 4 machines.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Employed batching </a:t>
            </a:r>
            <a:r>
              <a:rPr lang="en-US" sz="2200" dirty="0">
                <a:latin typeface="Palatino Linotype" panose="02040502050505030304" pitchFamily="18" charset="0"/>
                <a:sym typeface="Wingdings" pitchFamily="2" charset="2"/>
              </a:rPr>
              <a:t> Batch size set at 100.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At each replica </a:t>
            </a:r>
            <a:r>
              <a:rPr lang="en-US" sz="22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200" dirty="0">
                <a:latin typeface="Palatino Linotype" panose="02040502050505030304" pitchFamily="18" charset="0"/>
              </a:rPr>
              <a:t> one worker-thread, one execute-thread and two batch-threads</a:t>
            </a:r>
          </a:p>
        </p:txBody>
      </p:sp>
    </p:spTree>
    <p:extLst>
      <p:ext uri="{BB962C8B-B14F-4D97-AF65-F5344CB8AC3E}">
        <p14:creationId xmlns:p14="http://schemas.microsoft.com/office/powerpoint/2010/main" val="319443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193797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0" y="353311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1: Multi-Threaded pipeline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876" y="5366107"/>
            <a:ext cx="11706330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Parallelizing and Pipelining tasks across worker, execution (E) and batch-threads (B).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DAECD01-7533-4B83-83E9-6A1408B1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07" y="1067161"/>
            <a:ext cx="9151916" cy="42708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E7F5F-F567-A443-B9B0-DCB2AE6C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00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0" y="353311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1: Multi-Threaded pipeline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876" y="5366107"/>
            <a:ext cx="11706330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Parallelizing and Pipelining tasks across worker, execution (E) and batch-threads (B).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EED6487-F1CE-4AEF-95D1-43655801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" y="1069848"/>
            <a:ext cx="9153144" cy="42714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9EEC38-B1DF-5A49-A218-20EF090A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63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4188" y="353645"/>
            <a:ext cx="1218781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1: Multi-Threaded pipeline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876" y="5366107"/>
            <a:ext cx="11706330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Parallelizing and Pipelining tasks across worker, execution (E) and batch-threads (B).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85402B9-8C45-4083-BE43-AC5BAB3B1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" y="1069848"/>
            <a:ext cx="9153144" cy="42714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28F8CA-8208-5342-971C-344B31E1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07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0" y="35534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1: Multi-Threaded pipeline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876" y="5366107"/>
            <a:ext cx="11706330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Parallelizing and Pipelining tasks across worker, execution (E) and batch-threads (B).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4FAF329-8285-42BA-98E8-A3A2628C8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" y="1069848"/>
            <a:ext cx="9153144" cy="42714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F7FBF2-B448-DB45-9121-A75D08BD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312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2: Optimal Batching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9666" y="5376152"/>
            <a:ext cx="10515600" cy="885371"/>
          </a:xfrm>
        </p:spPr>
        <p:txBody>
          <a:bodyPr rtlCol="0"/>
          <a:lstStyle/>
          <a:p>
            <a:pPr marL="0" indent="0" algn="ctr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More transactions batched together </a:t>
            </a:r>
            <a:r>
              <a:rPr lang="en-US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increase in throughput </a:t>
            </a:r>
          </a:p>
          <a:p>
            <a:pPr marL="0" indent="0" algn="ctr">
              <a:buNone/>
            </a:pPr>
            <a:r>
              <a:rPr lang="en-US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reduced phases of consensus.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22D6A-982F-AC4D-9AD1-1EB9464C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B46CAA-44A6-1240-AB5A-61561C48E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477" y="1350554"/>
            <a:ext cx="5244346" cy="3789828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2B888CB4-6762-7B43-9AC5-6B803F199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26" y="1331474"/>
            <a:ext cx="5357943" cy="37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4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039166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3: Memory Storage Gains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23526" y="5377237"/>
            <a:ext cx="7707086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In-memory blockchain storage </a:t>
            </a:r>
            <a:r>
              <a:rPr lang="en-US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Palatino Linotype" panose="02040502050505030304" pitchFamily="18" charset="0"/>
              </a:rPr>
              <a:t>reduces access cost.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332575-3A05-8C42-B349-0C1BC3F1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C8BE43-A3FE-714D-A652-5180A9A18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521" y="1320343"/>
            <a:ext cx="3593055" cy="366420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84EBA4-2843-6F43-AAA4-67E8CA8A3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35" y="1365074"/>
            <a:ext cx="3712097" cy="36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99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039166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4: Number of Clients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24975" y="5377237"/>
            <a:ext cx="6419507" cy="424732"/>
          </a:xfrm>
        </p:spPr>
        <p:txBody>
          <a:bodyPr rtlCol="0"/>
          <a:lstStyle/>
          <a:p>
            <a:pPr marL="0" indent="0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Too many clients </a:t>
            </a:r>
            <a:r>
              <a:rPr lang="en-US" sz="2400" dirty="0">
                <a:latin typeface="Palatino Linotype" panose="02040502050505030304" pitchFamily="18" charset="0"/>
                <a:sym typeface="Wingdings" panose="05000000000000000000" pitchFamily="2" charset="2"/>
              </a:rPr>
              <a:t> increases average latency.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332575-3A05-8C42-B349-0C1BC3F1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FF0175-5456-4F4E-9DFE-96D6D21FF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442" y="1430376"/>
            <a:ext cx="4873259" cy="3422977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F11560-F67A-5E48-9A50-929DD5AB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83" y="1430376"/>
            <a:ext cx="4970031" cy="35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5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039166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Insight 5: Optimal Cryptographic Scheme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62ECB2-5D1B-AA4A-AA45-3C41BA7281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07243" y="5343211"/>
            <a:ext cx="9907675" cy="757130"/>
          </a:xfrm>
        </p:spPr>
        <p:txBody>
          <a:bodyPr rtlCol="0"/>
          <a:lstStyle/>
          <a:p>
            <a:pPr marL="0" indent="0" algn="ctr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Combining use of symmetric and asymmetric cryptography can improve system performance.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332575-3A05-8C42-B349-0C1BC3F1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73029-64F3-DD4D-AB93-1A6BB507E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638" y="1514789"/>
            <a:ext cx="4447472" cy="3459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27B9A8-D37E-2241-ABE9-914D7E08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4" y="1514789"/>
            <a:ext cx="4537908" cy="35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72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34788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Conclusions and Final Remarks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411983" y="1652990"/>
            <a:ext cx="11615893" cy="406765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There are several factors that affect throughput of a blockchain system.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Fast consensus does not always implies an efficient blockchain system.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We show that a well-crafted system-centric permissioned blockchain system can outperform a protocol-centric blockchain system.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System designers need to dissect their application to find performance bottlenecks.</a:t>
            </a:r>
          </a:p>
        </p:txBody>
      </p:sp>
    </p:spTree>
    <p:extLst>
      <p:ext uri="{BB962C8B-B14F-4D97-AF65-F5344CB8AC3E}">
        <p14:creationId xmlns:p14="http://schemas.microsoft.com/office/powerpoint/2010/main" val="2516267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199" y="-1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References</a:t>
            </a:r>
            <a:endParaRPr lang="en-US" alt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0" y="1156400"/>
            <a:ext cx="12191999" cy="47397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Gupta, J.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Hellings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Sadoghi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Fault-tolerant Distributed Transactions on Blockchain, Morgan &amp; Claypool Synthesis Lectures on Data Management (to appear), 2020.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Gupta, J.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Hellings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Sadoghi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RCC: Resilient Concurrent Consensus for High- Throughput Secure Transaction Processing, To appear in 37th IEEE International Conference on Data Engineering (ICDE). 2021.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Gupta, S.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Rahnama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Sadoghi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Permissioned Blockchain Through the Looking Glass: Architectural and Implementation Lessons Learned, In 40th IEEE International Conference on Distributed Computing Systems (ICDCS). 2020.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Gupta, S.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Rahnama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Hellings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Sadoghi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ResilientDB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Global Scale Resilient Blockchain Fabric, In 46th International Conference on Very Large Databases (VLDB). 2020 — Artifact Evaluated.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Gupta, J.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Hellings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Sadoghi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Brief Announcement: Revisiting Consensus Protocols through Wait-free Parallelization, In 33rd International Symposium on Distributed Computing (DISC). 2019.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Gupta, J.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Hellings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Rahnama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Sadoghi,Building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Throughput Permissioned Blockchain Fabrics: Challenges and Opportunities, In 46th International Conference on Very Large Databases (VLDB), 2020.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Rahnama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Gupta, T.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Qadah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Hellings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Sadoghi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Scalable, Resilient and Configurable Permissioned Blockchain Fabric, In 46th International Conference on Very Large Databases (VLDB), 2020.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B3A5D-4A8E-A240-A1DD-B43D577279FF}"/>
              </a:ext>
            </a:extLst>
          </p:cNvPr>
          <p:cNvSpPr txBox="1"/>
          <p:nvPr/>
        </p:nvSpPr>
        <p:spPr>
          <a:xfrm>
            <a:off x="5115339" y="1033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6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647" y="6519446"/>
            <a:ext cx="10698480" cy="3385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 User:Pedant, User:Wapcaplet, User:Antonu, User:Vanderlindenma, User:.js. - Composition of File:Barnstar of Diligence Hires.png + File:Voting hand.svg., CC BY-SA 3.0, </a:t>
            </a:r>
            <a:r>
              <a:rPr lang="en-US" sz="800" b="1" dirty="0">
                <a:latin typeface="Palatino Linotype" panose="02040502050505030304" pitchFamily="18" charset="0"/>
                <a:cs typeface="Times New Roman" panose="02020603050405020304" pitchFamily="18" charset="0"/>
                <a:hlinkClick r:id="rId2"/>
              </a:rPr>
              <a:t>https://commons.wikimedia.org/w/index.php?curid=45960536</a:t>
            </a:r>
            <a:endParaRPr lang="en-US" sz="8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Why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picture containing person, man, photo, cellphone&#10;&#10;Description automatically generated">
            <a:extLst>
              <a:ext uri="{FF2B5EF4-FFF2-40B4-BE49-F238E27FC236}">
                <a16:creationId xmlns:a16="http://schemas.microsoft.com/office/drawing/2014/main" id="{2174B39B-26CD-284C-9C17-DAC061306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15" y="1372519"/>
            <a:ext cx="8696080" cy="4485500"/>
          </a:xfrm>
          <a:prstGeom prst="rect">
            <a:avLst/>
          </a:prstGeom>
        </p:spPr>
      </p:pic>
      <p:pic>
        <p:nvPicPr>
          <p:cNvPr id="3" name="Picture 2" descr="Democracy">
            <a:extLst>
              <a:ext uri="{FF2B5EF4-FFF2-40B4-BE49-F238E27FC236}">
                <a16:creationId xmlns:a16="http://schemas.microsoft.com/office/drawing/2014/main" id="{263C075D-7ED2-2246-9CC6-AB934B681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735" y="1582190"/>
            <a:ext cx="2999075" cy="2510905"/>
          </a:xfrm>
          <a:prstGeom prst="rect">
            <a:avLst/>
          </a:prstGeom>
        </p:spPr>
      </p:pic>
      <p:pic>
        <p:nvPicPr>
          <p:cNvPr id="33" name="Graphic 32" descr="Customer review RTL">
            <a:extLst>
              <a:ext uri="{FF2B5EF4-FFF2-40B4-BE49-F238E27FC236}">
                <a16:creationId xmlns:a16="http://schemas.microsoft.com/office/drawing/2014/main" id="{4B2F5699-FAD2-644E-A602-E9536A135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663" y="1615476"/>
            <a:ext cx="3628286" cy="26264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B9397-8214-804A-AFED-4877F0F1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Graphic 3" descr="Wreath">
            <a:extLst>
              <a:ext uri="{FF2B5EF4-FFF2-40B4-BE49-F238E27FC236}">
                <a16:creationId xmlns:a16="http://schemas.microsoft.com/office/drawing/2014/main" id="{8774D6D0-498C-8541-A99A-49B2E5A0F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4446" y="3014688"/>
            <a:ext cx="4639733" cy="36404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>
            <a:off x="5091232" y="4167759"/>
            <a:ext cx="2533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Authentication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8980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591836"/>
            <a:ext cx="10515600" cy="76655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 of a Blockchain System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84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8573" y="1838739"/>
            <a:ext cx="2517913" cy="3339547"/>
          </a:xfrm>
          <a:prstGeom prst="rect">
            <a:avLst/>
          </a:prstGeom>
        </p:spPr>
      </p:pic>
      <p:pic>
        <p:nvPicPr>
          <p:cNvPr id="9" name="Graphic 8" descr="Database">
            <a:extLst>
              <a:ext uri="{FF2B5EF4-FFF2-40B4-BE49-F238E27FC236}">
                <a16:creationId xmlns:a16="http://schemas.microsoft.com/office/drawing/2014/main" id="{0605F57A-41D9-CC48-9B7C-2AE76980F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50" y="1838740"/>
            <a:ext cx="2517913" cy="3339547"/>
          </a:xfrm>
          <a:prstGeom prst="rect">
            <a:avLst/>
          </a:prstGeom>
        </p:spPr>
      </p:pic>
      <p:pic>
        <p:nvPicPr>
          <p:cNvPr id="10" name="Graphic 9" descr="Database">
            <a:extLst>
              <a:ext uri="{FF2B5EF4-FFF2-40B4-BE49-F238E27FC236}">
                <a16:creationId xmlns:a16="http://schemas.microsoft.com/office/drawing/2014/main" id="{4312202E-3B99-1F4F-82A6-AFDEF7DEE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1896" y="1838739"/>
            <a:ext cx="2517913" cy="3339547"/>
          </a:xfrm>
          <a:prstGeom prst="rect">
            <a:avLst/>
          </a:prstGeom>
        </p:spPr>
      </p:pic>
      <p:pic>
        <p:nvPicPr>
          <p:cNvPr id="11" name="Graphic 10" descr="Database">
            <a:extLst>
              <a:ext uri="{FF2B5EF4-FFF2-40B4-BE49-F238E27FC236}">
                <a16:creationId xmlns:a16="http://schemas.microsoft.com/office/drawing/2014/main" id="{90EE3FD3-DF9C-304C-9467-6353B625E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5219" y="1838738"/>
            <a:ext cx="2517913" cy="3339547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76691AD-4CCB-7D4F-BE3D-B8659DB69962}"/>
              </a:ext>
            </a:extLst>
          </p:cNvPr>
          <p:cNvSpPr txBox="1">
            <a:spLocks/>
          </p:cNvSpPr>
          <p:nvPr/>
        </p:nvSpPr>
        <p:spPr bwMode="auto">
          <a:xfrm>
            <a:off x="4542378" y="5178285"/>
            <a:ext cx="3345788" cy="7555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3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Replicas</a:t>
            </a:r>
          </a:p>
        </p:txBody>
      </p:sp>
      <p:pic>
        <p:nvPicPr>
          <p:cNvPr id="14" name="Graphic 13" descr="Speech">
            <a:extLst>
              <a:ext uri="{FF2B5EF4-FFF2-40B4-BE49-F238E27FC236}">
                <a16:creationId xmlns:a16="http://schemas.microsoft.com/office/drawing/2014/main" id="{6CEFF7F1-2DC7-AE43-9829-05A7AB3DB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528" y="549965"/>
            <a:ext cx="2259495" cy="2259495"/>
          </a:xfrm>
          <a:prstGeom prst="rect">
            <a:avLst/>
          </a:prstGeom>
        </p:spPr>
      </p:pic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C9090767-040B-2145-AD4E-DE68B3CC6B59}"/>
              </a:ext>
            </a:extLst>
          </p:cNvPr>
          <p:cNvSpPr txBox="1">
            <a:spLocks/>
          </p:cNvSpPr>
          <p:nvPr/>
        </p:nvSpPr>
        <p:spPr bwMode="auto">
          <a:xfrm>
            <a:off x="511965" y="1067728"/>
            <a:ext cx="2259495" cy="9592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Data 1</a:t>
            </a:r>
          </a:p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Data 2</a:t>
            </a:r>
          </a:p>
        </p:txBody>
      </p:sp>
      <p:pic>
        <p:nvPicPr>
          <p:cNvPr id="25" name="Graphic 24" descr="Speech">
            <a:extLst>
              <a:ext uri="{FF2B5EF4-FFF2-40B4-BE49-F238E27FC236}">
                <a16:creationId xmlns:a16="http://schemas.microsoft.com/office/drawing/2014/main" id="{F0CBB4C2-65B6-4B49-9C96-125B30247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3163" y="549965"/>
            <a:ext cx="2259495" cy="2259495"/>
          </a:xfrm>
          <a:prstGeom prst="rect">
            <a:avLst/>
          </a:prstGeom>
        </p:spPr>
      </p:pic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303EFCF9-C1A5-9E46-B24E-C6B3873A6417}"/>
              </a:ext>
            </a:extLst>
          </p:cNvPr>
          <p:cNvSpPr txBox="1">
            <a:spLocks/>
          </p:cNvSpPr>
          <p:nvPr/>
        </p:nvSpPr>
        <p:spPr bwMode="auto">
          <a:xfrm>
            <a:off x="3276600" y="1067728"/>
            <a:ext cx="2259495" cy="9592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Data 1</a:t>
            </a:r>
          </a:p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Data 2</a:t>
            </a:r>
          </a:p>
        </p:txBody>
      </p:sp>
      <p:pic>
        <p:nvPicPr>
          <p:cNvPr id="27" name="Graphic 26" descr="Speech">
            <a:extLst>
              <a:ext uri="{FF2B5EF4-FFF2-40B4-BE49-F238E27FC236}">
                <a16:creationId xmlns:a16="http://schemas.microsoft.com/office/drawing/2014/main" id="{B5244E48-CC24-5344-9388-2BF2D7407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5449" y="549966"/>
            <a:ext cx="2259495" cy="2259495"/>
          </a:xfrm>
          <a:prstGeom prst="rect">
            <a:avLst/>
          </a:prstGeom>
        </p:spPr>
      </p:pic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844566E5-668E-2844-AC8B-43AC064AA404}"/>
              </a:ext>
            </a:extLst>
          </p:cNvPr>
          <p:cNvSpPr txBox="1">
            <a:spLocks/>
          </p:cNvSpPr>
          <p:nvPr/>
        </p:nvSpPr>
        <p:spPr bwMode="auto">
          <a:xfrm>
            <a:off x="6168886" y="1067729"/>
            <a:ext cx="2259495" cy="9592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Data 1</a:t>
            </a:r>
          </a:p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Data 2</a:t>
            </a:r>
          </a:p>
        </p:txBody>
      </p:sp>
      <p:pic>
        <p:nvPicPr>
          <p:cNvPr id="29" name="Graphic 28" descr="Speech">
            <a:extLst>
              <a:ext uri="{FF2B5EF4-FFF2-40B4-BE49-F238E27FC236}">
                <a16:creationId xmlns:a16="http://schemas.microsoft.com/office/drawing/2014/main" id="{2AC5D9DA-C7D0-C54B-9823-84B6BFAB0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45219" y="549967"/>
            <a:ext cx="2259495" cy="2259495"/>
          </a:xfrm>
          <a:prstGeom prst="rect">
            <a:avLst/>
          </a:prstGeom>
        </p:spPr>
      </p:pic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336FC90F-D772-9E4C-9556-06F17A5E4795}"/>
              </a:ext>
            </a:extLst>
          </p:cNvPr>
          <p:cNvSpPr txBox="1">
            <a:spLocks/>
          </p:cNvSpPr>
          <p:nvPr/>
        </p:nvSpPr>
        <p:spPr bwMode="auto">
          <a:xfrm>
            <a:off x="8928656" y="1067730"/>
            <a:ext cx="2259495" cy="9592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Data 1</a:t>
            </a:r>
          </a:p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Data 2</a:t>
            </a:r>
          </a:p>
        </p:txBody>
      </p:sp>
    </p:spTree>
    <p:extLst>
      <p:ext uri="{BB962C8B-B14F-4D97-AF65-F5344CB8AC3E}">
        <p14:creationId xmlns:p14="http://schemas.microsoft.com/office/powerpoint/2010/main" val="11918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8573" y="2183291"/>
            <a:ext cx="2517913" cy="3339547"/>
          </a:xfrm>
          <a:prstGeom prst="rect">
            <a:avLst/>
          </a:prstGeom>
        </p:spPr>
      </p:pic>
      <p:pic>
        <p:nvPicPr>
          <p:cNvPr id="9" name="Graphic 8" descr="Database">
            <a:extLst>
              <a:ext uri="{FF2B5EF4-FFF2-40B4-BE49-F238E27FC236}">
                <a16:creationId xmlns:a16="http://schemas.microsoft.com/office/drawing/2014/main" id="{0605F57A-41D9-CC48-9B7C-2AE76980F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50" y="2183292"/>
            <a:ext cx="2517913" cy="3339547"/>
          </a:xfrm>
          <a:prstGeom prst="rect">
            <a:avLst/>
          </a:prstGeom>
        </p:spPr>
      </p:pic>
      <p:pic>
        <p:nvPicPr>
          <p:cNvPr id="10" name="Graphic 9" descr="Database">
            <a:extLst>
              <a:ext uri="{FF2B5EF4-FFF2-40B4-BE49-F238E27FC236}">
                <a16:creationId xmlns:a16="http://schemas.microsoft.com/office/drawing/2014/main" id="{4312202E-3B99-1F4F-82A6-AFDEF7DEE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1896" y="2183291"/>
            <a:ext cx="2517913" cy="3339547"/>
          </a:xfrm>
          <a:prstGeom prst="rect">
            <a:avLst/>
          </a:prstGeom>
        </p:spPr>
      </p:pic>
      <p:pic>
        <p:nvPicPr>
          <p:cNvPr id="11" name="Graphic 10" descr="Database">
            <a:extLst>
              <a:ext uri="{FF2B5EF4-FFF2-40B4-BE49-F238E27FC236}">
                <a16:creationId xmlns:a16="http://schemas.microsoft.com/office/drawing/2014/main" id="{90EE3FD3-DF9C-304C-9467-6353B625E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5219" y="2183290"/>
            <a:ext cx="2517913" cy="3339547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8072" y="417238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4700" y="417126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8072" y="417014"/>
            <a:ext cx="914400" cy="914400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129C4CD9-F6F1-C845-AE5C-A52507105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1328" y="411716"/>
            <a:ext cx="914400" cy="914400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76691AD-4CCB-7D4F-BE3D-B8659DB69962}"/>
              </a:ext>
            </a:extLst>
          </p:cNvPr>
          <p:cNvSpPr txBox="1">
            <a:spLocks/>
          </p:cNvSpPr>
          <p:nvPr/>
        </p:nvSpPr>
        <p:spPr bwMode="auto">
          <a:xfrm>
            <a:off x="4542378" y="5522837"/>
            <a:ext cx="3345788" cy="7555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3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Clients</a:t>
            </a:r>
          </a:p>
        </p:txBody>
      </p:sp>
      <p:pic>
        <p:nvPicPr>
          <p:cNvPr id="5" name="Graphic 4" descr="Grinning face with solid fill">
            <a:extLst>
              <a:ext uri="{FF2B5EF4-FFF2-40B4-BE49-F238E27FC236}">
                <a16:creationId xmlns:a16="http://schemas.microsoft.com/office/drawing/2014/main" id="{EEDDF471-C324-E04A-BBB0-B28631A3A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4763" y="231897"/>
            <a:ext cx="1355230" cy="13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9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5 0.0125 L -0.34232 0.2937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1405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5 0.0125 L -0.1211 0.29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141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0957 0.278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39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4 0.0125 L 0.31093 0.2821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198876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109980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080256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139734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592699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595363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595360"/>
            <a:ext cx="914400" cy="914400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76691AD-4CCB-7D4F-BE3D-B8659DB69962}"/>
              </a:ext>
            </a:extLst>
          </p:cNvPr>
          <p:cNvSpPr txBox="1">
            <a:spLocks/>
          </p:cNvSpPr>
          <p:nvPr/>
        </p:nvSpPr>
        <p:spPr bwMode="auto">
          <a:xfrm>
            <a:off x="4571136" y="5556309"/>
            <a:ext cx="3345788" cy="7555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3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414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At the core of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 application is a Byzantine Fault-Tolerant (BFT) consensus protocol.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080151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399342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543727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3633115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367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5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5 L 0.40782 -0.206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4 L 0.40495 -0.000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76691AD-4CCB-7D4F-BE3D-B8659DB69962}"/>
              </a:ext>
            </a:extLst>
          </p:cNvPr>
          <p:cNvSpPr txBox="1">
            <a:spLocks/>
          </p:cNvSpPr>
          <p:nvPr/>
        </p:nvSpPr>
        <p:spPr bwMode="auto">
          <a:xfrm>
            <a:off x="3627977" y="168963"/>
            <a:ext cx="4893170" cy="7555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3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Cryptographic Constructs</a:t>
            </a:r>
          </a:p>
        </p:txBody>
      </p:sp>
      <p:pic>
        <p:nvPicPr>
          <p:cNvPr id="5" name="Graphic 4" descr="Muscular arm">
            <a:extLst>
              <a:ext uri="{FF2B5EF4-FFF2-40B4-BE49-F238E27FC236}">
                <a16:creationId xmlns:a16="http://schemas.microsoft.com/office/drawing/2014/main" id="{A79E9227-D9C4-6247-910E-CADCDC92D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8114" y="2787148"/>
            <a:ext cx="2509635" cy="2509635"/>
          </a:xfrm>
          <a:prstGeom prst="rect">
            <a:avLst/>
          </a:prstGeom>
        </p:spPr>
      </p:pic>
      <p:pic>
        <p:nvPicPr>
          <p:cNvPr id="7" name="Graphic 6" descr="Envelope">
            <a:extLst>
              <a:ext uri="{FF2B5EF4-FFF2-40B4-BE49-F238E27FC236}">
                <a16:creationId xmlns:a16="http://schemas.microsoft.com/office/drawing/2014/main" id="{1AAAAB03-DC4F-5E44-9ACA-E752CEC0E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677" y="1479373"/>
            <a:ext cx="2969853" cy="2615550"/>
          </a:xfrm>
          <a:prstGeom prst="rect">
            <a:avLst/>
          </a:prstGeom>
        </p:spPr>
      </p:pic>
      <p:pic>
        <p:nvPicPr>
          <p:cNvPr id="15" name="Graphic 14" descr="Devil face with solid fill">
            <a:extLst>
              <a:ext uri="{FF2B5EF4-FFF2-40B4-BE49-F238E27FC236}">
                <a16:creationId xmlns:a16="http://schemas.microsoft.com/office/drawing/2014/main" id="{F7A05E28-2284-9049-B987-B1936D4C6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45216" y="1594195"/>
            <a:ext cx="2221106" cy="2221106"/>
          </a:xfrm>
          <a:prstGeom prst="rect">
            <a:avLst/>
          </a:prstGeom>
        </p:spPr>
      </p:pic>
      <p:pic>
        <p:nvPicPr>
          <p:cNvPr id="17" name="Graphic 16" descr="No sign">
            <a:extLst>
              <a:ext uri="{FF2B5EF4-FFF2-40B4-BE49-F238E27FC236}">
                <a16:creationId xmlns:a16="http://schemas.microsoft.com/office/drawing/2014/main" id="{0B64DD7D-8560-4A46-93C0-407AE7BE5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7862" y="1896841"/>
            <a:ext cx="1615813" cy="1615813"/>
          </a:xfrm>
          <a:prstGeom prst="rect">
            <a:avLst/>
          </a:prstGeom>
        </p:spPr>
      </p:pic>
      <p:pic>
        <p:nvPicPr>
          <p:cNvPr id="12" name="Graphic 11" descr="Pencil">
            <a:extLst>
              <a:ext uri="{FF2B5EF4-FFF2-40B4-BE49-F238E27FC236}">
                <a16:creationId xmlns:a16="http://schemas.microsoft.com/office/drawing/2014/main" id="{B022D907-AE5B-BF46-8892-C2CAD9B00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00156" y="1506290"/>
            <a:ext cx="1520491" cy="1520491"/>
          </a:xfrm>
          <a:prstGeom prst="rect">
            <a:avLst/>
          </a:prstGeom>
        </p:spPr>
      </p:pic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AEFBC8-465D-5943-B196-41254F13C576}"/>
              </a:ext>
            </a:extLst>
          </p:cNvPr>
          <p:cNvSpPr txBox="1">
            <a:spLocks/>
          </p:cNvSpPr>
          <p:nvPr/>
        </p:nvSpPr>
        <p:spPr bwMode="auto">
          <a:xfrm>
            <a:off x="584944" y="4501903"/>
            <a:ext cx="4583404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Digital Signatures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Collision Resistant Hashing</a:t>
            </a:r>
          </a:p>
        </p:txBody>
      </p:sp>
    </p:spTree>
    <p:extLst>
      <p:ext uri="{BB962C8B-B14F-4D97-AF65-F5344CB8AC3E}">
        <p14:creationId xmlns:p14="http://schemas.microsoft.com/office/powerpoint/2010/main" val="78861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E98F3A-2FEF-9E41-9484-CA952D54BF59}"/>
              </a:ext>
            </a:extLst>
          </p:cNvPr>
          <p:cNvGrpSpPr/>
          <p:nvPr/>
        </p:nvGrpSpPr>
        <p:grpSpPr>
          <a:xfrm>
            <a:off x="5211775" y="1295230"/>
            <a:ext cx="2461543" cy="1383018"/>
            <a:chOff x="5211775" y="1295230"/>
            <a:chExt cx="2461543" cy="138301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DACDDBD-ADA5-8B43-9549-699A61CD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785" y="1379537"/>
              <a:ext cx="993762" cy="9144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04634C0-5C55-3042-9C33-7C9E59F75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86118" y="1295230"/>
              <a:ext cx="635210" cy="1032218"/>
            </a:xfrm>
            <a:prstGeom prst="rect">
              <a:avLst/>
            </a:prstGeom>
          </p:spPr>
        </p:pic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93E459B8-83EE-6E4A-8957-BAA18A0E3F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11775" y="2171378"/>
              <a:ext cx="2461543" cy="50687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Cryptocurrencies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2004927" y="4242060"/>
            <a:ext cx="3555260" cy="170380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6693532" y="4278126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1463011" y="171343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8120957" y="1807198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6316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3546</TotalTime>
  <Words>1035</Words>
  <Application>Microsoft Macintosh PowerPoint</Application>
  <PresentationFormat>Widescreen</PresentationFormat>
  <Paragraphs>198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Palatino Linotype</vt:lpstr>
      <vt:lpstr>Proxima Nova</vt:lpstr>
      <vt:lpstr>Times New Roman</vt:lpstr>
      <vt:lpstr>Custom Design</vt:lpstr>
      <vt:lpstr>1_Office Theme</vt:lpstr>
      <vt:lpstr>Permissioned Blockchain Through the  Looking Glass: Architectural and  Implementation Lessons Learned</vt:lpstr>
      <vt:lpstr>What is Blockchain?</vt:lpstr>
      <vt:lpstr>Why Blockchain?</vt:lpstr>
      <vt:lpstr>Components of a Blockchain System</vt:lpstr>
      <vt:lpstr>PowerPoint Presentation</vt:lpstr>
      <vt:lpstr>PowerPoint Presentation</vt:lpstr>
      <vt:lpstr>At the core of any Blockchain application is a Byzantine Fault-Tolerant (BFT) consensus protocol.</vt:lpstr>
      <vt:lpstr>PowerPoint Presentation</vt:lpstr>
      <vt:lpstr>Blockchain Applications</vt:lpstr>
      <vt:lpstr>Why only Cryptocurrencies?</vt:lpstr>
      <vt:lpstr>PowerPoint Presentation</vt:lpstr>
      <vt:lpstr>Permissionless Blockchains</vt:lpstr>
      <vt:lpstr>Permissioned Blockchains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and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and Final Remarks</vt:lpstr>
      <vt:lpstr>References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548</cp:revision>
  <dcterms:created xsi:type="dcterms:W3CDTF">2018-08-17T23:07:33Z</dcterms:created>
  <dcterms:modified xsi:type="dcterms:W3CDTF">2020-12-13T07:38:25Z</dcterms:modified>
  <cp:category/>
</cp:coreProperties>
</file>