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Lato" panose="020F0502020204030203" pitchFamily="34" charset="0"/>
      <p:regular r:id="rId22"/>
      <p:bold r:id="rId23"/>
      <p:italic r:id="rId24"/>
      <p:boldItalic r:id="rId25"/>
    </p:embeddedFont>
    <p:embeddedFont>
      <p:font typeface="Lobster" pitchFamily="2" charset="77"/>
      <p:regular r:id="rId26"/>
    </p:embeddedFont>
    <p:embeddedFont>
      <p:font typeface="Lora" pitchFamily="2" charset="77"/>
      <p:regular r:id="rId27"/>
      <p:bold r:id="rId28"/>
      <p:italic r:id="rId29"/>
      <p:boldItalic r:id="rId30"/>
    </p:embeddedFont>
    <p:embeddedFont>
      <p:font typeface="Lora Medium" pitchFamily="2" charset="77"/>
      <p:regular r:id="rId31"/>
      <p:bold r:id="rId32"/>
      <p:italic r:id="rId33"/>
      <p:boldItalic r:id="rId34"/>
    </p:embeddedFont>
    <p:embeddedFont>
      <p:font typeface="Montserrat" pitchFamily="2" charset="77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39" d="100"/>
          <a:sy n="139" d="100"/>
        </p:scale>
        <p:origin x="176" y="5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cb6261dd49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cb6261dd49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cb6261dd49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cb6261dd49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cb6261dd49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cb6261dd49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cb6261dd4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cb6261dd4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cb6261dd49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cb6261dd49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cb6261dd49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cb6261dd49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cb6261dd49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cb6261dd49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811b32047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811b32047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811b32047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811b32047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811b32047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811b32047c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cb6261dd49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cb6261dd49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cb6261dd49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cb6261dd49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cb6261dd49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cb6261dd49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cb6261dd49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cb6261dd49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cb6261dd49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cb6261dd49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cb6261dd49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cb6261dd49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81a71e81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81a71e81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cb6261dd49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cb6261dd49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gupta-suyash.github.io" TargetMode="External"/><Relationship Id="rId7" Type="http://schemas.openxmlformats.org/officeDocument/2006/relationships/image" Target="../media/image4.png"/><Relationship Id="rId12" Type="http://schemas.openxmlformats.org/officeDocument/2006/relationships/hyperlink" Target="https://expolab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seas.upenn.edu/~mjamiri/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resilientdb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479450" y="-76200"/>
            <a:ext cx="8559600" cy="8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 Medium"/>
                <a:ea typeface="Lora Medium"/>
                <a:cs typeface="Lora Medium"/>
                <a:sym typeface="Lora Medium"/>
              </a:rPr>
              <a:t>Chemistry behind Agreement</a:t>
            </a:r>
            <a:endParaRPr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17600" y="2495550"/>
            <a:ext cx="2862900" cy="19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Lora"/>
                <a:ea typeface="Lora"/>
                <a:cs typeface="Lora"/>
                <a:sym typeface="Lora"/>
              </a:rPr>
              <a:t>Suyash Gupta</a:t>
            </a:r>
            <a:endParaRPr sz="1800" b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ora Medium"/>
              <a:ea typeface="Lora Medium"/>
              <a:cs typeface="Lora Medium"/>
              <a:sym typeface="Lora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ora Medium"/>
                <a:ea typeface="Lora Medium"/>
                <a:cs typeface="Lora Medium"/>
                <a:sym typeface="Lora Medium"/>
              </a:rPr>
              <a:t>SkyLab</a:t>
            </a:r>
            <a:endParaRPr sz="1800">
              <a:latin typeface="Lora Medium"/>
              <a:ea typeface="Lora Medium"/>
              <a:cs typeface="Lora Medium"/>
              <a:sym typeface="Lora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ora Medium"/>
                <a:ea typeface="Lora Medium"/>
                <a:cs typeface="Lora Medium"/>
                <a:sym typeface="Lora Medium"/>
              </a:rPr>
              <a:t>UC Berkeley</a:t>
            </a:r>
            <a:endParaRPr sz="1800">
              <a:latin typeface="Lora Medium"/>
              <a:ea typeface="Lora Medium"/>
              <a:cs typeface="Lora Medium"/>
              <a:sym typeface="Lora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Lora Medium"/>
                <a:ea typeface="Lora Medium"/>
                <a:cs typeface="Lora Medium"/>
                <a:sym typeface="Lora Medium"/>
                <a:hlinkClick r:id="rId3"/>
              </a:rPr>
              <a:t>gupta-suyash.github.io</a:t>
            </a:r>
            <a:endParaRPr sz="1800">
              <a:latin typeface="Lora Medium"/>
              <a:ea typeface="Lora Medium"/>
              <a:cs typeface="Lora Medium"/>
              <a:sym typeface="Lora Medium"/>
            </a:endParaRPr>
          </a:p>
        </p:txBody>
      </p:sp>
      <p:pic>
        <p:nvPicPr>
          <p:cNvPr id="136" name="Google Shape;13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900" y="4478350"/>
            <a:ext cx="1707289" cy="5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150" y="4591224"/>
            <a:ext cx="1804938" cy="31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25250" y="4433821"/>
            <a:ext cx="1707300" cy="692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53575" y="4522550"/>
            <a:ext cx="1516617" cy="48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5338" y="1131072"/>
            <a:ext cx="1386126" cy="136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66800" y="1131075"/>
            <a:ext cx="1364475" cy="136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84075" y="1054875"/>
            <a:ext cx="1136975" cy="151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3191750" y="2553100"/>
            <a:ext cx="3035400" cy="19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ora Medium"/>
                <a:ea typeface="Lora Medium"/>
                <a:cs typeface="Lora Medium"/>
                <a:sym typeface="Lora Medium"/>
              </a:rPr>
              <a:t>Mohammad Javad Amiri</a:t>
            </a:r>
            <a:endParaRPr sz="1800">
              <a:latin typeface="Lora Medium"/>
              <a:ea typeface="Lora Medium"/>
              <a:cs typeface="Lora Medium"/>
              <a:sym typeface="Lora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ora Medium"/>
              <a:ea typeface="Lora Medium"/>
              <a:cs typeface="Lora Medium"/>
              <a:sym typeface="Lora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ora Medium"/>
                <a:ea typeface="Lora Medium"/>
                <a:cs typeface="Lora Medium"/>
                <a:sym typeface="Lora Medium"/>
              </a:rPr>
              <a:t>UPenn</a:t>
            </a:r>
            <a:endParaRPr sz="1800">
              <a:latin typeface="Lora Medium"/>
              <a:ea typeface="Lora Medium"/>
              <a:cs typeface="Lora Medium"/>
              <a:sym typeface="Lora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Lora Medium"/>
                <a:ea typeface="Lora Medium"/>
                <a:cs typeface="Lora Medium"/>
                <a:sym typeface="Lora Medium"/>
                <a:hlinkClick r:id="rId11"/>
              </a:rPr>
              <a:t>seas.upenn.edu/~mjamiri</a:t>
            </a:r>
            <a:endParaRPr sz="1800">
              <a:solidFill>
                <a:schemeClr val="dk1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Lora Medium"/>
                <a:ea typeface="Lora Medium"/>
                <a:cs typeface="Lora Medium"/>
                <a:sym typeface="Lora Medium"/>
              </a:rPr>
              <a:t>On academic job market</a:t>
            </a:r>
            <a:endParaRPr sz="1800">
              <a:solidFill>
                <a:srgbClr val="FF0000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144" name="Google Shape;144;p13"/>
          <p:cNvSpPr txBox="1">
            <a:spLocks noGrp="1"/>
          </p:cNvSpPr>
          <p:nvPr>
            <p:ph type="subTitle" idx="1"/>
          </p:nvPr>
        </p:nvSpPr>
        <p:spPr>
          <a:xfrm>
            <a:off x="6474950" y="2553100"/>
            <a:ext cx="2487900" cy="14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ora Medium"/>
                <a:ea typeface="Lora Medium"/>
                <a:cs typeface="Lora Medium"/>
                <a:sym typeface="Lora Medium"/>
              </a:rPr>
              <a:t>Mohammad Sadoghi</a:t>
            </a:r>
            <a:endParaRPr sz="1800">
              <a:latin typeface="Lora Medium"/>
              <a:ea typeface="Lora Medium"/>
              <a:cs typeface="Lora Medium"/>
              <a:sym typeface="Lora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ora Medium"/>
              <a:ea typeface="Lora Medium"/>
              <a:cs typeface="Lora Medium"/>
              <a:sym typeface="Lora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ora Medium"/>
                <a:ea typeface="Lora Medium"/>
                <a:cs typeface="Lora Medium"/>
                <a:sym typeface="Lora Medium"/>
              </a:rPr>
              <a:t>ExpoLab</a:t>
            </a:r>
            <a:endParaRPr sz="1800">
              <a:latin typeface="Lora Medium"/>
              <a:ea typeface="Lora Medium"/>
              <a:cs typeface="Lora Medium"/>
              <a:sym typeface="Lora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ora Medium"/>
                <a:ea typeface="Lora Medium"/>
                <a:cs typeface="Lora Medium"/>
                <a:sym typeface="Lora Medium"/>
              </a:rPr>
              <a:t>UC Davis</a:t>
            </a:r>
            <a:endParaRPr sz="1800">
              <a:latin typeface="Lora Medium"/>
              <a:ea typeface="Lora Medium"/>
              <a:cs typeface="Lora Medium"/>
              <a:sym typeface="Lora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Lora Medium"/>
                <a:ea typeface="Lora Medium"/>
                <a:cs typeface="Lora Medium"/>
                <a:sym typeface="Lora Medium"/>
                <a:hlinkClick r:id="rId12"/>
              </a:rPr>
              <a:t>expolab.org</a:t>
            </a:r>
            <a:endParaRPr sz="1800">
              <a:solidFill>
                <a:srgbClr val="FF0000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2"/>
          <p:cNvSpPr txBox="1">
            <a:spLocks noGrp="1"/>
          </p:cNvSpPr>
          <p:nvPr>
            <p:ph type="title"/>
          </p:nvPr>
        </p:nvSpPr>
        <p:spPr>
          <a:xfrm>
            <a:off x="1277475" y="0"/>
            <a:ext cx="7038900" cy="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rPr>
              <a:t>Atoms</a:t>
            </a:r>
            <a:endParaRPr sz="3600">
              <a:solidFill>
                <a:schemeClr val="dk1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206" name="Google Shape;206;p22"/>
          <p:cNvSpPr txBox="1">
            <a:spLocks noGrp="1"/>
          </p:cNvSpPr>
          <p:nvPr>
            <p:ph type="subTitle" idx="4294967295"/>
          </p:nvPr>
        </p:nvSpPr>
        <p:spPr>
          <a:xfrm>
            <a:off x="1049425" y="1812525"/>
            <a:ext cx="7644900" cy="10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 Medium"/>
              <a:buChar char="●"/>
            </a:pPr>
            <a:r>
              <a:rPr lang="en" sz="1800">
                <a:solidFill>
                  <a:srgbClr val="000000"/>
                </a:solidFill>
                <a:latin typeface="Lora Medium"/>
                <a:ea typeface="Lora Medium"/>
                <a:cs typeface="Lora Medium"/>
                <a:sym typeface="Lora Medium"/>
              </a:rPr>
              <a:t>Smallest indivisible unit of an element.</a:t>
            </a:r>
            <a:endParaRPr sz="180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ora Medium"/>
              <a:buChar char="●"/>
            </a:pPr>
            <a:r>
              <a:rPr lang="en" sz="1800">
                <a:solidFill>
                  <a:srgbClr val="000000"/>
                </a:solidFill>
                <a:latin typeface="Lora Medium"/>
                <a:ea typeface="Lora Medium"/>
                <a:cs typeface="Lora Medium"/>
                <a:sym typeface="Lora Medium"/>
              </a:rPr>
              <a:t>Atoms define functional properties of an agreement protocol.</a:t>
            </a:r>
            <a:endParaRPr sz="180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3"/>
          <p:cNvSpPr txBox="1">
            <a:spLocks noGrp="1"/>
          </p:cNvSpPr>
          <p:nvPr>
            <p:ph type="title"/>
          </p:nvPr>
        </p:nvSpPr>
        <p:spPr>
          <a:xfrm>
            <a:off x="1277475" y="0"/>
            <a:ext cx="7038900" cy="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rPr>
              <a:t>Atoms</a:t>
            </a:r>
            <a:endParaRPr sz="3600">
              <a:solidFill>
                <a:schemeClr val="dk1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212" name="Google Shape;212;p23"/>
          <p:cNvSpPr txBox="1">
            <a:spLocks noGrp="1"/>
          </p:cNvSpPr>
          <p:nvPr>
            <p:ph type="subTitle" idx="4294967295"/>
          </p:nvPr>
        </p:nvSpPr>
        <p:spPr>
          <a:xfrm>
            <a:off x="974475" y="762000"/>
            <a:ext cx="7644900" cy="45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●"/>
            </a:pPr>
            <a:r>
              <a:rPr lang="en" sz="1800" b="1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Failure</a:t>
            </a:r>
            <a:endParaRPr sz="1800" b="1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  <a:latin typeface="Lora Medium"/>
                <a:ea typeface="Lora Medium"/>
                <a:cs typeface="Lora Medium"/>
                <a:sym typeface="Lora Medium"/>
              </a:rPr>
              <a:t>Crash failure, unexpected restart, or malicious attack.</a:t>
            </a:r>
            <a:endParaRPr sz="1800" dirty="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" dirty="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●"/>
            </a:pPr>
            <a:r>
              <a:rPr lang="en" sz="1800" b="1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Quorum Size</a:t>
            </a:r>
            <a:endParaRPr sz="1800" b="1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  <a:latin typeface="Lora Medium"/>
                <a:ea typeface="Lora Medium"/>
                <a:cs typeface="Lora Medium"/>
                <a:sym typeface="Lora Medium"/>
              </a:rPr>
              <a:t>n-1 (2PC),   f+1 (</a:t>
            </a:r>
            <a:r>
              <a:rPr lang="en" sz="1800" dirty="0" err="1">
                <a:solidFill>
                  <a:srgbClr val="000000"/>
                </a:solidFill>
                <a:latin typeface="Lora Medium"/>
                <a:ea typeface="Lora Medium"/>
                <a:cs typeface="Lora Medium"/>
                <a:sym typeface="Lora Medium"/>
              </a:rPr>
              <a:t>Paxos</a:t>
            </a:r>
            <a:r>
              <a:rPr lang="en" sz="1800" dirty="0">
                <a:solidFill>
                  <a:srgbClr val="000000"/>
                </a:solidFill>
                <a:latin typeface="Lora Medium"/>
                <a:ea typeface="Lora Medium"/>
                <a:cs typeface="Lora Medium"/>
                <a:sym typeface="Lora Medium"/>
              </a:rPr>
              <a:t>),   2f+1 (PBFT).</a:t>
            </a:r>
            <a:endParaRPr sz="1800" dirty="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" dirty="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●"/>
            </a:pPr>
            <a:r>
              <a:rPr lang="en" sz="1800" b="1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Topology</a:t>
            </a:r>
            <a:endParaRPr sz="1800" b="1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  <a:latin typeface="Lora Medium"/>
                <a:ea typeface="Lora Medium"/>
                <a:cs typeface="Lora Medium"/>
                <a:sym typeface="Lora Medium"/>
              </a:rPr>
              <a:t>star (centralized),   clique (decentralized),   ring (chain).</a:t>
            </a:r>
            <a:endParaRPr sz="1800" dirty="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" dirty="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 Medium"/>
              <a:buChar char="●"/>
            </a:pPr>
            <a:r>
              <a:rPr lang="en" sz="1800" b="1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Data Distribution</a:t>
            </a:r>
            <a:r>
              <a:rPr lang="en" sz="1800" dirty="0">
                <a:solidFill>
                  <a:srgbClr val="000000"/>
                </a:solidFill>
                <a:latin typeface="Lora Medium"/>
                <a:ea typeface="Lora Medium"/>
                <a:cs typeface="Lora Medium"/>
                <a:sym typeface="Lora Medium"/>
              </a:rPr>
              <a:t> </a:t>
            </a:r>
            <a:endParaRPr sz="1800" dirty="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dirty="0">
                <a:solidFill>
                  <a:srgbClr val="000000"/>
                </a:solidFill>
                <a:latin typeface="Lora Medium"/>
                <a:ea typeface="Lora Medium"/>
                <a:cs typeface="Lora Medium"/>
                <a:sym typeface="Lora Medium"/>
              </a:rPr>
              <a:t>data </a:t>
            </a:r>
            <a:r>
              <a:rPr lang="en" sz="1800" dirty="0" err="1">
                <a:solidFill>
                  <a:srgbClr val="000000"/>
                </a:solidFill>
                <a:latin typeface="Lora Medium"/>
                <a:ea typeface="Lora Medium"/>
                <a:cs typeface="Lora Medium"/>
                <a:sym typeface="Lora Medium"/>
              </a:rPr>
              <a:t>sharding</a:t>
            </a:r>
            <a:r>
              <a:rPr lang="en" sz="1800" dirty="0">
                <a:solidFill>
                  <a:srgbClr val="000000"/>
                </a:solidFill>
                <a:latin typeface="Lora Medium"/>
                <a:ea typeface="Lora Medium"/>
                <a:cs typeface="Lora Medium"/>
                <a:sym typeface="Lora Medium"/>
              </a:rPr>
              <a:t>  and/or  replication.</a:t>
            </a:r>
            <a:endParaRPr sz="1800" dirty="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"/>
          <p:cNvSpPr txBox="1">
            <a:spLocks noGrp="1"/>
          </p:cNvSpPr>
          <p:nvPr>
            <p:ph type="title"/>
          </p:nvPr>
        </p:nvSpPr>
        <p:spPr>
          <a:xfrm>
            <a:off x="1277475" y="0"/>
            <a:ext cx="7038900" cy="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rPr>
              <a:t>Elements</a:t>
            </a:r>
            <a:endParaRPr sz="3600">
              <a:solidFill>
                <a:schemeClr val="dk1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218" name="Google Shape;218;p24"/>
          <p:cNvSpPr txBox="1">
            <a:spLocks noGrp="1"/>
          </p:cNvSpPr>
          <p:nvPr>
            <p:ph type="subTitle" idx="4294967295"/>
          </p:nvPr>
        </p:nvSpPr>
        <p:spPr>
          <a:xfrm>
            <a:off x="1049425" y="1964925"/>
            <a:ext cx="7644900" cy="10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 Medium"/>
              <a:buChar char="●"/>
            </a:pPr>
            <a:r>
              <a:rPr lang="en" sz="1800">
                <a:solidFill>
                  <a:srgbClr val="000000"/>
                </a:solidFill>
                <a:latin typeface="Lora Medium"/>
                <a:ea typeface="Lora Medium"/>
                <a:cs typeface="Lora Medium"/>
                <a:sym typeface="Lora Medium"/>
              </a:rPr>
              <a:t>Composed of one or more atoms.</a:t>
            </a:r>
            <a:endParaRPr sz="180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ora Medium"/>
              <a:buChar char="●"/>
            </a:pPr>
            <a:r>
              <a:rPr lang="en" sz="1800">
                <a:solidFill>
                  <a:srgbClr val="000000"/>
                </a:solidFill>
                <a:latin typeface="Lora Medium"/>
                <a:ea typeface="Lora Medium"/>
                <a:cs typeface="Lora Medium"/>
                <a:sym typeface="Lora Medium"/>
              </a:rPr>
              <a:t>Represent the phases of an agreement protocol.</a:t>
            </a:r>
            <a:endParaRPr sz="180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 txBox="1">
            <a:spLocks noGrp="1"/>
          </p:cNvSpPr>
          <p:nvPr>
            <p:ph type="title"/>
          </p:nvPr>
        </p:nvSpPr>
        <p:spPr>
          <a:xfrm>
            <a:off x="1277475" y="0"/>
            <a:ext cx="7038900" cy="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rPr>
              <a:t>Elements</a:t>
            </a:r>
            <a:endParaRPr sz="3600">
              <a:solidFill>
                <a:schemeClr val="dk1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224" name="Google Shape;224;p25"/>
          <p:cNvSpPr txBox="1">
            <a:spLocks noGrp="1"/>
          </p:cNvSpPr>
          <p:nvPr>
            <p:ph type="subTitle" idx="4294967295"/>
          </p:nvPr>
        </p:nvSpPr>
        <p:spPr>
          <a:xfrm>
            <a:off x="974475" y="838200"/>
            <a:ext cx="7644900" cy="43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●"/>
            </a:pPr>
            <a:r>
              <a:rPr lang="en" sz="1800" b="1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Proposal (P)</a:t>
            </a:r>
            <a:endParaRPr sz="1800" b="1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○"/>
            </a:pPr>
            <a:r>
              <a:rPr lang="en" sz="1800" dirty="0">
                <a:solidFill>
                  <a:srgbClr val="000000"/>
                </a:solidFill>
                <a:latin typeface="Lora Medium"/>
                <a:ea typeface="Lora Medium"/>
                <a:cs typeface="Lora Medium"/>
                <a:sym typeface="Lora Medium"/>
              </a:rPr>
              <a:t>Proposal sent by a leader that includes a client transaction.</a:t>
            </a:r>
            <a:endParaRPr sz="1800" dirty="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9144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600" dirty="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●"/>
            </a:pPr>
            <a:r>
              <a:rPr lang="en" sz="1800" b="1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Vote (V)</a:t>
            </a:r>
            <a:endParaRPr sz="1800" b="1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○"/>
            </a:pPr>
            <a:r>
              <a:rPr lang="en" sz="1800" dirty="0">
                <a:solidFill>
                  <a:srgbClr val="000000"/>
                </a:solidFill>
                <a:latin typeface="Lora Medium"/>
                <a:ea typeface="Lora Medium"/>
                <a:cs typeface="Lora Medium"/>
                <a:sym typeface="Lora Medium"/>
              </a:rPr>
              <a:t>A node’s vote on the leader’s proposal.</a:t>
            </a:r>
            <a:endParaRPr sz="1800" dirty="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 Medium"/>
              <a:buChar char="○"/>
            </a:pPr>
            <a:r>
              <a:rPr lang="en" sz="1800" dirty="0">
                <a:solidFill>
                  <a:srgbClr val="000000"/>
                </a:solidFill>
                <a:latin typeface="Lora Medium"/>
                <a:ea typeface="Lora Medium"/>
                <a:cs typeface="Lora Medium"/>
                <a:sym typeface="Lora Medium"/>
              </a:rPr>
              <a:t>Commit protocols </a:t>
            </a:r>
            <a:r>
              <a:rPr lang="en" sz="1800" dirty="0">
                <a:solidFill>
                  <a:srgbClr val="000000"/>
                </a:solidFill>
                <a:latin typeface="Lora Medium"/>
                <a:ea typeface="Lora Medium"/>
                <a:cs typeface="Lora Medium"/>
                <a:sym typeface="Wingdings" pitchFamily="2" charset="2"/>
              </a:rPr>
              <a:t></a:t>
            </a:r>
            <a:r>
              <a:rPr lang="en" sz="1800" dirty="0">
                <a:solidFill>
                  <a:srgbClr val="000000"/>
                </a:solidFill>
                <a:latin typeface="Lora Medium"/>
                <a:ea typeface="Lora Medium"/>
                <a:cs typeface="Lora Medium"/>
                <a:sym typeface="Lora Medium"/>
              </a:rPr>
              <a:t> abort or commit vote.</a:t>
            </a:r>
            <a:endParaRPr sz="1800" dirty="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 Medium"/>
              <a:buChar char="○"/>
            </a:pPr>
            <a:r>
              <a:rPr lang="en" sz="1800" dirty="0">
                <a:solidFill>
                  <a:srgbClr val="000000"/>
                </a:solidFill>
                <a:latin typeface="Lora Medium"/>
                <a:ea typeface="Lora Medium"/>
                <a:cs typeface="Lora Medium"/>
                <a:sym typeface="Lora Medium"/>
              </a:rPr>
              <a:t>AFT protocols </a:t>
            </a:r>
            <a:r>
              <a:rPr lang="en" sz="1800" dirty="0">
                <a:solidFill>
                  <a:srgbClr val="000000"/>
                </a:solidFill>
                <a:latin typeface="Lora Medium"/>
                <a:ea typeface="Lora Medium"/>
                <a:cs typeface="Lora Medium"/>
                <a:sym typeface="Wingdings" pitchFamily="2" charset="2"/>
              </a:rPr>
              <a:t></a:t>
            </a:r>
            <a:r>
              <a:rPr lang="en" sz="1800" dirty="0">
                <a:solidFill>
                  <a:srgbClr val="000000"/>
                </a:solidFill>
                <a:latin typeface="Lora Medium"/>
                <a:ea typeface="Lora Medium"/>
                <a:cs typeface="Lora Medium"/>
                <a:sym typeface="Lora Medium"/>
              </a:rPr>
              <a:t> support for only valid proposal. </a:t>
            </a:r>
            <a:endParaRPr sz="1800" dirty="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600" dirty="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●"/>
            </a:pPr>
            <a:r>
              <a:rPr lang="en" sz="1800" b="1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Prepare (Pp) and Commit (Co)</a:t>
            </a:r>
            <a:endParaRPr sz="1800" b="1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 Medium"/>
              <a:buChar char="○"/>
            </a:pPr>
            <a:r>
              <a:rPr lang="en" sz="1800" dirty="0">
                <a:solidFill>
                  <a:srgbClr val="000000"/>
                </a:solidFill>
                <a:latin typeface="Lora Medium"/>
                <a:ea typeface="Lora Medium"/>
                <a:cs typeface="Lora Medium"/>
                <a:sym typeface="Lora Medium"/>
              </a:rPr>
              <a:t>Leader attempts to inform nodes about common decision.</a:t>
            </a:r>
            <a:endParaRPr sz="1800" dirty="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 Medium"/>
              <a:buChar char="○"/>
            </a:pPr>
            <a:r>
              <a:rPr lang="en" sz="1800" dirty="0">
                <a:solidFill>
                  <a:srgbClr val="000000"/>
                </a:solidFill>
                <a:latin typeface="Lora Medium"/>
                <a:ea typeface="Lora Medium"/>
                <a:cs typeface="Lora Medium"/>
                <a:sym typeface="Lora Medium"/>
              </a:rPr>
              <a:t>Not all protocols require both the elements.</a:t>
            </a:r>
            <a:endParaRPr sz="1800" dirty="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6"/>
          <p:cNvSpPr txBox="1">
            <a:spLocks noGrp="1"/>
          </p:cNvSpPr>
          <p:nvPr>
            <p:ph type="title"/>
          </p:nvPr>
        </p:nvSpPr>
        <p:spPr>
          <a:xfrm>
            <a:off x="1277475" y="0"/>
            <a:ext cx="7038900" cy="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rPr>
              <a:t>Elements</a:t>
            </a:r>
            <a:endParaRPr sz="3600">
              <a:solidFill>
                <a:schemeClr val="dk1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230" name="Google Shape;230;p26"/>
          <p:cNvSpPr txBox="1">
            <a:spLocks noGrp="1"/>
          </p:cNvSpPr>
          <p:nvPr>
            <p:ph type="subTitle" idx="4294967295"/>
          </p:nvPr>
        </p:nvSpPr>
        <p:spPr>
          <a:xfrm>
            <a:off x="974475" y="914400"/>
            <a:ext cx="7644900" cy="42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●"/>
            </a:pPr>
            <a:r>
              <a:rPr lang="en" sz="1800" b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Execution (X)</a:t>
            </a:r>
            <a:endParaRPr sz="1800" b="1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 Medium"/>
              <a:buChar char="○"/>
            </a:pPr>
            <a:r>
              <a:rPr lang="en" sz="1800">
                <a:solidFill>
                  <a:srgbClr val="000000"/>
                </a:solidFill>
                <a:latin typeface="Lora Medium"/>
                <a:ea typeface="Lora Medium"/>
                <a:cs typeface="Lora Medium"/>
                <a:sym typeface="Lora Medium"/>
              </a:rPr>
              <a:t>Execution of client transactions.</a:t>
            </a:r>
            <a:endParaRPr sz="180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 Medium"/>
              <a:buChar char="○"/>
            </a:pPr>
            <a:r>
              <a:rPr lang="en" sz="1800">
                <a:solidFill>
                  <a:srgbClr val="000000"/>
                </a:solidFill>
                <a:latin typeface="Lora Medium"/>
                <a:ea typeface="Lora Medium"/>
                <a:cs typeface="Lora Medium"/>
                <a:sym typeface="Lora Medium"/>
              </a:rPr>
              <a:t>Order-then-execute   vs.   Execute-then-order.</a:t>
            </a:r>
            <a:endParaRPr sz="180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9144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60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●"/>
            </a:pPr>
            <a:r>
              <a:rPr lang="en" sz="1800" b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Checkpoint (Ch)</a:t>
            </a:r>
            <a:endParaRPr sz="1800" b="1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○"/>
            </a:pPr>
            <a:r>
              <a:rPr lang="en" sz="1800">
                <a:solidFill>
                  <a:srgbClr val="000000"/>
                </a:solidFill>
                <a:latin typeface="Lora Medium"/>
                <a:ea typeface="Lora Medium"/>
                <a:cs typeface="Lora Medium"/>
                <a:sym typeface="Lora Medium"/>
              </a:rPr>
              <a:t>State exchange to ensure a common state across nodes.</a:t>
            </a:r>
            <a:endParaRPr sz="180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60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●"/>
            </a:pPr>
            <a:r>
              <a:rPr lang="en" sz="1800" b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Leader Election (Le)</a:t>
            </a:r>
            <a:endParaRPr sz="1800" b="1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○"/>
            </a:pPr>
            <a:r>
              <a:rPr lang="en" sz="1800">
                <a:solidFill>
                  <a:srgbClr val="000000"/>
                </a:solidFill>
                <a:latin typeface="Lora Medium"/>
                <a:ea typeface="Lora Medium"/>
                <a:cs typeface="Lora Medium"/>
                <a:sym typeface="Lora Medium"/>
              </a:rPr>
              <a:t>Replacement of current leader when it fails.</a:t>
            </a:r>
            <a:endParaRPr sz="180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 Medium"/>
              <a:buChar char="○"/>
            </a:pPr>
            <a:r>
              <a:rPr lang="en" sz="1800">
                <a:solidFill>
                  <a:srgbClr val="000000"/>
                </a:solidFill>
                <a:latin typeface="Lora Medium"/>
                <a:ea typeface="Lora Medium"/>
                <a:cs typeface="Lora Medium"/>
                <a:sym typeface="Lora Medium"/>
              </a:rPr>
              <a:t>New leader is expected to help commit the current proposal.</a:t>
            </a:r>
            <a:endParaRPr sz="180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80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7"/>
          <p:cNvSpPr txBox="1">
            <a:spLocks noGrp="1"/>
          </p:cNvSpPr>
          <p:nvPr>
            <p:ph type="title"/>
          </p:nvPr>
        </p:nvSpPr>
        <p:spPr>
          <a:xfrm>
            <a:off x="1052550" y="1927475"/>
            <a:ext cx="7431900" cy="12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rPr>
              <a:t>Agreement Protocols: </a:t>
            </a:r>
            <a:endParaRPr sz="3600">
              <a:solidFill>
                <a:schemeClr val="dk1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rPr>
              <a:t>Compounds of Elements and Atoms</a:t>
            </a:r>
            <a:endParaRPr sz="3600">
              <a:solidFill>
                <a:schemeClr val="dk1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/>
          <p:nvPr/>
        </p:nvSpPr>
        <p:spPr>
          <a:xfrm>
            <a:off x="51425" y="4428625"/>
            <a:ext cx="1045500" cy="5634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rgbClr val="F4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8"/>
          <p:cNvSpPr/>
          <p:nvPr/>
        </p:nvSpPr>
        <p:spPr>
          <a:xfrm>
            <a:off x="51425" y="2526763"/>
            <a:ext cx="1045500" cy="5634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rgbClr val="F4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8"/>
          <p:cNvSpPr/>
          <p:nvPr/>
        </p:nvSpPr>
        <p:spPr>
          <a:xfrm>
            <a:off x="51425" y="1575825"/>
            <a:ext cx="1045500" cy="5634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rgbClr val="F4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8"/>
          <p:cNvSpPr/>
          <p:nvPr/>
        </p:nvSpPr>
        <p:spPr>
          <a:xfrm>
            <a:off x="51425" y="3477700"/>
            <a:ext cx="1045500" cy="5634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rgbClr val="F4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title"/>
          </p:nvPr>
        </p:nvSpPr>
        <p:spPr>
          <a:xfrm>
            <a:off x="1277475" y="76200"/>
            <a:ext cx="7038900" cy="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rPr>
              <a:t>Elemental Protocols</a:t>
            </a:r>
            <a:endParaRPr sz="3600">
              <a:solidFill>
                <a:schemeClr val="dk1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245" name="Google Shape;245;p28"/>
          <p:cNvSpPr txBox="1">
            <a:spLocks noGrp="1"/>
          </p:cNvSpPr>
          <p:nvPr>
            <p:ph type="subTitle" idx="4294967295"/>
          </p:nvPr>
        </p:nvSpPr>
        <p:spPr>
          <a:xfrm>
            <a:off x="57057" y="3216387"/>
            <a:ext cx="1147200" cy="4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b="1" dirty="0" err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Paxos</a:t>
            </a:r>
            <a:r>
              <a:rPr lang="en" sz="24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:</a:t>
            </a:r>
            <a:endParaRPr sz="2400" b="1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46" name="Google Shape;246;p28"/>
          <p:cNvSpPr txBox="1">
            <a:spLocks noGrp="1"/>
          </p:cNvSpPr>
          <p:nvPr>
            <p:ph type="subTitle" idx="4294967295"/>
          </p:nvPr>
        </p:nvSpPr>
        <p:spPr>
          <a:xfrm>
            <a:off x="143375" y="1366500"/>
            <a:ext cx="861600" cy="400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2PC:</a:t>
            </a:r>
            <a:endParaRPr sz="2400" b="1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47" name="Google Shape;247;p28"/>
          <p:cNvSpPr txBox="1">
            <a:spLocks noGrp="1"/>
          </p:cNvSpPr>
          <p:nvPr>
            <p:ph type="subTitle" idx="4294967295"/>
          </p:nvPr>
        </p:nvSpPr>
        <p:spPr>
          <a:xfrm>
            <a:off x="67600" y="4196563"/>
            <a:ext cx="1045500" cy="4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PBFT:</a:t>
            </a:r>
            <a:endParaRPr sz="2400" b="1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48" name="Google Shape;248;p28"/>
          <p:cNvPicPr preferRelativeResize="0"/>
          <p:nvPr/>
        </p:nvPicPr>
        <p:blipFill rotWithShape="1">
          <a:blip r:embed="rId3">
            <a:alphaModFix/>
          </a:blip>
          <a:srcRect l="94891"/>
          <a:stretch/>
        </p:blipFill>
        <p:spPr>
          <a:xfrm>
            <a:off x="5978600" y="1620363"/>
            <a:ext cx="260501" cy="4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8"/>
          <p:cNvPicPr preferRelativeResize="0"/>
          <p:nvPr/>
        </p:nvPicPr>
        <p:blipFill rotWithShape="1">
          <a:blip r:embed="rId4">
            <a:alphaModFix/>
          </a:blip>
          <a:srcRect l="8687" r="80291"/>
          <a:stretch/>
        </p:blipFill>
        <p:spPr>
          <a:xfrm>
            <a:off x="1926237" y="1620350"/>
            <a:ext cx="861600" cy="4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8"/>
          <p:cNvPicPr preferRelativeResize="0"/>
          <p:nvPr/>
        </p:nvPicPr>
        <p:blipFill rotWithShape="1">
          <a:blip r:embed="rId5">
            <a:alphaModFix/>
          </a:blip>
          <a:srcRect l="31396" r="60811"/>
          <a:stretch/>
        </p:blipFill>
        <p:spPr>
          <a:xfrm>
            <a:off x="2721025" y="3522213"/>
            <a:ext cx="408026" cy="4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8"/>
          <p:cNvSpPr txBox="1">
            <a:spLocks noGrp="1"/>
          </p:cNvSpPr>
          <p:nvPr>
            <p:ph type="subTitle" idx="4294967295"/>
          </p:nvPr>
        </p:nvSpPr>
        <p:spPr>
          <a:xfrm>
            <a:off x="124749" y="2305400"/>
            <a:ext cx="861600" cy="4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3PC:</a:t>
            </a:r>
            <a:endParaRPr sz="2400" b="1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52" name="Google Shape;252;p28"/>
          <p:cNvPicPr preferRelativeResize="0"/>
          <p:nvPr/>
        </p:nvPicPr>
        <p:blipFill rotWithShape="1">
          <a:blip r:embed="rId3">
            <a:alphaModFix/>
          </a:blip>
          <a:srcRect l="4003" r="86295"/>
          <a:stretch/>
        </p:blipFill>
        <p:spPr>
          <a:xfrm>
            <a:off x="1401675" y="1668625"/>
            <a:ext cx="494676" cy="4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8"/>
          <p:cNvPicPr preferRelativeResize="0"/>
          <p:nvPr/>
        </p:nvPicPr>
        <p:blipFill rotWithShape="1">
          <a:blip r:embed="rId3">
            <a:alphaModFix/>
          </a:blip>
          <a:srcRect l="29333" r="60081"/>
          <a:stretch/>
        </p:blipFill>
        <p:spPr>
          <a:xfrm>
            <a:off x="2721025" y="1592425"/>
            <a:ext cx="539751" cy="4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8"/>
          <p:cNvPicPr preferRelativeResize="0"/>
          <p:nvPr/>
        </p:nvPicPr>
        <p:blipFill rotWithShape="1">
          <a:blip r:embed="rId3">
            <a:alphaModFix/>
          </a:blip>
          <a:srcRect l="58214" r="31200" b="10"/>
          <a:stretch/>
        </p:blipFill>
        <p:spPr>
          <a:xfrm>
            <a:off x="4077525" y="1592438"/>
            <a:ext cx="539751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8"/>
          <p:cNvPicPr preferRelativeResize="0"/>
          <p:nvPr/>
        </p:nvPicPr>
        <p:blipFill rotWithShape="1">
          <a:blip r:embed="rId3">
            <a:alphaModFix/>
          </a:blip>
          <a:srcRect l="84381" r="5917"/>
          <a:stretch/>
        </p:blipFill>
        <p:spPr>
          <a:xfrm>
            <a:off x="5483912" y="1620363"/>
            <a:ext cx="494676" cy="4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8"/>
          <p:cNvPicPr preferRelativeResize="0"/>
          <p:nvPr/>
        </p:nvPicPr>
        <p:blipFill rotWithShape="1">
          <a:blip r:embed="rId3">
            <a:alphaModFix/>
          </a:blip>
          <a:srcRect r="94891" b="10"/>
          <a:stretch/>
        </p:blipFill>
        <p:spPr>
          <a:xfrm>
            <a:off x="1219190" y="1620375"/>
            <a:ext cx="260501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8"/>
          <p:cNvPicPr preferRelativeResize="0"/>
          <p:nvPr/>
        </p:nvPicPr>
        <p:blipFill rotWithShape="1">
          <a:blip r:embed="rId4">
            <a:alphaModFix/>
          </a:blip>
          <a:srcRect l="8687" r="80291"/>
          <a:stretch/>
        </p:blipFill>
        <p:spPr>
          <a:xfrm>
            <a:off x="3234387" y="1620350"/>
            <a:ext cx="861600" cy="4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8"/>
          <p:cNvPicPr preferRelativeResize="0"/>
          <p:nvPr/>
        </p:nvPicPr>
        <p:blipFill rotWithShape="1">
          <a:blip r:embed="rId4">
            <a:alphaModFix/>
          </a:blip>
          <a:srcRect l="8687" r="80291"/>
          <a:stretch/>
        </p:blipFill>
        <p:spPr>
          <a:xfrm>
            <a:off x="4643375" y="1620338"/>
            <a:ext cx="861600" cy="4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8"/>
          <p:cNvPicPr preferRelativeResize="0"/>
          <p:nvPr/>
        </p:nvPicPr>
        <p:blipFill rotWithShape="1">
          <a:blip r:embed="rId3">
            <a:alphaModFix/>
          </a:blip>
          <a:srcRect l="94891"/>
          <a:stretch/>
        </p:blipFill>
        <p:spPr>
          <a:xfrm>
            <a:off x="8640025" y="2447450"/>
            <a:ext cx="260501" cy="4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8"/>
          <p:cNvPicPr preferRelativeResize="0"/>
          <p:nvPr/>
        </p:nvPicPr>
        <p:blipFill rotWithShape="1">
          <a:blip r:embed="rId3">
            <a:alphaModFix/>
          </a:blip>
          <a:srcRect r="94891" b="10"/>
          <a:stretch/>
        </p:blipFill>
        <p:spPr>
          <a:xfrm>
            <a:off x="1195240" y="2523675"/>
            <a:ext cx="260501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8"/>
          <p:cNvPicPr preferRelativeResize="0"/>
          <p:nvPr/>
        </p:nvPicPr>
        <p:blipFill rotWithShape="1">
          <a:blip r:embed="rId3">
            <a:alphaModFix/>
          </a:blip>
          <a:srcRect l="4003" r="86295"/>
          <a:stretch/>
        </p:blipFill>
        <p:spPr>
          <a:xfrm>
            <a:off x="1401675" y="2523663"/>
            <a:ext cx="494676" cy="4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8"/>
          <p:cNvPicPr preferRelativeResize="0"/>
          <p:nvPr/>
        </p:nvPicPr>
        <p:blipFill rotWithShape="1">
          <a:blip r:embed="rId3">
            <a:alphaModFix/>
          </a:blip>
          <a:srcRect l="29333" r="60081"/>
          <a:stretch/>
        </p:blipFill>
        <p:spPr>
          <a:xfrm>
            <a:off x="2756937" y="2447463"/>
            <a:ext cx="539751" cy="4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8"/>
          <p:cNvPicPr preferRelativeResize="0"/>
          <p:nvPr/>
        </p:nvPicPr>
        <p:blipFill rotWithShape="1">
          <a:blip r:embed="rId3">
            <a:alphaModFix/>
          </a:blip>
          <a:srcRect l="58214" r="31200" b="10"/>
          <a:stretch/>
        </p:blipFill>
        <p:spPr>
          <a:xfrm>
            <a:off x="6799075" y="2447475"/>
            <a:ext cx="539751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8"/>
          <p:cNvPicPr preferRelativeResize="0"/>
          <p:nvPr/>
        </p:nvPicPr>
        <p:blipFill rotWithShape="1">
          <a:blip r:embed="rId3">
            <a:alphaModFix/>
          </a:blip>
          <a:srcRect l="84381" r="5917"/>
          <a:stretch/>
        </p:blipFill>
        <p:spPr>
          <a:xfrm>
            <a:off x="5459687" y="3503188"/>
            <a:ext cx="494676" cy="4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8"/>
          <p:cNvPicPr preferRelativeResize="0"/>
          <p:nvPr/>
        </p:nvPicPr>
        <p:blipFill rotWithShape="1">
          <a:blip r:embed="rId4">
            <a:alphaModFix/>
          </a:blip>
          <a:srcRect l="37700" r="55972"/>
          <a:stretch/>
        </p:blipFill>
        <p:spPr>
          <a:xfrm>
            <a:off x="4157276" y="2523650"/>
            <a:ext cx="494676" cy="4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8"/>
          <p:cNvPicPr preferRelativeResize="0"/>
          <p:nvPr/>
        </p:nvPicPr>
        <p:blipFill rotWithShape="1">
          <a:blip r:embed="rId4">
            <a:alphaModFix/>
          </a:blip>
          <a:srcRect l="37700" r="55972"/>
          <a:stretch/>
        </p:blipFill>
        <p:spPr>
          <a:xfrm>
            <a:off x="4100064" y="4428650"/>
            <a:ext cx="494676" cy="4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8"/>
          <p:cNvPicPr preferRelativeResize="0"/>
          <p:nvPr/>
        </p:nvPicPr>
        <p:blipFill rotWithShape="1">
          <a:blip r:embed="rId3">
            <a:alphaModFix/>
          </a:blip>
          <a:srcRect l="4003" r="86295"/>
          <a:stretch/>
        </p:blipFill>
        <p:spPr>
          <a:xfrm>
            <a:off x="1401675" y="4414813"/>
            <a:ext cx="494676" cy="4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8"/>
          <p:cNvPicPr preferRelativeResize="0"/>
          <p:nvPr/>
        </p:nvPicPr>
        <p:blipFill rotWithShape="1">
          <a:blip r:embed="rId3">
            <a:alphaModFix/>
          </a:blip>
          <a:srcRect l="4003" r="86295"/>
          <a:stretch/>
        </p:blipFill>
        <p:spPr>
          <a:xfrm>
            <a:off x="1401675" y="3522213"/>
            <a:ext cx="494676" cy="4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8"/>
          <p:cNvPicPr preferRelativeResize="0"/>
          <p:nvPr/>
        </p:nvPicPr>
        <p:blipFill rotWithShape="1">
          <a:blip r:embed="rId3">
            <a:alphaModFix/>
          </a:blip>
          <a:srcRect l="58214" r="31200" b="10"/>
          <a:stretch/>
        </p:blipFill>
        <p:spPr>
          <a:xfrm>
            <a:off x="4077525" y="3454900"/>
            <a:ext cx="539751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8"/>
          <p:cNvPicPr preferRelativeResize="0"/>
          <p:nvPr/>
        </p:nvPicPr>
        <p:blipFill rotWithShape="1">
          <a:blip r:embed="rId3">
            <a:alphaModFix/>
          </a:blip>
          <a:srcRect l="84381" r="5917"/>
          <a:stretch/>
        </p:blipFill>
        <p:spPr>
          <a:xfrm>
            <a:off x="8142512" y="2447463"/>
            <a:ext cx="494676" cy="4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8"/>
          <p:cNvPicPr preferRelativeResize="0"/>
          <p:nvPr/>
        </p:nvPicPr>
        <p:blipFill rotWithShape="1">
          <a:blip r:embed="rId4">
            <a:alphaModFix/>
          </a:blip>
          <a:srcRect l="8687" r="80291"/>
          <a:stretch/>
        </p:blipFill>
        <p:spPr>
          <a:xfrm>
            <a:off x="7318075" y="2447463"/>
            <a:ext cx="861600" cy="4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8"/>
          <p:cNvPicPr preferRelativeResize="0"/>
          <p:nvPr/>
        </p:nvPicPr>
        <p:blipFill rotWithShape="1">
          <a:blip r:embed="rId4">
            <a:alphaModFix/>
          </a:blip>
          <a:srcRect l="8687" r="80291"/>
          <a:stretch/>
        </p:blipFill>
        <p:spPr>
          <a:xfrm>
            <a:off x="5976937" y="2447450"/>
            <a:ext cx="861600" cy="4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8"/>
          <p:cNvPicPr preferRelativeResize="0"/>
          <p:nvPr/>
        </p:nvPicPr>
        <p:blipFill rotWithShape="1">
          <a:blip r:embed="rId4">
            <a:alphaModFix/>
          </a:blip>
          <a:srcRect l="8687" r="80291"/>
          <a:stretch/>
        </p:blipFill>
        <p:spPr>
          <a:xfrm>
            <a:off x="4617087" y="2523663"/>
            <a:ext cx="861600" cy="4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8"/>
          <p:cNvPicPr preferRelativeResize="0"/>
          <p:nvPr/>
        </p:nvPicPr>
        <p:blipFill rotWithShape="1">
          <a:blip r:embed="rId4">
            <a:alphaModFix/>
          </a:blip>
          <a:srcRect l="8687" r="80291"/>
          <a:stretch/>
        </p:blipFill>
        <p:spPr>
          <a:xfrm>
            <a:off x="3234375" y="2481125"/>
            <a:ext cx="861600" cy="4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8"/>
          <p:cNvPicPr preferRelativeResize="0"/>
          <p:nvPr/>
        </p:nvPicPr>
        <p:blipFill rotWithShape="1">
          <a:blip r:embed="rId4">
            <a:alphaModFix/>
          </a:blip>
          <a:srcRect l="8687" r="80291"/>
          <a:stretch/>
        </p:blipFill>
        <p:spPr>
          <a:xfrm>
            <a:off x="1926237" y="2523650"/>
            <a:ext cx="861600" cy="4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8"/>
          <p:cNvPicPr preferRelativeResize="0"/>
          <p:nvPr/>
        </p:nvPicPr>
        <p:blipFill rotWithShape="1">
          <a:blip r:embed="rId3">
            <a:alphaModFix/>
          </a:blip>
          <a:srcRect l="29333" r="60081"/>
          <a:stretch/>
        </p:blipFill>
        <p:spPr>
          <a:xfrm>
            <a:off x="5455637" y="2447463"/>
            <a:ext cx="539751" cy="4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8"/>
          <p:cNvPicPr preferRelativeResize="0"/>
          <p:nvPr/>
        </p:nvPicPr>
        <p:blipFill rotWithShape="1">
          <a:blip r:embed="rId5">
            <a:alphaModFix/>
          </a:blip>
          <a:srcRect r="95025"/>
          <a:stretch/>
        </p:blipFill>
        <p:spPr>
          <a:xfrm>
            <a:off x="1219200" y="3522225"/>
            <a:ext cx="260500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8"/>
          <p:cNvPicPr preferRelativeResize="0"/>
          <p:nvPr/>
        </p:nvPicPr>
        <p:blipFill rotWithShape="1">
          <a:blip r:embed="rId5">
            <a:alphaModFix/>
          </a:blip>
          <a:srcRect r="95025"/>
          <a:stretch/>
        </p:blipFill>
        <p:spPr>
          <a:xfrm>
            <a:off x="5926825" y="3484125"/>
            <a:ext cx="260500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8"/>
          <p:cNvPicPr preferRelativeResize="0"/>
          <p:nvPr/>
        </p:nvPicPr>
        <p:blipFill rotWithShape="1">
          <a:blip r:embed="rId5">
            <a:alphaModFix/>
          </a:blip>
          <a:srcRect r="95025"/>
          <a:stretch/>
        </p:blipFill>
        <p:spPr>
          <a:xfrm>
            <a:off x="8640025" y="4414825"/>
            <a:ext cx="260500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8"/>
          <p:cNvPicPr preferRelativeResize="0"/>
          <p:nvPr/>
        </p:nvPicPr>
        <p:blipFill rotWithShape="1">
          <a:blip r:embed="rId5">
            <a:alphaModFix/>
          </a:blip>
          <a:srcRect r="95025"/>
          <a:stretch/>
        </p:blipFill>
        <p:spPr>
          <a:xfrm>
            <a:off x="1195250" y="4423738"/>
            <a:ext cx="260500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8"/>
          <p:cNvPicPr preferRelativeResize="0"/>
          <p:nvPr/>
        </p:nvPicPr>
        <p:blipFill rotWithShape="1">
          <a:blip r:embed="rId4">
            <a:alphaModFix/>
          </a:blip>
          <a:srcRect l="8687" r="80291"/>
          <a:stretch/>
        </p:blipFill>
        <p:spPr>
          <a:xfrm>
            <a:off x="1926237" y="4406500"/>
            <a:ext cx="861600" cy="4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8"/>
          <p:cNvPicPr preferRelativeResize="0"/>
          <p:nvPr/>
        </p:nvPicPr>
        <p:blipFill rotWithShape="1">
          <a:blip r:embed="rId4">
            <a:alphaModFix/>
          </a:blip>
          <a:srcRect l="8687" r="80291"/>
          <a:stretch/>
        </p:blipFill>
        <p:spPr>
          <a:xfrm>
            <a:off x="4618700" y="3503200"/>
            <a:ext cx="861600" cy="4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8"/>
          <p:cNvPicPr preferRelativeResize="0"/>
          <p:nvPr/>
        </p:nvPicPr>
        <p:blipFill rotWithShape="1">
          <a:blip r:embed="rId4">
            <a:alphaModFix/>
          </a:blip>
          <a:srcRect l="8687" r="80291"/>
          <a:stretch/>
        </p:blipFill>
        <p:spPr>
          <a:xfrm>
            <a:off x="3234375" y="3522213"/>
            <a:ext cx="861600" cy="4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8"/>
          <p:cNvPicPr preferRelativeResize="0"/>
          <p:nvPr/>
        </p:nvPicPr>
        <p:blipFill rotWithShape="1">
          <a:blip r:embed="rId4">
            <a:alphaModFix/>
          </a:blip>
          <a:srcRect l="8687" r="80291"/>
          <a:stretch/>
        </p:blipFill>
        <p:spPr>
          <a:xfrm>
            <a:off x="1926237" y="3503175"/>
            <a:ext cx="861600" cy="4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8"/>
          <p:cNvPicPr preferRelativeResize="0"/>
          <p:nvPr/>
        </p:nvPicPr>
        <p:blipFill rotWithShape="1">
          <a:blip r:embed="rId5">
            <a:alphaModFix/>
          </a:blip>
          <a:srcRect l="31396" r="60811"/>
          <a:stretch/>
        </p:blipFill>
        <p:spPr>
          <a:xfrm>
            <a:off x="2721025" y="4414813"/>
            <a:ext cx="408026" cy="4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8"/>
          <p:cNvPicPr preferRelativeResize="0"/>
          <p:nvPr/>
        </p:nvPicPr>
        <p:blipFill rotWithShape="1">
          <a:blip r:embed="rId4">
            <a:alphaModFix/>
          </a:blip>
          <a:srcRect l="8687" r="80291"/>
          <a:stretch/>
        </p:blipFill>
        <p:spPr>
          <a:xfrm>
            <a:off x="3296700" y="4377263"/>
            <a:ext cx="861600" cy="4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8"/>
          <p:cNvPicPr preferRelativeResize="0"/>
          <p:nvPr/>
        </p:nvPicPr>
        <p:blipFill rotWithShape="1">
          <a:blip r:embed="rId4">
            <a:alphaModFix/>
          </a:blip>
          <a:srcRect l="8687" r="80291"/>
          <a:stretch/>
        </p:blipFill>
        <p:spPr>
          <a:xfrm>
            <a:off x="4617087" y="4406525"/>
            <a:ext cx="861600" cy="4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8"/>
          <p:cNvPicPr preferRelativeResize="0"/>
          <p:nvPr/>
        </p:nvPicPr>
        <p:blipFill rotWithShape="1">
          <a:blip r:embed="rId5">
            <a:alphaModFix/>
          </a:blip>
          <a:srcRect l="31396" r="60811"/>
          <a:stretch/>
        </p:blipFill>
        <p:spPr>
          <a:xfrm>
            <a:off x="5509925" y="4414813"/>
            <a:ext cx="408026" cy="4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8"/>
          <p:cNvPicPr preferRelativeResize="0"/>
          <p:nvPr/>
        </p:nvPicPr>
        <p:blipFill rotWithShape="1">
          <a:blip r:embed="rId3">
            <a:alphaModFix/>
          </a:blip>
          <a:srcRect l="58214" r="31200" b="10"/>
          <a:stretch/>
        </p:blipFill>
        <p:spPr>
          <a:xfrm>
            <a:off x="6899225" y="4412625"/>
            <a:ext cx="539751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8"/>
          <p:cNvPicPr preferRelativeResize="0"/>
          <p:nvPr/>
        </p:nvPicPr>
        <p:blipFill rotWithShape="1">
          <a:blip r:embed="rId3">
            <a:alphaModFix/>
          </a:blip>
          <a:srcRect l="84381" r="5917"/>
          <a:stretch/>
        </p:blipFill>
        <p:spPr>
          <a:xfrm>
            <a:off x="8242662" y="4412613"/>
            <a:ext cx="494676" cy="4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8"/>
          <p:cNvPicPr preferRelativeResize="0"/>
          <p:nvPr/>
        </p:nvPicPr>
        <p:blipFill rotWithShape="1">
          <a:blip r:embed="rId4">
            <a:alphaModFix/>
          </a:blip>
          <a:srcRect l="8687" r="80291"/>
          <a:stretch/>
        </p:blipFill>
        <p:spPr>
          <a:xfrm>
            <a:off x="7418225" y="4412613"/>
            <a:ext cx="861600" cy="4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8"/>
          <p:cNvPicPr preferRelativeResize="0"/>
          <p:nvPr/>
        </p:nvPicPr>
        <p:blipFill rotWithShape="1">
          <a:blip r:embed="rId4">
            <a:alphaModFix/>
          </a:blip>
          <a:srcRect l="8687" r="80291"/>
          <a:stretch/>
        </p:blipFill>
        <p:spPr>
          <a:xfrm>
            <a:off x="6077087" y="4412600"/>
            <a:ext cx="861600" cy="48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9"/>
          <p:cNvSpPr/>
          <p:nvPr/>
        </p:nvSpPr>
        <p:spPr>
          <a:xfrm>
            <a:off x="249750" y="3226250"/>
            <a:ext cx="1203300" cy="5910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rgbClr val="F4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9"/>
          <p:cNvSpPr/>
          <p:nvPr/>
        </p:nvSpPr>
        <p:spPr>
          <a:xfrm>
            <a:off x="295775" y="2092600"/>
            <a:ext cx="1203300" cy="5910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rgbClr val="F4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9"/>
          <p:cNvSpPr txBox="1">
            <a:spLocks noGrp="1"/>
          </p:cNvSpPr>
          <p:nvPr>
            <p:ph type="title"/>
          </p:nvPr>
        </p:nvSpPr>
        <p:spPr>
          <a:xfrm>
            <a:off x="1277475" y="76200"/>
            <a:ext cx="7038900" cy="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rPr>
              <a:t>Elemental Protocols</a:t>
            </a:r>
            <a:endParaRPr sz="3600">
              <a:solidFill>
                <a:schemeClr val="dk1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300" name="Google Shape;300;p29"/>
          <p:cNvSpPr txBox="1">
            <a:spLocks noGrp="1"/>
          </p:cNvSpPr>
          <p:nvPr>
            <p:ph type="subTitle" idx="4294967295"/>
          </p:nvPr>
        </p:nvSpPr>
        <p:spPr>
          <a:xfrm>
            <a:off x="249750" y="1848836"/>
            <a:ext cx="1431600" cy="4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b="1" dirty="0" err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DPaxos</a:t>
            </a:r>
            <a:r>
              <a:rPr lang="en" sz="24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:</a:t>
            </a:r>
            <a:endParaRPr sz="2400" b="1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01" name="Google Shape;301;p29"/>
          <p:cNvSpPr txBox="1">
            <a:spLocks noGrp="1"/>
          </p:cNvSpPr>
          <p:nvPr>
            <p:ph type="subTitle" idx="4294967295"/>
          </p:nvPr>
        </p:nvSpPr>
        <p:spPr>
          <a:xfrm>
            <a:off x="233375" y="3008000"/>
            <a:ext cx="1265700" cy="4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DPBFT:</a:t>
            </a:r>
            <a:endParaRPr sz="2400" b="1" dirty="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302" name="Google Shape;30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1350" y="2133275"/>
            <a:ext cx="3681103" cy="4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1354" y="3280725"/>
            <a:ext cx="5543671" cy="48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0"/>
          <p:cNvSpPr txBox="1">
            <a:spLocks noGrp="1"/>
          </p:cNvSpPr>
          <p:nvPr>
            <p:ph type="title"/>
          </p:nvPr>
        </p:nvSpPr>
        <p:spPr>
          <a:xfrm>
            <a:off x="1097525" y="36225"/>
            <a:ext cx="7431900" cy="7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rPr>
              <a:t>What’s More?</a:t>
            </a:r>
            <a:endParaRPr sz="3600">
              <a:solidFill>
                <a:schemeClr val="dk1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309" name="Google Shape;309;p30"/>
          <p:cNvSpPr txBox="1">
            <a:spLocks noGrp="1"/>
          </p:cNvSpPr>
          <p:nvPr>
            <p:ph type="subTitle" idx="4294967295"/>
          </p:nvPr>
        </p:nvSpPr>
        <p:spPr>
          <a:xfrm>
            <a:off x="991025" y="2031875"/>
            <a:ext cx="76449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●"/>
            </a:pPr>
            <a:r>
              <a:rPr lang="en" sz="1800" b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Multi-Leader (parallel) consensus protocols.</a:t>
            </a:r>
            <a:endParaRPr sz="1800" b="1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000000"/>
                </a:solidFill>
                <a:latin typeface="Lora Medium"/>
                <a:ea typeface="Lora Medium"/>
                <a:cs typeface="Lora Medium"/>
                <a:sym typeface="Lora Medium"/>
              </a:rPr>
              <a:t>Mencius, RCC</a:t>
            </a:r>
            <a:endParaRPr sz="180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310" name="Google Shape;310;p30"/>
          <p:cNvSpPr txBox="1">
            <a:spLocks noGrp="1"/>
          </p:cNvSpPr>
          <p:nvPr>
            <p:ph type="subTitle" idx="4294967295"/>
          </p:nvPr>
        </p:nvSpPr>
        <p:spPr>
          <a:xfrm>
            <a:off x="991025" y="919750"/>
            <a:ext cx="7644900" cy="10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●"/>
            </a:pPr>
            <a:r>
              <a:rPr lang="en" sz="1800" b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Reduced Phase Consensus protocols.</a:t>
            </a:r>
            <a:endParaRPr sz="1800" b="1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000000"/>
                </a:solidFill>
                <a:latin typeface="Lora Medium"/>
                <a:ea typeface="Lora Medium"/>
                <a:cs typeface="Lora Medium"/>
                <a:sym typeface="Lora Medium"/>
              </a:rPr>
              <a:t>SpecPaxos, Zyzzyva, PoE</a:t>
            </a:r>
            <a:endParaRPr sz="180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311" name="Google Shape;311;p30"/>
          <p:cNvSpPr txBox="1">
            <a:spLocks noGrp="1"/>
          </p:cNvSpPr>
          <p:nvPr>
            <p:ph type="subTitle" idx="4294967295"/>
          </p:nvPr>
        </p:nvSpPr>
        <p:spPr>
          <a:xfrm>
            <a:off x="991025" y="3091825"/>
            <a:ext cx="7644900" cy="9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ora"/>
              <a:buChar char="●"/>
            </a:pPr>
            <a:r>
              <a:rPr lang="en" sz="1800" b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Global-scale consensus protocols.</a:t>
            </a:r>
            <a:endParaRPr sz="1800" b="1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000000"/>
                </a:solidFill>
                <a:latin typeface="Lora Medium"/>
                <a:ea typeface="Lora Medium"/>
                <a:cs typeface="Lora Medium"/>
                <a:sym typeface="Lora Medium"/>
              </a:rPr>
              <a:t>GeoBFT, Steward, GEC, Ziziphus</a:t>
            </a:r>
            <a:endParaRPr sz="180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312" name="Google Shape;312;p30"/>
          <p:cNvSpPr txBox="1">
            <a:spLocks noGrp="1"/>
          </p:cNvSpPr>
          <p:nvPr>
            <p:ph type="subTitle" idx="4294967295"/>
          </p:nvPr>
        </p:nvSpPr>
        <p:spPr>
          <a:xfrm>
            <a:off x="991025" y="4177275"/>
            <a:ext cx="7644900" cy="9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ora"/>
              <a:buChar char="●"/>
            </a:pPr>
            <a:r>
              <a:rPr lang="en" sz="1800" b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Sharded-replicated consensus protocols.</a:t>
            </a:r>
            <a:endParaRPr sz="1800" b="1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000000"/>
                </a:solidFill>
                <a:latin typeface="Lora Medium"/>
                <a:ea typeface="Lora Medium"/>
                <a:cs typeface="Lora Medium"/>
                <a:sym typeface="Lora Medium"/>
              </a:rPr>
              <a:t>Spanner, MDCC, Sharper, RingBFT, ByShard</a:t>
            </a:r>
            <a:endParaRPr sz="180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1"/>
          <p:cNvSpPr txBox="1">
            <a:spLocks noGrp="1"/>
          </p:cNvSpPr>
          <p:nvPr>
            <p:ph type="title"/>
          </p:nvPr>
        </p:nvSpPr>
        <p:spPr>
          <a:xfrm>
            <a:off x="1097525" y="36225"/>
            <a:ext cx="7431900" cy="7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rPr>
              <a:t>Conclusions and Future Work</a:t>
            </a:r>
            <a:endParaRPr sz="3600">
              <a:solidFill>
                <a:schemeClr val="dk1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318" name="Google Shape;318;p31"/>
          <p:cNvSpPr txBox="1">
            <a:spLocks noGrp="1"/>
          </p:cNvSpPr>
          <p:nvPr>
            <p:ph type="subTitle" idx="4294967295"/>
          </p:nvPr>
        </p:nvSpPr>
        <p:spPr>
          <a:xfrm>
            <a:off x="1035350" y="1051775"/>
            <a:ext cx="8003100" cy="8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Our vision is to design a framework that unifies different agreement protocols and prevents future disparities.</a:t>
            </a:r>
            <a:endParaRPr sz="1800" b="1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19" name="Google Shape;319;p31"/>
          <p:cNvSpPr txBox="1">
            <a:spLocks noGrp="1"/>
          </p:cNvSpPr>
          <p:nvPr>
            <p:ph type="subTitle" idx="4294967295"/>
          </p:nvPr>
        </p:nvSpPr>
        <p:spPr>
          <a:xfrm>
            <a:off x="3439100" y="4466175"/>
            <a:ext cx="2263500" cy="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Thank You</a:t>
            </a:r>
            <a:endParaRPr sz="2400" b="1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320" name="Google Shape;320;p31"/>
          <p:cNvSpPr txBox="1">
            <a:spLocks noGrp="1"/>
          </p:cNvSpPr>
          <p:nvPr>
            <p:ph type="subTitle" idx="4294967295"/>
          </p:nvPr>
        </p:nvSpPr>
        <p:spPr>
          <a:xfrm>
            <a:off x="1035350" y="2228575"/>
            <a:ext cx="8003100" cy="20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ora Medium"/>
              <a:buChar char="●"/>
            </a:pPr>
            <a:r>
              <a:rPr lang="en" sz="1800">
                <a:solidFill>
                  <a:srgbClr val="000000"/>
                </a:solidFill>
                <a:latin typeface="Lora Medium"/>
                <a:ea typeface="Lora Medium"/>
                <a:cs typeface="Lora Medium"/>
                <a:sym typeface="Lora Medium"/>
              </a:rPr>
              <a:t>Designs untouched: deterministic protocols, asynchronous protocols, node recovery and reconfiguration, DAG-based ordering.</a:t>
            </a:r>
            <a:endParaRPr sz="180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60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ora Medium"/>
              <a:buChar char="●"/>
            </a:pPr>
            <a:r>
              <a:rPr lang="en" sz="1800">
                <a:solidFill>
                  <a:srgbClr val="000000"/>
                </a:solidFill>
                <a:latin typeface="Lora Medium"/>
                <a:ea typeface="Lora Medium"/>
                <a:cs typeface="Lora Medium"/>
                <a:sym typeface="Lora Medium"/>
              </a:rPr>
              <a:t>Unifying framework should permit arguing about properties like totality, validity, consistency, and termination.</a:t>
            </a:r>
            <a:endParaRPr sz="180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"/>
          <p:cNvSpPr txBox="1">
            <a:spLocks noGrp="1"/>
          </p:cNvSpPr>
          <p:nvPr>
            <p:ph type="subTitle" idx="4294967295"/>
          </p:nvPr>
        </p:nvSpPr>
        <p:spPr>
          <a:xfrm>
            <a:off x="974475" y="381000"/>
            <a:ext cx="7644900" cy="45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●"/>
            </a:pPr>
            <a:r>
              <a:rPr lang="en" sz="1800" b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What is this talk about?</a:t>
            </a:r>
            <a:endParaRPr sz="1800" b="1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Lora Medium"/>
                <a:ea typeface="Lora Medium"/>
                <a:cs typeface="Lora Medium"/>
                <a:sym typeface="Lora Medium"/>
              </a:rPr>
              <a:t>Agreement protocols.</a:t>
            </a:r>
            <a:endParaRPr sz="180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●"/>
            </a:pPr>
            <a:r>
              <a:rPr lang="en" sz="1800" b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What is an agreement protocol?</a:t>
            </a:r>
            <a:endParaRPr sz="1800" b="1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Lora Medium"/>
                <a:ea typeface="Lora Medium"/>
                <a:cs typeface="Lora Medium"/>
                <a:sym typeface="Lora Medium"/>
              </a:rPr>
              <a:t>	Helps to reach multiple parties a common decision.</a:t>
            </a:r>
            <a:endParaRPr sz="180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●"/>
            </a:pPr>
            <a:r>
              <a:rPr lang="en" sz="1800" b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Why agreement?</a:t>
            </a:r>
            <a:endParaRPr sz="1800" b="1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Lora Medium"/>
                <a:ea typeface="Lora Medium"/>
                <a:cs typeface="Lora Medium"/>
                <a:sym typeface="Lora Medium"/>
              </a:rPr>
              <a:t>	Distributed systems with multiple nodes are common.</a:t>
            </a:r>
            <a:endParaRPr sz="180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 Medium"/>
              <a:buChar char="●"/>
            </a:pPr>
            <a:r>
              <a:rPr lang="en" sz="1800" b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Any real-world application?</a:t>
            </a:r>
            <a:r>
              <a:rPr lang="en" sz="1800">
                <a:solidFill>
                  <a:srgbClr val="000000"/>
                </a:solidFill>
                <a:latin typeface="Lora Medium"/>
                <a:ea typeface="Lora Medium"/>
                <a:cs typeface="Lora Medium"/>
                <a:sym typeface="Lora Medium"/>
              </a:rPr>
              <a:t> </a:t>
            </a:r>
            <a:endParaRPr sz="180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000000"/>
                </a:solidFill>
                <a:latin typeface="Lora Medium"/>
                <a:ea typeface="Lora Medium"/>
                <a:cs typeface="Lora Medium"/>
                <a:sym typeface="Lora Medium"/>
              </a:rPr>
              <a:t>	Every distributed database system!</a:t>
            </a:r>
            <a:endParaRPr sz="180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pic>
        <p:nvPicPr>
          <p:cNvPr id="150" name="Google Shape;15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0850" y="104925"/>
            <a:ext cx="1704175" cy="170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 txBox="1">
            <a:spLocks noGrp="1"/>
          </p:cNvSpPr>
          <p:nvPr>
            <p:ph type="subTitle" idx="4294967295"/>
          </p:nvPr>
        </p:nvSpPr>
        <p:spPr>
          <a:xfrm>
            <a:off x="1049425" y="898125"/>
            <a:ext cx="7644900" cy="12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●"/>
            </a:pPr>
            <a:r>
              <a:rPr lang="en" sz="1800" b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Commit Protocols</a:t>
            </a:r>
            <a:endParaRPr sz="1800" b="1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○"/>
            </a:pPr>
            <a:r>
              <a:rPr lang="en" sz="1800">
                <a:solidFill>
                  <a:srgbClr val="000000"/>
                </a:solidFill>
                <a:latin typeface="Lora Medium"/>
                <a:ea typeface="Lora Medium"/>
                <a:cs typeface="Lora Medium"/>
                <a:sym typeface="Lora Medium"/>
              </a:rPr>
              <a:t>Agreement on transaction commit or abort.</a:t>
            </a:r>
            <a:endParaRPr sz="180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 Medium"/>
              <a:buChar char="○"/>
            </a:pPr>
            <a:r>
              <a:rPr lang="en" sz="1800">
                <a:solidFill>
                  <a:srgbClr val="000000"/>
                </a:solidFill>
                <a:latin typeface="Lora Medium"/>
                <a:ea typeface="Lora Medium"/>
                <a:cs typeface="Lora Medium"/>
                <a:sym typeface="Lora Medium"/>
              </a:rPr>
              <a:t>Two-phase commit, Three-phase commit.</a:t>
            </a:r>
            <a:endParaRPr sz="180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156" name="Google Shape;156;p15"/>
          <p:cNvSpPr txBox="1">
            <a:spLocks noGrp="1"/>
          </p:cNvSpPr>
          <p:nvPr>
            <p:ph type="title"/>
          </p:nvPr>
        </p:nvSpPr>
        <p:spPr>
          <a:xfrm>
            <a:off x="1277475" y="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rPr>
              <a:t>Agreement Protocol Types</a:t>
            </a:r>
            <a:endParaRPr sz="3600">
              <a:solidFill>
                <a:schemeClr val="dk1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4294967295"/>
          </p:nvPr>
        </p:nvSpPr>
        <p:spPr>
          <a:xfrm>
            <a:off x="1049425" y="2384650"/>
            <a:ext cx="76449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●"/>
            </a:pPr>
            <a:r>
              <a:rPr lang="en" sz="1800" b="1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Crash Fault-Tolerant (CFT) Protocols</a:t>
            </a:r>
            <a:endParaRPr sz="1800" b="1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○"/>
            </a:pPr>
            <a:r>
              <a:rPr lang="en" sz="1800" dirty="0">
                <a:solidFill>
                  <a:srgbClr val="000000"/>
                </a:solidFill>
                <a:latin typeface="Lora Medium"/>
                <a:ea typeface="Lora Medium"/>
                <a:cs typeface="Lora Medium"/>
                <a:sym typeface="Lora Medium"/>
              </a:rPr>
              <a:t>For consistent replication under crashes.</a:t>
            </a:r>
            <a:endParaRPr sz="1800" dirty="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 Medium"/>
              <a:buChar char="○"/>
            </a:pPr>
            <a:r>
              <a:rPr lang="en" sz="1800" dirty="0" err="1">
                <a:solidFill>
                  <a:srgbClr val="000000"/>
                </a:solidFill>
                <a:latin typeface="Lora Medium"/>
                <a:ea typeface="Lora Medium"/>
                <a:cs typeface="Lora Medium"/>
                <a:sym typeface="Lora Medium"/>
              </a:rPr>
              <a:t>Paxos</a:t>
            </a:r>
            <a:r>
              <a:rPr lang="en" sz="1800" dirty="0">
                <a:solidFill>
                  <a:srgbClr val="000000"/>
                </a:solidFill>
                <a:latin typeface="Lora Medium"/>
                <a:ea typeface="Lora Medium"/>
                <a:cs typeface="Lora Medium"/>
                <a:sym typeface="Lora Medium"/>
              </a:rPr>
              <a:t>, Raft.</a:t>
            </a:r>
            <a:endParaRPr sz="1800" dirty="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158" name="Google Shape;158;p15"/>
          <p:cNvSpPr txBox="1">
            <a:spLocks noGrp="1"/>
          </p:cNvSpPr>
          <p:nvPr>
            <p:ph type="subTitle" idx="4294967295"/>
          </p:nvPr>
        </p:nvSpPr>
        <p:spPr>
          <a:xfrm>
            <a:off x="1049424" y="3691275"/>
            <a:ext cx="8003136" cy="1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●"/>
            </a:pPr>
            <a:r>
              <a:rPr lang="en" sz="1800" b="1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Arbitrary Fault-Tolerant (AFT) Protocols</a:t>
            </a:r>
            <a:endParaRPr sz="1800" b="1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○"/>
            </a:pPr>
            <a:r>
              <a:rPr lang="en" sz="1800" dirty="0">
                <a:solidFill>
                  <a:srgbClr val="000000"/>
                </a:solidFill>
                <a:latin typeface="Lora Medium"/>
                <a:ea typeface="Lora Medium"/>
                <a:cs typeface="Lora Medium"/>
                <a:sym typeface="Lora Medium"/>
              </a:rPr>
              <a:t>For consistent replication under arbitrary faults (e.g. malicious).</a:t>
            </a:r>
            <a:endParaRPr sz="1800" dirty="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 Medium"/>
              <a:buChar char="○"/>
            </a:pPr>
            <a:r>
              <a:rPr lang="en" sz="1800" dirty="0">
                <a:solidFill>
                  <a:srgbClr val="000000"/>
                </a:solidFill>
                <a:latin typeface="Lora Medium"/>
                <a:ea typeface="Lora Medium"/>
                <a:cs typeface="Lora Medium"/>
                <a:sym typeface="Lora Medium"/>
              </a:rPr>
              <a:t>PBFT, PoE.</a:t>
            </a:r>
            <a:endParaRPr sz="1800" dirty="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"/>
          <p:cNvSpPr txBox="1">
            <a:spLocks noGrp="1"/>
          </p:cNvSpPr>
          <p:nvPr>
            <p:ph type="subTitle" idx="4294967295"/>
          </p:nvPr>
        </p:nvSpPr>
        <p:spPr>
          <a:xfrm>
            <a:off x="1266675" y="1287875"/>
            <a:ext cx="7659900" cy="36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●"/>
            </a:pPr>
            <a:r>
              <a:rPr lang="en" sz="1800" b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BFT Protocols</a:t>
            </a:r>
            <a:endParaRPr sz="1800" b="1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ora"/>
              <a:buChar char="○"/>
            </a:pPr>
            <a:r>
              <a:rPr lang="en" sz="1800" b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GeoBFT [VLDB’20], Sharper [Sigmod’21], ByShard[VLDB’21], RCC [ICDE’21], PoE [EDBT’22], ServerlessBFT [ICDE’23]</a:t>
            </a:r>
            <a:endParaRPr sz="1800" b="1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9144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ora"/>
              <a:buChar char="●"/>
            </a:pPr>
            <a:r>
              <a:rPr lang="en" sz="1800" b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Commit Protocols.</a:t>
            </a:r>
            <a:endParaRPr sz="1800" b="1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ora"/>
              <a:buChar char="○"/>
            </a:pPr>
            <a:r>
              <a:rPr lang="en" sz="1800" b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EasyCommit [EDBT’18], QStore [EDBT’20]</a:t>
            </a:r>
            <a:endParaRPr sz="1800" b="1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4" name="Google Shape;164;p16"/>
          <p:cNvSpPr txBox="1">
            <a:spLocks noGrp="1"/>
          </p:cNvSpPr>
          <p:nvPr>
            <p:ph type="title"/>
          </p:nvPr>
        </p:nvSpPr>
        <p:spPr>
          <a:xfrm>
            <a:off x="1094375" y="0"/>
            <a:ext cx="7659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rPr>
              <a:t>New Protocols are still in Production</a:t>
            </a:r>
            <a:endParaRPr sz="3600">
              <a:solidFill>
                <a:schemeClr val="dk1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 txBox="1">
            <a:spLocks noGrp="1"/>
          </p:cNvSpPr>
          <p:nvPr>
            <p:ph type="title"/>
          </p:nvPr>
        </p:nvSpPr>
        <p:spPr>
          <a:xfrm>
            <a:off x="1277475" y="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rPr>
              <a:t>So Are we done?</a:t>
            </a:r>
            <a:endParaRPr sz="3600">
              <a:solidFill>
                <a:schemeClr val="dk1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170" name="Google Shape;170;p17"/>
          <p:cNvSpPr txBox="1">
            <a:spLocks noGrp="1"/>
          </p:cNvSpPr>
          <p:nvPr>
            <p:ph type="subTitle" idx="4294967295"/>
          </p:nvPr>
        </p:nvSpPr>
        <p:spPr>
          <a:xfrm>
            <a:off x="3500250" y="4253750"/>
            <a:ext cx="2143500" cy="5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FF0000"/>
                </a:solidFill>
                <a:latin typeface="Lora Medium"/>
                <a:ea typeface="Lora Medium"/>
                <a:cs typeface="Lora Medium"/>
                <a:sym typeface="Lora Medium"/>
              </a:rPr>
              <a:t>Unfortunately No!</a:t>
            </a:r>
            <a:endParaRPr sz="1800">
              <a:solidFill>
                <a:srgbClr val="FF0000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pic>
        <p:nvPicPr>
          <p:cNvPr id="171" name="Google Shape;17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1587" y="1066500"/>
            <a:ext cx="2620825" cy="281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1300" y="1246000"/>
            <a:ext cx="1795125" cy="265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 txBox="1">
            <a:spLocks noGrp="1"/>
          </p:cNvSpPr>
          <p:nvPr>
            <p:ph type="subTitle" idx="4294967295"/>
          </p:nvPr>
        </p:nvSpPr>
        <p:spPr>
          <a:xfrm>
            <a:off x="891925" y="1357400"/>
            <a:ext cx="4782000" cy="18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●"/>
            </a:pPr>
            <a:r>
              <a:rPr lang="en" sz="1800" b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Incompatible algorithmic designs</a:t>
            </a:r>
            <a:endParaRPr sz="1800" b="1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ora"/>
              <a:buChar char="●"/>
            </a:pPr>
            <a:r>
              <a:rPr lang="en" sz="1800" b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Distinct schematic representations.</a:t>
            </a:r>
            <a:endParaRPr sz="1800" b="1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ora"/>
              <a:buChar char="●"/>
            </a:pPr>
            <a:r>
              <a:rPr lang="en" sz="1800" b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Lack of common proof systems.</a:t>
            </a:r>
            <a:endParaRPr sz="1800">
              <a:solidFill>
                <a:srgbClr val="000000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178" name="Google Shape;178;p18"/>
          <p:cNvSpPr txBox="1">
            <a:spLocks noGrp="1"/>
          </p:cNvSpPr>
          <p:nvPr>
            <p:ph type="title"/>
          </p:nvPr>
        </p:nvSpPr>
        <p:spPr>
          <a:xfrm>
            <a:off x="1277475" y="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rPr>
              <a:t>Challenges Due to Disparity</a:t>
            </a:r>
            <a:endParaRPr sz="3600">
              <a:solidFill>
                <a:schemeClr val="dk1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179" name="Google Shape;179;p18"/>
          <p:cNvSpPr txBox="1">
            <a:spLocks noGrp="1"/>
          </p:cNvSpPr>
          <p:nvPr>
            <p:ph type="subTitle" idx="4294967295"/>
          </p:nvPr>
        </p:nvSpPr>
        <p:spPr>
          <a:xfrm>
            <a:off x="2323325" y="3813700"/>
            <a:ext cx="3857700" cy="5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rgbClr val="FF0000"/>
                </a:solidFill>
                <a:latin typeface="Lora Medium"/>
                <a:ea typeface="Lora Medium"/>
                <a:cs typeface="Lora Medium"/>
                <a:sym typeface="Lora Medium"/>
              </a:rPr>
              <a:t>Disparity hurts Adoption</a:t>
            </a:r>
            <a:endParaRPr sz="2400">
              <a:solidFill>
                <a:srgbClr val="FF0000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pic>
        <p:nvPicPr>
          <p:cNvPr id="180" name="Google Shape;18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9837" y="1211675"/>
            <a:ext cx="2471938" cy="186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"/>
          <p:cNvSpPr txBox="1">
            <a:spLocks noGrp="1"/>
          </p:cNvSpPr>
          <p:nvPr>
            <p:ph type="title"/>
          </p:nvPr>
        </p:nvSpPr>
        <p:spPr>
          <a:xfrm>
            <a:off x="1277475" y="0"/>
            <a:ext cx="7038900" cy="7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rPr>
              <a:t>Exciting Prior Works </a:t>
            </a:r>
            <a:endParaRPr sz="3600">
              <a:solidFill>
                <a:schemeClr val="dk1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186" name="Google Shape;186;p19"/>
          <p:cNvSpPr txBox="1">
            <a:spLocks noGrp="1"/>
          </p:cNvSpPr>
          <p:nvPr>
            <p:ph type="subTitle" idx="4294967295"/>
          </p:nvPr>
        </p:nvSpPr>
        <p:spPr>
          <a:xfrm>
            <a:off x="1199525" y="1178125"/>
            <a:ext cx="7596300" cy="36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 Medium"/>
              <a:buChar char="●"/>
            </a:pPr>
            <a:r>
              <a:rPr lang="en" sz="1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Calvin [SIGMOD’12], Tapir [SOSP’15]</a:t>
            </a:r>
            <a:r>
              <a:rPr lang="en" sz="180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rPr>
              <a:t>, and </a:t>
            </a:r>
            <a:r>
              <a:rPr lang="en" sz="1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Janus [OSDI’16]</a:t>
            </a:r>
            <a:r>
              <a:rPr lang="en" sz="180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rPr>
              <a:t> combine commitment and CFT.</a:t>
            </a:r>
            <a:endParaRPr sz="1800">
              <a:solidFill>
                <a:schemeClr val="dk1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">
              <a:solidFill>
                <a:schemeClr val="dk1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 Medium"/>
              <a:buChar char="●"/>
            </a:pPr>
            <a:r>
              <a:rPr lang="en" sz="1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Deneva [VLDB’17]</a:t>
            </a:r>
            <a:r>
              <a:rPr lang="en" sz="180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rPr>
              <a:t> framework helps to express different CC techniques.</a:t>
            </a:r>
            <a:endParaRPr sz="1800">
              <a:solidFill>
                <a:schemeClr val="dk1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">
              <a:solidFill>
                <a:schemeClr val="dk1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 Medium"/>
              <a:buChar char="●"/>
            </a:pPr>
            <a:r>
              <a:rPr lang="en" sz="1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Sujaya et al</a:t>
            </a:r>
            <a:r>
              <a:rPr lang="en" sz="180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rPr>
              <a:t>. </a:t>
            </a:r>
            <a:r>
              <a:rPr lang="en" sz="1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[VLDB’19]</a:t>
            </a:r>
            <a:r>
              <a:rPr lang="en" sz="180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rPr>
              <a:t> present a framework to explain a subset of commitment and CFT protocols.</a:t>
            </a:r>
            <a:endParaRPr sz="1800">
              <a:solidFill>
                <a:schemeClr val="dk1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">
              <a:solidFill>
                <a:schemeClr val="dk1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 Medium"/>
              <a:buChar char="●"/>
            </a:pPr>
            <a:r>
              <a:rPr lang="en" sz="1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DataCalculator [SIGMOD’18]</a:t>
            </a:r>
            <a:r>
              <a:rPr lang="en" sz="180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rPr>
              <a:t> presents a unified framework for data-structures.</a:t>
            </a:r>
            <a:endParaRPr sz="1800">
              <a:solidFill>
                <a:schemeClr val="dk1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>
            <a:spLocks noGrp="1"/>
          </p:cNvSpPr>
          <p:nvPr>
            <p:ph type="title"/>
          </p:nvPr>
        </p:nvSpPr>
        <p:spPr>
          <a:xfrm>
            <a:off x="1277475" y="0"/>
            <a:ext cx="7038900" cy="13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rPr>
              <a:t>Our Prior Attempt: </a:t>
            </a:r>
            <a:endParaRPr sz="3600" dirty="0">
              <a:solidFill>
                <a:schemeClr val="dk1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rPr>
              <a:t>Unifying AFT Protocols</a:t>
            </a:r>
            <a:endParaRPr sz="3600" dirty="0">
              <a:solidFill>
                <a:schemeClr val="dk1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pic>
        <p:nvPicPr>
          <p:cNvPr id="192" name="Google Shape;19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4550" y="2219775"/>
            <a:ext cx="3146675" cy="127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0"/>
          <p:cNvSpPr txBox="1">
            <a:spLocks noGrp="1"/>
          </p:cNvSpPr>
          <p:nvPr>
            <p:ph type="subTitle" idx="4294967295"/>
          </p:nvPr>
        </p:nvSpPr>
        <p:spPr>
          <a:xfrm>
            <a:off x="5495544" y="4776400"/>
            <a:ext cx="3592181" cy="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rPr>
              <a:t>Open sourced at </a:t>
            </a:r>
            <a:r>
              <a:rPr lang="en" sz="1200" u="sng" dirty="0">
                <a:solidFill>
                  <a:srgbClr val="1155CC"/>
                </a:solidFill>
                <a:latin typeface="Lora Medium"/>
                <a:ea typeface="Lora Medium"/>
                <a:cs typeface="Lora Medium"/>
                <a:sym typeface="Lora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https://resilientdb.com/</a:t>
            </a:r>
            <a:endParaRPr sz="1200" dirty="0">
              <a:solidFill>
                <a:srgbClr val="1155CC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200" dirty="0">
              <a:solidFill>
                <a:schemeClr val="dk1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 txBox="1">
            <a:spLocks noGrp="1"/>
          </p:cNvSpPr>
          <p:nvPr>
            <p:ph type="title"/>
          </p:nvPr>
        </p:nvSpPr>
        <p:spPr>
          <a:xfrm>
            <a:off x="1277475" y="0"/>
            <a:ext cx="7038900" cy="13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rPr>
              <a:t>Vision: </a:t>
            </a:r>
            <a:endParaRPr sz="3600">
              <a:solidFill>
                <a:schemeClr val="dk1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 Medium"/>
              </a:rPr>
              <a:t>Unified Elemental Framework</a:t>
            </a:r>
            <a:endParaRPr sz="3600">
              <a:solidFill>
                <a:schemeClr val="dk1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199" name="Google Shape;199;p21"/>
          <p:cNvSpPr txBox="1">
            <a:spLocks noGrp="1"/>
          </p:cNvSpPr>
          <p:nvPr>
            <p:ph type="subTitle" idx="4294967295"/>
          </p:nvPr>
        </p:nvSpPr>
        <p:spPr>
          <a:xfrm>
            <a:off x="1804650" y="2310475"/>
            <a:ext cx="58026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Atoms, Elements and Compounds of Agreement.</a:t>
            </a:r>
            <a:endParaRPr sz="1800"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00" name="Google Shape;20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1413" y="3135750"/>
            <a:ext cx="1921175" cy="1927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641</Words>
  <Application>Microsoft Macintosh PowerPoint</Application>
  <PresentationFormat>On-screen Show (16:9)</PresentationFormat>
  <Paragraphs>128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Lora</vt:lpstr>
      <vt:lpstr>Arial</vt:lpstr>
      <vt:lpstr>Montserrat</vt:lpstr>
      <vt:lpstr>Lato</vt:lpstr>
      <vt:lpstr>Lora Medium</vt:lpstr>
      <vt:lpstr>Lobster</vt:lpstr>
      <vt:lpstr>Focus</vt:lpstr>
      <vt:lpstr>Chemistry behind Agreement</vt:lpstr>
      <vt:lpstr>PowerPoint Presentation</vt:lpstr>
      <vt:lpstr>Agreement Protocol Types</vt:lpstr>
      <vt:lpstr>New Protocols are still in Production</vt:lpstr>
      <vt:lpstr>So Are we done?</vt:lpstr>
      <vt:lpstr>Challenges Due to Disparity</vt:lpstr>
      <vt:lpstr>Exciting Prior Works </vt:lpstr>
      <vt:lpstr>Our Prior Attempt:  Unifying AFT Protocols</vt:lpstr>
      <vt:lpstr>Vision:  Unified Elemental Framework</vt:lpstr>
      <vt:lpstr>Atoms</vt:lpstr>
      <vt:lpstr>Atoms</vt:lpstr>
      <vt:lpstr>Elements</vt:lpstr>
      <vt:lpstr>Elements</vt:lpstr>
      <vt:lpstr>Elements</vt:lpstr>
      <vt:lpstr>Agreement Protocols:  Compounds of Elements and Atoms</vt:lpstr>
      <vt:lpstr>Elemental Protocols</vt:lpstr>
      <vt:lpstr>Elemental Protocols</vt:lpstr>
      <vt:lpstr>What’s More?</vt:lpstr>
      <vt:lpstr>Conclusions and 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behind Agreement</dc:title>
  <cp:lastModifiedBy>Suyash Gupta</cp:lastModifiedBy>
  <cp:revision>10</cp:revision>
  <dcterms:modified xsi:type="dcterms:W3CDTF">2023-01-11T08:01:35Z</dcterms:modified>
</cp:coreProperties>
</file>