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5143500" type="screen16x9"/>
  <p:notesSz cx="6858000" cy="9144000"/>
  <p:embeddedFontLst>
    <p:embeddedFont>
      <p:font typeface="Georgia" panose="02040502050405020303" pitchFamily="18" charset="0"/>
      <p:regular r:id="rId10"/>
      <p:bold r:id="rId11"/>
      <p:italic r:id="rId12"/>
      <p:boldItalic r:id="rId13"/>
    </p:embeddedFont>
    <p:embeddedFont>
      <p:font typeface="Lobster" pitchFamily="2" charset="77"/>
      <p:regular r:id="rId1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>
      <p:cViewPr varScale="1">
        <p:scale>
          <a:sx n="161" d="100"/>
          <a:sy n="161" d="100"/>
        </p:scale>
        <p:origin x="784" y="20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c950bfec4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c950bfec4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1c950bfec43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1c950bfec43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c950bfec43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1c950bfec43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1c950bfec43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1c950bfec43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c950bfec43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1c950bfec43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c950bfec43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1c950bfec43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suyash.gupta@berkeley.ed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96969"/>
            </a:gs>
            <a:gs pos="100000">
              <a:srgbClr val="1D1D1D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subTitle" idx="1"/>
          </p:nvPr>
        </p:nvSpPr>
        <p:spPr>
          <a:xfrm>
            <a:off x="311700" y="4308375"/>
            <a:ext cx="8520600" cy="73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b="1">
              <a:solidFill>
                <a:srgbClr val="FF000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rgbClr val="FF0000"/>
                </a:solidFill>
                <a:latin typeface="Lobster"/>
                <a:ea typeface="Lobster"/>
                <a:cs typeface="Lobster"/>
                <a:sym typeface="Lobster"/>
              </a:rPr>
              <a:t>(Warning: Suyash has been selling BFT since 2022. Per hour rate to increase soon. Hiring organizations may get a discount.)</a:t>
            </a:r>
            <a:endParaRPr sz="1300" b="1">
              <a:solidFill>
                <a:srgbClr val="FF000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b="1">
              <a:solidFill>
                <a:srgbClr val="FF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975" y="0"/>
            <a:ext cx="7870450" cy="2161525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>
            <a:spLocks noGrp="1"/>
          </p:cNvSpPr>
          <p:nvPr>
            <p:ph type="subTitle" idx="1"/>
          </p:nvPr>
        </p:nvSpPr>
        <p:spPr>
          <a:xfrm>
            <a:off x="2278600" y="2515875"/>
            <a:ext cx="3979200" cy="1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By</a:t>
            </a:r>
            <a:endParaRPr sz="1600" b="1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Suyash Gupta, UC Berkeley</a:t>
            </a:r>
            <a:endParaRPr sz="1600" b="1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For more inquiries:</a:t>
            </a:r>
            <a:endParaRPr sz="1600" b="1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Twitter: gupta-suyash</a:t>
            </a:r>
            <a:endParaRPr sz="1600" b="1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Email: </a:t>
            </a:r>
            <a:r>
              <a:rPr lang="en" sz="1600" b="1" u="sng">
                <a:solidFill>
                  <a:schemeClr val="hlink"/>
                </a:solidFill>
                <a:latin typeface="Georgia"/>
                <a:ea typeface="Georgia"/>
                <a:cs typeface="Georgia"/>
                <a:sym typeface="Georgia"/>
                <a:hlinkClick r:id="rId4"/>
              </a:rPr>
              <a:t>suyash.gupta@berkeley.edu</a:t>
            </a:r>
            <a:endParaRPr sz="1600" b="1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96969"/>
            </a:gs>
            <a:gs pos="100000">
              <a:srgbClr val="1D1D1D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subTitle" idx="1"/>
          </p:nvPr>
        </p:nvSpPr>
        <p:spPr>
          <a:xfrm>
            <a:off x="157350" y="702750"/>
            <a:ext cx="8829300" cy="11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>
                <a:solidFill>
                  <a:srgbClr val="FF0000"/>
                </a:solidFill>
                <a:latin typeface="Lobster"/>
                <a:ea typeface="Lobster"/>
                <a:cs typeface="Lobster"/>
                <a:sym typeface="Lobster"/>
              </a:rPr>
              <a:t>Byzantine   Fault   Tolerance</a:t>
            </a:r>
            <a:endParaRPr sz="4800" b="1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6875" y="143575"/>
            <a:ext cx="1146434" cy="799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31275" y="1612600"/>
            <a:ext cx="1467826" cy="140805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>
            <a:spLocks noGrp="1"/>
          </p:cNvSpPr>
          <p:nvPr>
            <p:ph type="subTitle" idx="1"/>
          </p:nvPr>
        </p:nvSpPr>
        <p:spPr>
          <a:xfrm>
            <a:off x="749400" y="3783700"/>
            <a:ext cx="7645200" cy="9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Overlooked Sibling of Crash Fault Tolerant Protocols like Paxos</a:t>
            </a:r>
            <a:endParaRPr sz="2400" b="1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96969"/>
            </a:gs>
            <a:gs pos="100000">
              <a:srgbClr val="1D1D1D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subTitle" idx="1"/>
          </p:nvPr>
        </p:nvSpPr>
        <p:spPr>
          <a:xfrm>
            <a:off x="5397800" y="3281550"/>
            <a:ext cx="3725400" cy="1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rgbClr val="FF0000"/>
                </a:solidFill>
                <a:latin typeface="Lobster"/>
                <a:ea typeface="Lobster"/>
                <a:cs typeface="Lobster"/>
                <a:sym typeface="Lobster"/>
              </a:rPr>
              <a:t>Le me:</a:t>
            </a:r>
            <a:endParaRPr sz="2000" b="1" dirty="0">
              <a:solidFill>
                <a:srgbClr val="FF000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rgbClr val="FF000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Convincing people why BFT protocols are useful.</a:t>
            </a:r>
            <a:endParaRPr sz="2000" b="1" dirty="0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71" name="Google Shape;7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11050" y="367388"/>
            <a:ext cx="2746501" cy="2612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8800" y="274925"/>
            <a:ext cx="2746499" cy="2797188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5"/>
          <p:cNvSpPr txBox="1">
            <a:spLocks noGrp="1"/>
          </p:cNvSpPr>
          <p:nvPr>
            <p:ph type="subTitle" idx="1"/>
          </p:nvPr>
        </p:nvSpPr>
        <p:spPr>
          <a:xfrm>
            <a:off x="388800" y="3281550"/>
            <a:ext cx="3129000" cy="1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FF0000"/>
                </a:solidFill>
                <a:latin typeface="Lobster"/>
                <a:ea typeface="Lobster"/>
                <a:cs typeface="Lobster"/>
                <a:sym typeface="Lobster"/>
              </a:rPr>
              <a:t>Le DB folks:</a:t>
            </a:r>
            <a:endParaRPr sz="2000" b="1">
              <a:solidFill>
                <a:srgbClr val="FF000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FF000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Ignoring benefits of BFT consensus.</a:t>
            </a:r>
            <a:endParaRPr sz="2000" b="1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5" name="Picture 4" descr="Short-haired cat with eyes shut sitting on person’s lap, being groomed on its head with cat comb">
            <a:extLst>
              <a:ext uri="{FF2B5EF4-FFF2-40B4-BE49-F238E27FC236}">
                <a16:creationId xmlns:a16="http://schemas.microsoft.com/office/drawing/2014/main" id="{BB332044-5FD6-A606-4253-EC8377B14BD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435" t="8189" r="2278" b="29773"/>
          <a:stretch/>
        </p:blipFill>
        <p:spPr>
          <a:xfrm>
            <a:off x="6638544" y="217950"/>
            <a:ext cx="1097280" cy="11551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96969"/>
            </a:gs>
            <a:gs pos="100000">
              <a:srgbClr val="1D1D1D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>
            <a:spLocks noGrp="1"/>
          </p:cNvSpPr>
          <p:nvPr>
            <p:ph type="subTitle" idx="1"/>
          </p:nvPr>
        </p:nvSpPr>
        <p:spPr>
          <a:xfrm>
            <a:off x="112475" y="158200"/>
            <a:ext cx="8880900" cy="1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FF0000"/>
                </a:solidFill>
                <a:latin typeface="Lobster"/>
                <a:ea typeface="Lobster"/>
                <a:cs typeface="Lobster"/>
                <a:sym typeface="Lobster"/>
              </a:rPr>
              <a:t>BFT Consensus Fulfills desires of Consistent Replication under attack</a:t>
            </a:r>
            <a:endParaRPr sz="3600" b="1">
              <a:solidFill>
                <a:srgbClr val="FF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80" name="Google Shape;80;p16"/>
          <p:cNvSpPr/>
          <p:nvPr/>
        </p:nvSpPr>
        <p:spPr>
          <a:xfrm>
            <a:off x="886450" y="2032050"/>
            <a:ext cx="3312900" cy="2319600"/>
          </a:xfrm>
          <a:prstGeom prst="can">
            <a:avLst>
              <a:gd name="adj" fmla="val 25000"/>
            </a:avLst>
          </a:prstGeom>
          <a:solidFill>
            <a:srgbClr val="B7B7B7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1" name="Google Shape;8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0300" y="2668600"/>
            <a:ext cx="2485201" cy="1473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36375" y="1867925"/>
            <a:ext cx="2387976" cy="2337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35800" y="2231874"/>
            <a:ext cx="1189125" cy="117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96969"/>
            </a:gs>
            <a:gs pos="100000">
              <a:srgbClr val="1D1D1D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>
            <a:spLocks noGrp="1"/>
          </p:cNvSpPr>
          <p:nvPr>
            <p:ph type="subTitle" idx="1"/>
          </p:nvPr>
        </p:nvSpPr>
        <p:spPr>
          <a:xfrm>
            <a:off x="26225" y="1400250"/>
            <a:ext cx="3043200" cy="51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Attacks don’t happen.</a:t>
            </a:r>
            <a:endParaRPr sz="2000" b="1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89" name="Google Shape;89;p17"/>
          <p:cNvSpPr txBox="1">
            <a:spLocks noGrp="1"/>
          </p:cNvSpPr>
          <p:nvPr>
            <p:ph type="subTitle" idx="1"/>
          </p:nvPr>
        </p:nvSpPr>
        <p:spPr>
          <a:xfrm>
            <a:off x="112475" y="158200"/>
            <a:ext cx="8880900" cy="108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FF0000"/>
                </a:solidFill>
                <a:latin typeface="Lobster"/>
                <a:ea typeface="Lobster"/>
                <a:cs typeface="Lobster"/>
                <a:sym typeface="Lobster"/>
              </a:rPr>
              <a:t>Common Myths About BFT Consensus </a:t>
            </a:r>
            <a:endParaRPr sz="3600" b="1">
              <a:solidFill>
                <a:srgbClr val="FF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90" name="Google Shape;90;p17"/>
          <p:cNvSpPr txBox="1">
            <a:spLocks noGrp="1"/>
          </p:cNvSpPr>
          <p:nvPr>
            <p:ph type="subTitle" idx="1"/>
          </p:nvPr>
        </p:nvSpPr>
        <p:spPr>
          <a:xfrm>
            <a:off x="3595050" y="2574125"/>
            <a:ext cx="2107500" cy="51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High Latency</a:t>
            </a:r>
            <a:endParaRPr sz="2000" b="1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91" name="Google Shape;91;p17"/>
          <p:cNvSpPr txBox="1">
            <a:spLocks noGrp="1"/>
          </p:cNvSpPr>
          <p:nvPr>
            <p:ph type="subTitle" idx="1"/>
          </p:nvPr>
        </p:nvSpPr>
        <p:spPr>
          <a:xfrm>
            <a:off x="6659475" y="1400250"/>
            <a:ext cx="2488500" cy="51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Low Throughput</a:t>
            </a:r>
            <a:endParaRPr sz="2000" b="1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2" name="Google Shape;9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300" y="2007775"/>
            <a:ext cx="2219050" cy="192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14813" y="1915550"/>
            <a:ext cx="2107624" cy="2107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55120" y="3184750"/>
            <a:ext cx="1795625" cy="129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96969"/>
            </a:gs>
            <a:gs pos="100000">
              <a:srgbClr val="1D1D1D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8"/>
          <p:cNvSpPr txBox="1">
            <a:spLocks noGrp="1"/>
          </p:cNvSpPr>
          <p:nvPr>
            <p:ph type="subTitle" idx="1"/>
          </p:nvPr>
        </p:nvSpPr>
        <p:spPr>
          <a:xfrm>
            <a:off x="254825" y="1239650"/>
            <a:ext cx="5111700" cy="19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Georgia"/>
              <a:buChar char="➢"/>
            </a:pPr>
            <a:r>
              <a:rPr lang="en" sz="2000" b="1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Single Round-trip Protocols.</a:t>
            </a:r>
            <a:endParaRPr sz="2000" b="1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Georgia"/>
              <a:buChar char="➢"/>
            </a:pPr>
            <a:r>
              <a:rPr lang="en" sz="2000" b="1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Parallel Consensus Protocols.</a:t>
            </a:r>
            <a:endParaRPr sz="2000" b="1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Georgia"/>
              <a:buChar char="➢"/>
            </a:pPr>
            <a:r>
              <a:rPr lang="en" sz="2000" b="1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Geo-Scale Consensus.</a:t>
            </a:r>
            <a:endParaRPr sz="2000" b="1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Georgia"/>
              <a:buChar char="➢"/>
            </a:pPr>
            <a:r>
              <a:rPr lang="en" sz="2000" b="1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Sharded-Replicated Consensus.</a:t>
            </a:r>
            <a:endParaRPr sz="2000" b="1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00" name="Google Shape;100;p18"/>
          <p:cNvSpPr txBox="1">
            <a:spLocks noGrp="1"/>
          </p:cNvSpPr>
          <p:nvPr>
            <p:ph type="subTitle" idx="1"/>
          </p:nvPr>
        </p:nvSpPr>
        <p:spPr>
          <a:xfrm>
            <a:off x="112475" y="158200"/>
            <a:ext cx="8880900" cy="108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FF0000"/>
                </a:solidFill>
                <a:latin typeface="Lobster"/>
                <a:ea typeface="Lobster"/>
                <a:cs typeface="Lobster"/>
                <a:sym typeface="Lobster"/>
              </a:rPr>
              <a:t>State-of-the-Art</a:t>
            </a:r>
            <a:endParaRPr sz="3600" b="1">
              <a:solidFill>
                <a:srgbClr val="FF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101" name="Google Shape;10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21025" y="1150675"/>
            <a:ext cx="2425800" cy="179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56700" y="3527450"/>
            <a:ext cx="2251550" cy="1265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60275" y="3603650"/>
            <a:ext cx="2097000" cy="850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8"/>
          <p:cNvSpPr txBox="1">
            <a:spLocks noGrp="1"/>
          </p:cNvSpPr>
          <p:nvPr>
            <p:ph type="subTitle" idx="1"/>
          </p:nvPr>
        </p:nvSpPr>
        <p:spPr>
          <a:xfrm>
            <a:off x="2086175" y="4500775"/>
            <a:ext cx="2323500" cy="51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1 million txns/s</a:t>
            </a:r>
            <a:endParaRPr sz="2000" b="1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96969"/>
            </a:gs>
            <a:gs pos="100000">
              <a:srgbClr val="1D1D1D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9"/>
          <p:cNvSpPr txBox="1">
            <a:spLocks noGrp="1"/>
          </p:cNvSpPr>
          <p:nvPr>
            <p:ph type="subTitle" idx="1"/>
          </p:nvPr>
        </p:nvSpPr>
        <p:spPr>
          <a:xfrm>
            <a:off x="112475" y="158200"/>
            <a:ext cx="8880900" cy="8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FF0000"/>
                </a:solidFill>
                <a:latin typeface="Lobster"/>
                <a:ea typeface="Lobster"/>
                <a:cs typeface="Lobster"/>
                <a:sym typeface="Lobster"/>
              </a:rPr>
              <a:t>Satisfied Customers</a:t>
            </a:r>
            <a:endParaRPr sz="3600" b="1">
              <a:solidFill>
                <a:srgbClr val="FF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10" name="Google Shape;110;p19"/>
          <p:cNvSpPr txBox="1">
            <a:spLocks noGrp="1"/>
          </p:cNvSpPr>
          <p:nvPr>
            <p:ph type="subTitle" idx="1"/>
          </p:nvPr>
        </p:nvSpPr>
        <p:spPr>
          <a:xfrm>
            <a:off x="131550" y="959800"/>
            <a:ext cx="8880900" cy="8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rgbClr val="FF0000"/>
                </a:solidFill>
                <a:latin typeface="Lobster"/>
                <a:ea typeface="Lobster"/>
                <a:cs typeface="Lobster"/>
                <a:sym typeface="Lobster"/>
              </a:rPr>
              <a:t>of services provided by BFT</a:t>
            </a:r>
            <a:endParaRPr sz="2000" b="1" dirty="0">
              <a:solidFill>
                <a:srgbClr val="FF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15" name="Google Shape;115;p19"/>
          <p:cNvSpPr txBox="1">
            <a:spLocks noGrp="1"/>
          </p:cNvSpPr>
          <p:nvPr>
            <p:ph type="subTitle" idx="1"/>
          </p:nvPr>
        </p:nvSpPr>
        <p:spPr>
          <a:xfrm>
            <a:off x="6171000" y="2812050"/>
            <a:ext cx="2973000" cy="53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And many more…</a:t>
            </a:r>
            <a:endParaRPr sz="2000" b="1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7" name="Picture 6" descr="B sign on figures">
            <a:extLst>
              <a:ext uri="{FF2B5EF4-FFF2-40B4-BE49-F238E27FC236}">
                <a16:creationId xmlns:a16="http://schemas.microsoft.com/office/drawing/2014/main" id="{6D42DA81-44A4-37B0-7C87-16A9D71FB4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783" y="2975193"/>
            <a:ext cx="2036021" cy="1349919"/>
          </a:xfrm>
          <a:prstGeom prst="rect">
            <a:avLst/>
          </a:prstGeom>
        </p:spPr>
      </p:pic>
      <p:pic>
        <p:nvPicPr>
          <p:cNvPr id="9" name="Picture 8" descr="A picture containing design&#10;&#10;Description automatically generated">
            <a:extLst>
              <a:ext uri="{FF2B5EF4-FFF2-40B4-BE49-F238E27FC236}">
                <a16:creationId xmlns:a16="http://schemas.microsoft.com/office/drawing/2014/main" id="{0343E91C-4077-3E4D-9525-AD026022BE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0031" y="2972885"/>
            <a:ext cx="2399856" cy="134991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133</Words>
  <Application>Microsoft Macintosh PowerPoint</Application>
  <PresentationFormat>On-screen Show (16:9)</PresentationFormat>
  <Paragraphs>30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Lobster</vt:lpstr>
      <vt:lpstr>Georgia</vt:lpstr>
      <vt:lpstr>Arial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Suyash Gupta</cp:lastModifiedBy>
  <cp:revision>2</cp:revision>
  <dcterms:modified xsi:type="dcterms:W3CDTF">2023-05-09T08:27:02Z</dcterms:modified>
</cp:coreProperties>
</file>