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03" r:id="rId3"/>
  </p:sldMasterIdLst>
  <p:notesMasterIdLst>
    <p:notesMasterId r:id="rId22"/>
  </p:notesMasterIdLst>
  <p:sldIdLst>
    <p:sldId id="426" r:id="rId4"/>
    <p:sldId id="499" r:id="rId5"/>
    <p:sldId id="456" r:id="rId6"/>
    <p:sldId id="357" r:id="rId7"/>
    <p:sldId id="454" r:id="rId8"/>
    <p:sldId id="514" r:id="rId9"/>
    <p:sldId id="515" r:id="rId10"/>
    <p:sldId id="491" r:id="rId11"/>
    <p:sldId id="524" r:id="rId12"/>
    <p:sldId id="527" r:id="rId13"/>
    <p:sldId id="495" r:id="rId14"/>
    <p:sldId id="518" r:id="rId15"/>
    <p:sldId id="519" r:id="rId16"/>
    <p:sldId id="520" r:id="rId17"/>
    <p:sldId id="521" r:id="rId18"/>
    <p:sldId id="504" r:id="rId19"/>
    <p:sldId id="424" r:id="rId20"/>
    <p:sldId id="273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46" autoAdjust="0"/>
    <p:restoredTop sz="96928"/>
  </p:normalViewPr>
  <p:slideViewPr>
    <p:cSldViewPr snapToGrid="0" snapToObjects="1" showGuides="1">
      <p:cViewPr varScale="1">
        <p:scale>
          <a:sx n="160" d="100"/>
          <a:sy n="160" d="100"/>
        </p:scale>
        <p:origin x="25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11/3/22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6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6B4-EBA6-7B42-BD3C-1122C5758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6848-967C-5145-9A12-0A0BDD30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A5B8C-1F22-1E4C-83DE-C64F91E4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276B-0BD1-E247-BD58-3B5C05A0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9F068-9E5F-8948-8172-85D93517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3108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DCF5-71CF-8C44-87D1-7360CDED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302E-C3BB-D842-8357-8574D23E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A7F8-EE9E-5444-98DE-8AD8CD93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DA73-4090-C748-BE7F-062DF97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0139D-F003-A042-A0C9-0BED6DF0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74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3B15-8D92-5F42-8D4C-AE4A6332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53D30-3CC6-3240-B04E-D1D4FC8B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C480-2FCF-2647-A5DC-49724F36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D417-CC67-AC42-9E3D-450F9006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F6DB-D6B3-4C48-A9E5-70FF727C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94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CAF-1C1B-7849-8F07-F4FA2C7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882-CCBD-A342-BC4E-56E5AD760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CDB7-3CF0-224F-B037-7AB719EF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5D67-5C3C-1F4B-B064-640D361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874-8B66-F54E-A4B6-4A2CFFF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92B8-49E5-EB4C-BC0E-C112D31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01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FB1-48C5-194E-8E01-B0C4797B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3DAD7-6E71-9E42-9092-94D36FE8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96B8B-5A79-934A-82B3-9D9D02E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981EE-71DB-0F4B-9118-B58D6742F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1DD-3E64-464E-872B-3DE8EEB6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78F0D-E6C5-EA43-9F9D-582E47F3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1FE91-E3E0-934C-AF36-085E8BC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E6D96-F816-6F47-AE9B-717D2831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264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C107-605E-FD46-AFE2-BB0B4F8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31-02A8-8F44-AC68-59C67A4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986D-D4A5-3847-A882-F3570838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6C134-BC31-3B4A-B1CF-05B9A610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9896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6385C-1633-F94C-9088-0529A5ED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634F-FDF0-1C42-AE6E-22F0AD06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DBCC-0A9F-134A-B2AA-B81EEA8C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54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E619-3BEC-5B43-B7E8-4279B78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8A59-4F5E-514B-96BA-E130FDAD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6DB0-D891-D84E-B29B-D2BE992C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D81F-E5A8-C642-A6CE-CE740658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FD6E-5E39-6A4E-846B-74F2E27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3888-A856-4E4F-A301-F9664161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501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7440-E283-2F42-A88A-0CDE3825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62BF6-00AB-4745-B0E3-69761F1C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9AE1-9A56-7645-BA18-0132FAC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33272-9785-574C-A69E-CDDED591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C622-6CE7-A149-8C5A-90DBAD8F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5522A-AF5C-CA4B-B182-40807CFF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424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0C2E-5ECF-F947-AF29-3218833D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99B-3F73-1947-B3CA-D2BA5803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2591-ABF9-3240-B782-96172213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590C-7310-4842-AB71-827100D6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FF3C-D7ED-5A47-97AA-019CD27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99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E1F0-0978-5341-8AA0-DE458E1CB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65BE-F3FF-E744-A5D6-3B71F275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E9C5-3A1D-4346-A0BE-A9A56F0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5E42-1645-3544-AA73-6F2474D6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F6B9-6522-AF40-A867-E5FC2122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3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15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BEC32-AF48-3E4C-AFA9-4BA1850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3615A-FA59-A141-BCE4-7722759C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3A0F-D12D-4E47-AB7F-1AA61B70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CF250-32B3-A248-9445-647EF524D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F615-77CA-C64C-B0F9-D98C39DE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gupta-suyash.github.io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11" Type="http://schemas.openxmlformats.org/officeDocument/2006/relationships/image" Target="../media/image16.jpg"/><Relationship Id="rId5" Type="http://schemas.openxmlformats.org/officeDocument/2006/relationships/image" Target="../media/image34.svg"/><Relationship Id="rId10" Type="http://schemas.openxmlformats.org/officeDocument/2006/relationships/image" Target="../media/image28.sv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11" Type="http://schemas.openxmlformats.org/officeDocument/2006/relationships/image" Target="../media/image16.jp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hyperlink" Target="https://resilientdb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3.sv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11" Type="http://schemas.openxmlformats.org/officeDocument/2006/relationships/image" Target="../media/image16.jp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77115"/>
            <a:ext cx="7733955" cy="19210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200" b="1" dirty="0">
                <a:latin typeface="Palatino Linotype" panose="02040502050505030304" pitchFamily="18" charset="0"/>
              </a:rPr>
              <a:t>Dissecting BFT Consensus: </a:t>
            </a:r>
            <a:br>
              <a:rPr lang="en-US" sz="4200" b="1" dirty="0">
                <a:latin typeface="Palatino Linotype" panose="02040502050505030304" pitchFamily="18" charset="0"/>
              </a:rPr>
            </a:br>
            <a:r>
              <a:rPr lang="en-US" sz="4200" b="1" dirty="0">
                <a:latin typeface="Palatino Linotype" panose="02040502050505030304" pitchFamily="18" charset="0"/>
              </a:rPr>
              <a:t>In Trusted Components we Trust!</a:t>
            </a:r>
          </a:p>
        </p:txBody>
      </p:sp>
      <p:pic>
        <p:nvPicPr>
          <p:cNvPr id="8" name="Picture 7" descr="A picture containing text, monitor, screen, watching&#10;&#10;Description automatically generated">
            <a:extLst>
              <a:ext uri="{FF2B5EF4-FFF2-40B4-BE49-F238E27FC236}">
                <a16:creationId xmlns:a16="http://schemas.microsoft.com/office/drawing/2014/main" id="{E835892B-2B9C-C34C-A322-83F6FB8B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107" y="3062661"/>
            <a:ext cx="2561670" cy="43548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B2483E-ADF3-914F-9889-381B7EB7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832" y="1030713"/>
            <a:ext cx="2834755" cy="94255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107" y="4587536"/>
            <a:ext cx="2753567" cy="110925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1789278" y="4404890"/>
            <a:ext cx="4155398" cy="1990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Suyash Gupta</a:t>
            </a:r>
          </a:p>
          <a:p>
            <a:pPr algn="ctr" eaLnBrk="1" hangingPunct="1"/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SkyLab</a:t>
            </a:r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6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98806"/>
            <a:ext cx="105156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Challenges with Trust-BFT Protocols </a:t>
            </a:r>
            <a:endParaRPr lang="en-US" altLang="en-US" sz="4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221065" y="3197304"/>
            <a:ext cx="11970935" cy="24595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We found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three limitations</a:t>
            </a:r>
            <a:r>
              <a:rPr lang="en-US" sz="2400" dirty="0">
                <a:latin typeface="Palatino Linotype" panose="02040502050505030304" pitchFamily="18" charset="0"/>
              </a:rPr>
              <a:t> in design of Trust-BFT protocols.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We show that Trust-BFT protocols target wrong metric.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Correct metric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 Throughput per Machine.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6126081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Assume the primary is byzantine and some messages get delayed.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1309964" y="4545650"/>
            <a:ext cx="10837420" cy="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1309964" y="3468817"/>
            <a:ext cx="108374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1309964" y="2364910"/>
            <a:ext cx="108083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739281" y="1481084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695577" y="323383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1309964" y="1661433"/>
            <a:ext cx="10808348" cy="14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1549663" y="1674599"/>
            <a:ext cx="836481" cy="69987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2928475" y="2370005"/>
            <a:ext cx="465095" cy="50590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3429704" y="2369486"/>
            <a:ext cx="735260" cy="11092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stCxn id="2" idx="4"/>
            <a:endCxn id="89" idx="4"/>
          </p:cNvCxnSpPr>
          <p:nvPr/>
        </p:nvCxnSpPr>
        <p:spPr>
          <a:xfrm>
            <a:off x="1509031" y="1762419"/>
            <a:ext cx="6627" cy="336702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2410301" y="1676119"/>
            <a:ext cx="3693" cy="338053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4164964" y="1669436"/>
            <a:ext cx="0" cy="33807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5882137" y="1677916"/>
            <a:ext cx="2498" cy="33852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084614" y="2358201"/>
            <a:ext cx="797523" cy="1113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4164964" y="3468612"/>
            <a:ext cx="451619" cy="5186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>
            <a:cxnSpLocks/>
          </p:cNvCxnSpPr>
          <p:nvPr/>
        </p:nvCxnSpPr>
        <p:spPr>
          <a:xfrm>
            <a:off x="7632072" y="1639835"/>
            <a:ext cx="0" cy="34233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1981157" y="1720809"/>
            <a:ext cx="432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endParaRPr lang="en-US" sz="2000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2552485" y="5044031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4525069" y="5050150"/>
            <a:ext cx="107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6236693" y="5043284"/>
            <a:ext cx="1180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>
            <a:cxnSpLocks/>
          </p:cNvCxnSpPr>
          <p:nvPr/>
        </p:nvCxnSpPr>
        <p:spPr>
          <a:xfrm>
            <a:off x="8583464" y="1661433"/>
            <a:ext cx="3022" cy="3380848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7718602" y="50422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1419455" y="5050413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1385087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1385087" y="224621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1385087" y="334523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1385087" y="4440792"/>
            <a:ext cx="247888" cy="19637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3" name="Graphic 62" descr="Database">
            <a:extLst>
              <a:ext uri="{FF2B5EF4-FFF2-40B4-BE49-F238E27FC236}">
                <a16:creationId xmlns:a16="http://schemas.microsoft.com/office/drawing/2014/main" id="{C5919A18-505F-F647-BB0A-A7DF50F7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21" y="3144496"/>
            <a:ext cx="671063" cy="702517"/>
          </a:xfrm>
          <a:prstGeom prst="rect">
            <a:avLst/>
          </a:prstGeom>
        </p:spPr>
      </p:pic>
      <p:pic>
        <p:nvPicPr>
          <p:cNvPr id="64" name="Graphic 63" descr="Database">
            <a:extLst>
              <a:ext uri="{FF2B5EF4-FFF2-40B4-BE49-F238E27FC236}">
                <a16:creationId xmlns:a16="http://schemas.microsoft.com/office/drawing/2014/main" id="{535252E0-731F-1F43-B6A5-E05B952B2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4300858"/>
            <a:ext cx="671063" cy="70251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4A6CC15-EA3B-3F42-87AB-1A112A67E0EB}"/>
              </a:ext>
            </a:extLst>
          </p:cNvPr>
          <p:cNvSpPr txBox="1"/>
          <p:nvPr/>
        </p:nvSpPr>
        <p:spPr>
          <a:xfrm>
            <a:off x="671748" y="4346490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955EF1-DAA8-A449-88E6-02143A8D487A}"/>
              </a:ext>
            </a:extLst>
          </p:cNvPr>
          <p:cNvSpPr txBox="1"/>
          <p:nvPr/>
        </p:nvSpPr>
        <p:spPr>
          <a:xfrm>
            <a:off x="729192" y="2143239"/>
            <a:ext cx="340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BB87E45-7E64-3A42-8C6F-A809167DF9C8}"/>
              </a:ext>
            </a:extLst>
          </p:cNvPr>
          <p:cNvSpPr txBox="1">
            <a:spLocks/>
          </p:cNvSpPr>
          <p:nvPr/>
        </p:nvSpPr>
        <p:spPr bwMode="auto">
          <a:xfrm>
            <a:off x="828121" y="6132646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sends Pre-prepare to only one replica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4EACB0D-147B-AA44-AE39-ED06167CC9BD}"/>
              </a:ext>
            </a:extLst>
          </p:cNvPr>
          <p:cNvCxnSpPr>
            <a:cxnSpLocks/>
          </p:cNvCxnSpPr>
          <p:nvPr/>
        </p:nvCxnSpPr>
        <p:spPr>
          <a:xfrm flipV="1">
            <a:off x="1303339" y="2863226"/>
            <a:ext cx="10844045" cy="261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BE331778-FE07-E94A-ABC0-D13410192A7E}"/>
              </a:ext>
            </a:extLst>
          </p:cNvPr>
          <p:cNvSpPr/>
          <p:nvPr/>
        </p:nvSpPr>
        <p:spPr>
          <a:xfrm>
            <a:off x="1378462" y="2742257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6913329-DBA8-AD40-9CB0-5A98106355F8}"/>
              </a:ext>
            </a:extLst>
          </p:cNvPr>
          <p:cNvCxnSpPr>
            <a:cxnSpLocks/>
          </p:cNvCxnSpPr>
          <p:nvPr/>
        </p:nvCxnSpPr>
        <p:spPr>
          <a:xfrm>
            <a:off x="2423553" y="2371535"/>
            <a:ext cx="504922" cy="5071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3DD3AD3-6D9C-6D4F-ACBB-17C013B65A75}"/>
              </a:ext>
            </a:extLst>
          </p:cNvPr>
          <p:cNvCxnSpPr>
            <a:cxnSpLocks/>
          </p:cNvCxnSpPr>
          <p:nvPr/>
        </p:nvCxnSpPr>
        <p:spPr>
          <a:xfrm>
            <a:off x="1309964" y="3961862"/>
            <a:ext cx="10837420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0197482B-DB41-6142-A8F8-2A57D0170B29}"/>
              </a:ext>
            </a:extLst>
          </p:cNvPr>
          <p:cNvSpPr/>
          <p:nvPr/>
        </p:nvSpPr>
        <p:spPr>
          <a:xfrm>
            <a:off x="1385087" y="3838275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BEF6292-71AC-2746-A2B5-3DDFD0D1D67C}"/>
              </a:ext>
            </a:extLst>
          </p:cNvPr>
          <p:cNvCxnSpPr>
            <a:cxnSpLocks/>
          </p:cNvCxnSpPr>
          <p:nvPr/>
        </p:nvCxnSpPr>
        <p:spPr>
          <a:xfrm>
            <a:off x="1316591" y="5056653"/>
            <a:ext cx="10830793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A7F22AA-F31A-4146-B3C7-E940967F9F2F}"/>
              </a:ext>
            </a:extLst>
          </p:cNvPr>
          <p:cNvSpPr/>
          <p:nvPr/>
        </p:nvSpPr>
        <p:spPr>
          <a:xfrm>
            <a:off x="1391714" y="4933066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CA18128-F9A3-0446-89E4-923F92E677A5}"/>
              </a:ext>
            </a:extLst>
          </p:cNvPr>
          <p:cNvCxnSpPr>
            <a:cxnSpLocks/>
          </p:cNvCxnSpPr>
          <p:nvPr/>
        </p:nvCxnSpPr>
        <p:spPr>
          <a:xfrm flipV="1">
            <a:off x="4609954" y="3475321"/>
            <a:ext cx="463548" cy="498629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3784C13-144F-8A49-81B3-810F148872DC}"/>
              </a:ext>
            </a:extLst>
          </p:cNvPr>
          <p:cNvCxnSpPr>
            <a:cxnSpLocks/>
          </p:cNvCxnSpPr>
          <p:nvPr/>
        </p:nvCxnSpPr>
        <p:spPr>
          <a:xfrm>
            <a:off x="5080474" y="3471415"/>
            <a:ext cx="451547" cy="6810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1F533FE-131E-3C4E-BDA6-88F8752BA871}"/>
              </a:ext>
            </a:extLst>
          </p:cNvPr>
          <p:cNvCxnSpPr>
            <a:cxnSpLocks/>
          </p:cNvCxnSpPr>
          <p:nvPr/>
        </p:nvCxnSpPr>
        <p:spPr>
          <a:xfrm>
            <a:off x="5868150" y="2356053"/>
            <a:ext cx="504922" cy="5071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DF17EB78-BB8A-1F44-9C60-7449664DA0FD}"/>
              </a:ext>
            </a:extLst>
          </p:cNvPr>
          <p:cNvCxnSpPr>
            <a:cxnSpLocks/>
          </p:cNvCxnSpPr>
          <p:nvPr/>
        </p:nvCxnSpPr>
        <p:spPr>
          <a:xfrm flipV="1">
            <a:off x="6387874" y="2377533"/>
            <a:ext cx="465095" cy="50590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21AC8F86-73A1-A842-85FB-26FCB23FA2CE}"/>
              </a:ext>
            </a:extLst>
          </p:cNvPr>
          <p:cNvCxnSpPr>
            <a:cxnSpLocks/>
          </p:cNvCxnSpPr>
          <p:nvPr/>
        </p:nvCxnSpPr>
        <p:spPr>
          <a:xfrm>
            <a:off x="5902494" y="3464229"/>
            <a:ext cx="441789" cy="489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37CB6E0-045F-A84F-9634-965438442219}"/>
              </a:ext>
            </a:extLst>
          </p:cNvPr>
          <p:cNvCxnSpPr>
            <a:cxnSpLocks/>
          </p:cNvCxnSpPr>
          <p:nvPr/>
        </p:nvCxnSpPr>
        <p:spPr>
          <a:xfrm flipV="1">
            <a:off x="6361315" y="3478707"/>
            <a:ext cx="477198" cy="487744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4A635AA-4C36-1B44-B61E-284F48BD3D4F}"/>
              </a:ext>
            </a:extLst>
          </p:cNvPr>
          <p:cNvCxnSpPr>
            <a:cxnSpLocks/>
          </p:cNvCxnSpPr>
          <p:nvPr/>
        </p:nvCxnSpPr>
        <p:spPr>
          <a:xfrm>
            <a:off x="6836866" y="2381312"/>
            <a:ext cx="793185" cy="10940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244F5E16-1583-3442-8CF4-2817A203309A}"/>
              </a:ext>
            </a:extLst>
          </p:cNvPr>
          <p:cNvCxnSpPr>
            <a:cxnSpLocks/>
          </p:cNvCxnSpPr>
          <p:nvPr/>
        </p:nvCxnSpPr>
        <p:spPr>
          <a:xfrm flipV="1">
            <a:off x="6857712" y="2371422"/>
            <a:ext cx="787977" cy="10794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E57F68AE-39C8-5849-AFCB-8CDC9B752162}"/>
              </a:ext>
            </a:extLst>
          </p:cNvPr>
          <p:cNvCxnSpPr>
            <a:cxnSpLocks/>
          </p:cNvCxnSpPr>
          <p:nvPr/>
        </p:nvCxnSpPr>
        <p:spPr>
          <a:xfrm>
            <a:off x="6819834" y="3477939"/>
            <a:ext cx="399311" cy="6667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8D2DEF-2A1B-0E43-815E-FD1307C7D0F4}"/>
              </a:ext>
            </a:extLst>
          </p:cNvPr>
          <p:cNvGrpSpPr/>
          <p:nvPr/>
        </p:nvGrpSpPr>
        <p:grpSpPr>
          <a:xfrm>
            <a:off x="6941520" y="3188083"/>
            <a:ext cx="1554164" cy="2690662"/>
            <a:chOff x="6941520" y="3188083"/>
            <a:chExt cx="1554164" cy="26906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7457316" y="3188083"/>
              <a:ext cx="345469" cy="448160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cxnSpLocks/>
            </p:cNvCxnSpPr>
            <p:nvPr/>
          </p:nvCxnSpPr>
          <p:spPr>
            <a:xfrm>
              <a:off x="7626931" y="3621443"/>
              <a:ext cx="0" cy="199361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41520" y="5508657"/>
              <a:ext cx="1554164" cy="370088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CE1EAD06-DB86-6044-BACD-F21CBA6A2474}"/>
              </a:ext>
            </a:extLst>
          </p:cNvPr>
          <p:cNvCxnSpPr>
            <a:cxnSpLocks/>
          </p:cNvCxnSpPr>
          <p:nvPr/>
        </p:nvCxnSpPr>
        <p:spPr>
          <a:xfrm flipV="1">
            <a:off x="7632071" y="1665360"/>
            <a:ext cx="950211" cy="17988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23D676A0-264F-4842-B2C1-4336348F896F}"/>
              </a:ext>
            </a:extLst>
          </p:cNvPr>
          <p:cNvSpPr txBox="1"/>
          <p:nvPr/>
        </p:nvSpPr>
        <p:spPr>
          <a:xfrm>
            <a:off x="711301" y="265208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4F1F44E-2B8E-1B45-B09F-3E2506DA6F33}"/>
              </a:ext>
            </a:extLst>
          </p:cNvPr>
          <p:cNvSpPr txBox="1"/>
          <p:nvPr/>
        </p:nvSpPr>
        <p:spPr>
          <a:xfrm>
            <a:off x="687664" y="367777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139D6C1-7A90-AD4C-AC82-8F7D13F6F4C4}"/>
              </a:ext>
            </a:extLst>
          </p:cNvPr>
          <p:cNvSpPr txBox="1"/>
          <p:nvPr/>
        </p:nvSpPr>
        <p:spPr>
          <a:xfrm>
            <a:off x="667887" y="4836148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2B115D1-1B38-5B47-8855-778FC4FB243B}"/>
              </a:ext>
            </a:extLst>
          </p:cNvPr>
          <p:cNvGrpSpPr/>
          <p:nvPr/>
        </p:nvGrpSpPr>
        <p:grpSpPr>
          <a:xfrm>
            <a:off x="7047844" y="3998955"/>
            <a:ext cx="327806" cy="285049"/>
            <a:chOff x="8279683" y="4065186"/>
            <a:chExt cx="327806" cy="285049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4CCA20-C223-4147-8645-4180080B0934}"/>
                </a:ext>
              </a:extLst>
            </p:cNvPr>
            <p:cNvCxnSpPr/>
            <p:nvPr/>
          </p:nvCxnSpPr>
          <p:spPr>
            <a:xfrm>
              <a:off x="8289595" y="4080606"/>
              <a:ext cx="317894" cy="26962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379C0B7-4A1A-C944-B5C5-AAB02072EA79}"/>
                </a:ext>
              </a:extLst>
            </p:cNvPr>
            <p:cNvCxnSpPr/>
            <p:nvPr/>
          </p:nvCxnSpPr>
          <p:spPr>
            <a:xfrm flipH="1">
              <a:off x="8279683" y="4065186"/>
              <a:ext cx="289812" cy="28504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AA66D6D-95B3-F04C-9831-087EF0977A8A}"/>
              </a:ext>
            </a:extLst>
          </p:cNvPr>
          <p:cNvGrpSpPr/>
          <p:nvPr/>
        </p:nvGrpSpPr>
        <p:grpSpPr>
          <a:xfrm>
            <a:off x="5356077" y="3999005"/>
            <a:ext cx="327806" cy="285049"/>
            <a:chOff x="8279683" y="4065186"/>
            <a:chExt cx="327806" cy="285049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9DEC23E-EABA-6344-BC5C-4392BFAF66B4}"/>
                </a:ext>
              </a:extLst>
            </p:cNvPr>
            <p:cNvCxnSpPr/>
            <p:nvPr/>
          </p:nvCxnSpPr>
          <p:spPr>
            <a:xfrm>
              <a:off x="8289595" y="4080606"/>
              <a:ext cx="317894" cy="26962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231B75A-C271-5A40-81AC-A4FEACDFE239}"/>
                </a:ext>
              </a:extLst>
            </p:cNvPr>
            <p:cNvCxnSpPr/>
            <p:nvPr/>
          </p:nvCxnSpPr>
          <p:spPr>
            <a:xfrm flipH="1">
              <a:off x="8279683" y="4065186"/>
              <a:ext cx="289812" cy="28504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52F68F0-1F43-D047-864A-D32CB84D8266}"/>
              </a:ext>
            </a:extLst>
          </p:cNvPr>
          <p:cNvCxnSpPr>
            <a:cxnSpLocks/>
          </p:cNvCxnSpPr>
          <p:nvPr/>
        </p:nvCxnSpPr>
        <p:spPr>
          <a:xfrm>
            <a:off x="9530651" y="1688711"/>
            <a:ext cx="3022" cy="3380848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0B2CD27-1C44-7F4A-9BEA-A4D87638E973}"/>
              </a:ext>
            </a:extLst>
          </p:cNvPr>
          <p:cNvSpPr txBox="1"/>
          <p:nvPr/>
        </p:nvSpPr>
        <p:spPr>
          <a:xfrm>
            <a:off x="8750816" y="5051348"/>
            <a:ext cx="709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Wait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8F74C3-2669-4E4F-8B59-523BB0EA5BEF}"/>
              </a:ext>
            </a:extLst>
          </p:cNvPr>
          <p:cNvSpPr txBox="1"/>
          <p:nvPr/>
        </p:nvSpPr>
        <p:spPr>
          <a:xfrm>
            <a:off x="9433730" y="5056987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Complain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90792EF-5605-8B42-ACFC-0D54C8E18D95}"/>
              </a:ext>
            </a:extLst>
          </p:cNvPr>
          <p:cNvCxnSpPr>
            <a:cxnSpLocks/>
          </p:cNvCxnSpPr>
          <p:nvPr/>
        </p:nvCxnSpPr>
        <p:spPr>
          <a:xfrm>
            <a:off x="10457205" y="1669302"/>
            <a:ext cx="3022" cy="3380848"/>
          </a:xfrm>
          <a:prstGeom prst="line">
            <a:avLst/>
          </a:prstGeom>
          <a:ln w="222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8C28F40-ECAE-994E-81CC-B273CF9C999B}"/>
              </a:ext>
            </a:extLst>
          </p:cNvPr>
          <p:cNvCxnSpPr>
            <a:cxnSpLocks/>
          </p:cNvCxnSpPr>
          <p:nvPr/>
        </p:nvCxnSpPr>
        <p:spPr>
          <a:xfrm>
            <a:off x="9533673" y="1665360"/>
            <a:ext cx="926554" cy="71595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7B2B4DF-F767-694D-837C-48556AAE1068}"/>
              </a:ext>
            </a:extLst>
          </p:cNvPr>
          <p:cNvCxnSpPr>
            <a:cxnSpLocks/>
          </p:cNvCxnSpPr>
          <p:nvPr/>
        </p:nvCxnSpPr>
        <p:spPr>
          <a:xfrm>
            <a:off x="9542816" y="1666705"/>
            <a:ext cx="927507" cy="181123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75812A1-F177-5845-9369-58030FBCCFF6}"/>
              </a:ext>
            </a:extLst>
          </p:cNvPr>
          <p:cNvCxnSpPr>
            <a:cxnSpLocks/>
          </p:cNvCxnSpPr>
          <p:nvPr/>
        </p:nvCxnSpPr>
        <p:spPr>
          <a:xfrm>
            <a:off x="9536695" y="1666705"/>
            <a:ext cx="923532" cy="289156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0DE8E60-66E3-744A-83AD-A538DF8E37D6}"/>
              </a:ext>
            </a:extLst>
          </p:cNvPr>
          <p:cNvCxnSpPr>
            <a:cxnSpLocks/>
          </p:cNvCxnSpPr>
          <p:nvPr/>
        </p:nvCxnSpPr>
        <p:spPr>
          <a:xfrm>
            <a:off x="11835885" y="1650404"/>
            <a:ext cx="3022" cy="3380848"/>
          </a:xfrm>
          <a:prstGeom prst="line">
            <a:avLst/>
          </a:prstGeom>
          <a:ln w="222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4BBE17C-DDEB-9146-B545-D7888D4F445D}"/>
              </a:ext>
            </a:extLst>
          </p:cNvPr>
          <p:cNvCxnSpPr>
            <a:cxnSpLocks/>
          </p:cNvCxnSpPr>
          <p:nvPr/>
        </p:nvCxnSpPr>
        <p:spPr>
          <a:xfrm flipV="1">
            <a:off x="10454740" y="1647537"/>
            <a:ext cx="1394229" cy="18537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900F014B-D802-E041-B832-5AF927F1593A}"/>
              </a:ext>
            </a:extLst>
          </p:cNvPr>
          <p:cNvSpPr txBox="1"/>
          <p:nvPr/>
        </p:nvSpPr>
        <p:spPr>
          <a:xfrm>
            <a:off x="10571217" y="1722839"/>
            <a:ext cx="1018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Resend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3DA663C-80E5-1144-B95B-8E19C688D86A}"/>
              </a:ext>
            </a:extLst>
          </p:cNvPr>
          <p:cNvCxnSpPr>
            <a:cxnSpLocks/>
          </p:cNvCxnSpPr>
          <p:nvPr/>
        </p:nvCxnSpPr>
        <p:spPr>
          <a:xfrm flipV="1">
            <a:off x="10457357" y="2350794"/>
            <a:ext cx="1377169" cy="2181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FC8DBD86-0DF1-F344-89C0-A55EC5A2EB77}"/>
              </a:ext>
            </a:extLst>
          </p:cNvPr>
          <p:cNvCxnSpPr>
            <a:cxnSpLocks/>
          </p:cNvCxnSpPr>
          <p:nvPr/>
        </p:nvCxnSpPr>
        <p:spPr>
          <a:xfrm flipV="1">
            <a:off x="10448620" y="3466721"/>
            <a:ext cx="1377169" cy="10841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26430B54-2375-5047-A1EC-877F2CBDC023}"/>
              </a:ext>
            </a:extLst>
          </p:cNvPr>
          <p:cNvSpPr txBox="1"/>
          <p:nvPr/>
        </p:nvSpPr>
        <p:spPr>
          <a:xfrm>
            <a:off x="10815128" y="4146435"/>
            <a:ext cx="1058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View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Change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FEBF768E-1D88-3948-A694-6C32768220FB}"/>
              </a:ext>
            </a:extLst>
          </p:cNvPr>
          <p:cNvSpPr txBox="1">
            <a:spLocks/>
          </p:cNvSpPr>
          <p:nvPr/>
        </p:nvSpPr>
        <p:spPr bwMode="auto">
          <a:xfrm>
            <a:off x="833059" y="6128752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The message from R1 are indefinitely delayed.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D194D95D-F7B1-3E49-B6C0-35B2231555B4}"/>
              </a:ext>
            </a:extLst>
          </p:cNvPr>
          <p:cNvSpPr txBox="1">
            <a:spLocks/>
          </p:cNvSpPr>
          <p:nvPr/>
        </p:nvSpPr>
        <p:spPr bwMode="auto">
          <a:xfrm>
            <a:off x="845297" y="6134439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Only R1 replies to the client.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56CFF027-AF26-9A4A-9291-860409B3EFCF}"/>
              </a:ext>
            </a:extLst>
          </p:cNvPr>
          <p:cNvSpPr txBox="1">
            <a:spLocks/>
          </p:cNvSpPr>
          <p:nvPr/>
        </p:nvSpPr>
        <p:spPr bwMode="auto">
          <a:xfrm>
            <a:off x="829771" y="6118748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receives &lt; f+1 responses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Timeouts and Complains.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A4CEAE90-DB4F-084A-B83C-88DDF7357836}"/>
              </a:ext>
            </a:extLst>
          </p:cNvPr>
          <p:cNvSpPr txBox="1">
            <a:spLocks/>
          </p:cNvSpPr>
          <p:nvPr/>
        </p:nvSpPr>
        <p:spPr bwMode="auto">
          <a:xfrm>
            <a:off x="833121" y="6135426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R1 resends reply and R2 requests view change.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25EC1B1-B9F6-C74D-AB9B-3ECE0C92B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29" y="2045833"/>
            <a:ext cx="599641" cy="6076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AD0520-1379-6DEA-796F-06241356B11D}"/>
              </a:ext>
            </a:extLst>
          </p:cNvPr>
          <p:cNvSpPr txBox="1">
            <a:spLocks/>
          </p:cNvSpPr>
          <p:nvPr/>
        </p:nvSpPr>
        <p:spPr bwMode="auto">
          <a:xfrm>
            <a:off x="0" y="241594"/>
            <a:ext cx="12192000" cy="7829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4000" b="1">
                <a:solidFill>
                  <a:srgbClr val="7030A0"/>
                </a:solidFill>
                <a:latin typeface="Palatino Linotype" panose="02040502050505030304" pitchFamily="18" charset="0"/>
              </a:rPr>
              <a:t>Observation 1: Loss of Responsiveness</a:t>
            </a:r>
            <a:endParaRPr lang="en-US" altLang="en-US" sz="4000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Graphic 8" descr="School girl with solid fill">
            <a:extLst>
              <a:ext uri="{FF2B5EF4-FFF2-40B4-BE49-F238E27FC236}">
                <a16:creationId xmlns:a16="http://schemas.microsoft.com/office/drawing/2014/main" id="{281EEACC-10A0-708F-0B50-944EBB906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101" y="1099639"/>
            <a:ext cx="823272" cy="934637"/>
          </a:xfrm>
          <a:prstGeom prst="rect">
            <a:avLst/>
          </a:prstGeom>
        </p:spPr>
      </p:pic>
      <p:pic>
        <p:nvPicPr>
          <p:cNvPr id="11" name="Graphic 10" descr="Crown with solid fill">
            <a:extLst>
              <a:ext uri="{FF2B5EF4-FFF2-40B4-BE49-F238E27FC236}">
                <a16:creationId xmlns:a16="http://schemas.microsoft.com/office/drawing/2014/main" id="{3ADCF5CC-2D61-B5D7-C6D3-6362BF1B62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650571">
            <a:off x="-66323" y="1785712"/>
            <a:ext cx="486590" cy="48659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0ECA6CAB-83EB-4062-357D-B7AFF3CB5E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169" y="4961735"/>
            <a:ext cx="405330" cy="397768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2B66A-78DB-22D2-6659-9B9C43C20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197" y="2690667"/>
            <a:ext cx="405330" cy="397768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BB058234-A774-704B-7BF8-08331329A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169" y="3806227"/>
            <a:ext cx="405330" cy="397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582395-2C7F-DB3B-890C-501790BCD827}"/>
              </a:ext>
            </a:extLst>
          </p:cNvPr>
          <p:cNvSpPr txBox="1"/>
          <p:nvPr/>
        </p:nvSpPr>
        <p:spPr>
          <a:xfrm>
            <a:off x="4389120" y="3562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8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79" grpId="0"/>
      <p:bldP spid="168" grpId="0"/>
      <p:bldP spid="169" grpId="0"/>
      <p:bldP spid="170" grpId="0"/>
      <p:bldP spid="214" grpId="0"/>
      <p:bldP spid="215" grpId="0"/>
      <p:bldP spid="65" grpId="0"/>
      <p:bldP spid="65" grpId="1"/>
      <p:bldP spid="99" grpId="0"/>
      <p:bldP spid="100" grpId="0"/>
      <p:bldP spid="123" grpId="0"/>
      <p:bldP spid="133" grpId="0"/>
      <p:bldP spid="134" grpId="0"/>
      <p:bldP spid="134" grpId="1"/>
      <p:bldP spid="135" grpId="0"/>
      <p:bldP spid="135" grpId="1"/>
      <p:bldP spid="136" grpId="0"/>
      <p:bldP spid="136" grpId="1"/>
      <p:bldP spid="1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594"/>
            <a:ext cx="121920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Observation 2: Loss of Safety under Rollbacks</a:t>
            </a:r>
            <a:endParaRPr lang="en-US" altLang="en-US" sz="4000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33264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Enclaves can be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rollbacked</a:t>
            </a:r>
            <a:r>
              <a:rPr lang="en-US" sz="2400" dirty="0">
                <a:latin typeface="Palatino Linotype" panose="02040502050505030304" pitchFamily="18" charset="0"/>
              </a:rPr>
              <a:t>!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Once an enclave is rollbacked, replicas could be inconsistent.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Impossibly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hard</a:t>
            </a:r>
            <a:r>
              <a:rPr lang="en-US" sz="2400" dirty="0">
                <a:latin typeface="Palatino Linotype" panose="02040502050505030304" pitchFamily="18" charset="0"/>
              </a:rPr>
              <a:t> to rollback are TPMs or persistent counters!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TPMs are too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slow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180ms per access.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594"/>
            <a:ext cx="121920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Observation 3: Lack Parallel Invocations</a:t>
            </a:r>
            <a:endParaRPr lang="en-US" altLang="en-US" sz="4000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2459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Every message sent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Requires attestation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.</a:t>
            </a:r>
            <a:endParaRPr lang="en-US" sz="2400" dirty="0">
              <a:latin typeface="Palatino Linotype" panose="02040502050505030304" pitchFamily="18" charset="0"/>
            </a:endParaRP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A replica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cannot run</a:t>
            </a:r>
            <a:r>
              <a:rPr lang="en-US" sz="2400" dirty="0">
                <a:latin typeface="Palatino Linotype" panose="02040502050505030304" pitchFamily="18" charset="0"/>
              </a:rPr>
              <a:t> consensus on two transactions in parallel!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We show </a:t>
            </a:r>
            <a:r>
              <a:rPr lang="en-US" sz="2400" dirty="0">
                <a:latin typeface="Palatino Linotype" panose="02040502050505030304" pitchFamily="18" charset="0"/>
              </a:rPr>
              <a:t>that despite 2f+1 replicas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Trusted-BFT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slower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than BFT.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80"/>
            <a:ext cx="12192000" cy="152157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Solution</a:t>
            </a:r>
            <a:r>
              <a:rPr lang="en-US" altLang="en-US" sz="4000" b="1" dirty="0">
                <a:latin typeface="Palatino Linotype" panose="02040502050505030304" pitchFamily="18" charset="0"/>
              </a:rPr>
              <a:t> 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b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</a:br>
            <a:r>
              <a:rPr lang="en-US" altLang="en-US" sz="4000" b="1" dirty="0" err="1">
                <a:latin typeface="Palatino Linotype" panose="02040502050505030304" pitchFamily="18" charset="0"/>
                <a:sym typeface="Wingdings" pitchFamily="2" charset="2"/>
              </a:rPr>
              <a:t>FlexiTrust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 Protocols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68423B2-FEC7-0C57-E3FD-F6D97E6B58B2}"/>
              </a:ext>
            </a:extLst>
          </p:cNvPr>
          <p:cNvSpPr txBox="1">
            <a:spLocks/>
          </p:cNvSpPr>
          <p:nvPr/>
        </p:nvSpPr>
        <p:spPr bwMode="auto">
          <a:xfrm>
            <a:off x="120580" y="2489009"/>
            <a:ext cx="10116723" cy="33264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Novel Suite of Protocols.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Guarantee both liveness and responsiveness.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Only one access to trusted component per transaction.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Minimal Memory consumption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No logging at trusted component!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C7637CB-AA4B-26BB-ECC7-E5FF3E93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438" y="2250958"/>
            <a:ext cx="2413585" cy="24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80"/>
            <a:ext cx="12192000" cy="152157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Magical Ingredient behind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b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</a:br>
            <a:r>
              <a:rPr lang="en-US" altLang="en-US" sz="4000" b="1" dirty="0" err="1">
                <a:latin typeface="Palatino Linotype" panose="02040502050505030304" pitchFamily="18" charset="0"/>
                <a:sym typeface="Wingdings" pitchFamily="2" charset="2"/>
              </a:rPr>
              <a:t>FlexiTrust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 Protocols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68423B2-FEC7-0C57-E3FD-F6D97E6B58B2}"/>
              </a:ext>
            </a:extLst>
          </p:cNvPr>
          <p:cNvSpPr txBox="1">
            <a:spLocks/>
          </p:cNvSpPr>
          <p:nvPr/>
        </p:nvSpPr>
        <p:spPr bwMode="auto">
          <a:xfrm>
            <a:off x="120580" y="2489009"/>
            <a:ext cx="9817239" cy="33289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Switch back to replication factor 3f+1.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hardware still useful to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reduce</a:t>
            </a:r>
            <a:r>
              <a:rPr lang="en-US" sz="2400" dirty="0">
                <a:latin typeface="Palatino Linotype" panose="02040502050505030304" pitchFamily="18" charset="0"/>
              </a:rPr>
              <a:t> phases and communication.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Only primary accesses</a:t>
            </a:r>
            <a:r>
              <a:rPr lang="en-US" sz="2400" dirty="0">
                <a:latin typeface="Palatino Linotype" panose="02040502050505030304" pitchFamily="18" charset="0"/>
              </a:rPr>
              <a:t> trusted hardware before sending proposal!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Throughput per hardware </a:t>
            </a:r>
            <a:r>
              <a:rPr lang="en-US" sz="2400" dirty="0">
                <a:latin typeface="Palatino Linotype" panose="02040502050505030304" pitchFamily="18" charset="0"/>
              </a:rPr>
              <a:t>more than Trusted-BFT.</a:t>
            </a:r>
          </a:p>
        </p:txBody>
      </p:sp>
    </p:spTree>
    <p:extLst>
      <p:ext uri="{BB962C8B-B14F-4D97-AF65-F5344CB8AC3E}">
        <p14:creationId xmlns:p14="http://schemas.microsoft.com/office/powerpoint/2010/main" val="14503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206477" y="6126113"/>
            <a:ext cx="11641394" cy="506614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Single phase,  Linear,  Handles f failures,  Only needs Trusted counters.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 flipV="1">
            <a:off x="3973189" y="4013208"/>
            <a:ext cx="5750906" cy="36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973189" y="3350830"/>
            <a:ext cx="575090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 flipV="1">
            <a:off x="3973189" y="2192059"/>
            <a:ext cx="5750906" cy="5486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33847" y="1363097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2375951" y="3115847"/>
            <a:ext cx="1560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3973189" y="1543593"/>
            <a:ext cx="5750906" cy="102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4212888" y="1556612"/>
            <a:ext cx="1341403" cy="69031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6055520" y="2252018"/>
            <a:ext cx="465095" cy="50590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6556749" y="2251499"/>
            <a:ext cx="954675" cy="111344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stCxn id="2" idx="4"/>
            <a:endCxn id="89" idx="4"/>
          </p:cNvCxnSpPr>
          <p:nvPr/>
        </p:nvCxnSpPr>
        <p:spPr>
          <a:xfrm>
            <a:off x="4172256" y="1644432"/>
            <a:ext cx="6627" cy="308872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>
            <a:off x="5554291" y="1558132"/>
            <a:ext cx="0" cy="310224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 flipH="1">
            <a:off x="7511424" y="1551449"/>
            <a:ext cx="1647" cy="310892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>
            <a:off x="9463850" y="1559929"/>
            <a:ext cx="0" cy="310044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4962430" y="1602822"/>
            <a:ext cx="432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endParaRPr lang="en-US" sz="2000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5800553" y="4710618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8079062" y="4744710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317956" y="471576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4048312" y="144805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4048312" y="2128230"/>
            <a:ext cx="247888" cy="196373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4048312" y="322724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4048312" y="3911993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348232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Flexi-ZZ Protocol!</a:t>
            </a:r>
          </a:p>
        </p:txBody>
      </p:sp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1D4667E0-FFF4-1A4C-94AB-5F678B523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4429" y="1879431"/>
            <a:ext cx="671063" cy="702517"/>
          </a:xfrm>
          <a:prstGeom prst="rect">
            <a:avLst/>
          </a:prstGeom>
        </p:spPr>
      </p:pic>
      <p:pic>
        <p:nvPicPr>
          <p:cNvPr id="63" name="Graphic 62" descr="Database">
            <a:extLst>
              <a:ext uri="{FF2B5EF4-FFF2-40B4-BE49-F238E27FC236}">
                <a16:creationId xmlns:a16="http://schemas.microsoft.com/office/drawing/2014/main" id="{C5919A18-505F-F647-BB0A-A7DF50F7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0834" y="3026509"/>
            <a:ext cx="671063" cy="70251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4A6CC15-EA3B-3F42-87AB-1A112A67E0EB}"/>
              </a:ext>
            </a:extLst>
          </p:cNvPr>
          <p:cNvSpPr txBox="1"/>
          <p:nvPr/>
        </p:nvSpPr>
        <p:spPr>
          <a:xfrm>
            <a:off x="2378627" y="3817691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(R2)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955EF1-DAA8-A449-88E6-02143A8D487A}"/>
              </a:ext>
            </a:extLst>
          </p:cNvPr>
          <p:cNvSpPr txBox="1"/>
          <p:nvPr/>
        </p:nvSpPr>
        <p:spPr>
          <a:xfrm>
            <a:off x="2400912" y="2025252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(P)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4EACB0D-147B-AA44-AE39-ED06167CC9BD}"/>
              </a:ext>
            </a:extLst>
          </p:cNvPr>
          <p:cNvCxnSpPr>
            <a:cxnSpLocks/>
          </p:cNvCxnSpPr>
          <p:nvPr/>
        </p:nvCxnSpPr>
        <p:spPr>
          <a:xfrm>
            <a:off x="3966564" y="2747857"/>
            <a:ext cx="5757531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BE331778-FE07-E94A-ABC0-D13410192A7E}"/>
              </a:ext>
            </a:extLst>
          </p:cNvPr>
          <p:cNvSpPr/>
          <p:nvPr/>
        </p:nvSpPr>
        <p:spPr>
          <a:xfrm>
            <a:off x="4041687" y="2624270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6913329-DBA8-AD40-9CB0-5A98106355F8}"/>
              </a:ext>
            </a:extLst>
          </p:cNvPr>
          <p:cNvCxnSpPr>
            <a:cxnSpLocks/>
          </p:cNvCxnSpPr>
          <p:nvPr/>
        </p:nvCxnSpPr>
        <p:spPr>
          <a:xfrm>
            <a:off x="5550598" y="2253548"/>
            <a:ext cx="504922" cy="50717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6B746D6-CA5A-714A-AE4F-C7ACDB7EFFED}"/>
              </a:ext>
            </a:extLst>
          </p:cNvPr>
          <p:cNvCxnSpPr>
            <a:cxnSpLocks/>
          </p:cNvCxnSpPr>
          <p:nvPr/>
        </p:nvCxnSpPr>
        <p:spPr>
          <a:xfrm>
            <a:off x="6535224" y="2260200"/>
            <a:ext cx="994189" cy="175665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BEF6292-71AC-2746-A2B5-3DDFD0D1D67C}"/>
              </a:ext>
            </a:extLst>
          </p:cNvPr>
          <p:cNvCxnSpPr>
            <a:cxnSpLocks/>
          </p:cNvCxnSpPr>
          <p:nvPr/>
        </p:nvCxnSpPr>
        <p:spPr>
          <a:xfrm>
            <a:off x="3979816" y="4660374"/>
            <a:ext cx="57442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A7F22AA-F31A-4146-B3C7-E940967F9F2F}"/>
              </a:ext>
            </a:extLst>
          </p:cNvPr>
          <p:cNvSpPr/>
          <p:nvPr/>
        </p:nvSpPr>
        <p:spPr>
          <a:xfrm>
            <a:off x="4054939" y="453678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D6AC1010-6AAA-754B-B4E7-6C0D9B0C2F69}"/>
              </a:ext>
            </a:extLst>
          </p:cNvPr>
          <p:cNvCxnSpPr>
            <a:cxnSpLocks/>
          </p:cNvCxnSpPr>
          <p:nvPr/>
        </p:nvCxnSpPr>
        <p:spPr>
          <a:xfrm flipV="1">
            <a:off x="7524103" y="1541910"/>
            <a:ext cx="1946100" cy="66101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CE1EAD06-DB86-6044-BACD-F21CBA6A2474}"/>
              </a:ext>
            </a:extLst>
          </p:cNvPr>
          <p:cNvCxnSpPr>
            <a:cxnSpLocks/>
          </p:cNvCxnSpPr>
          <p:nvPr/>
        </p:nvCxnSpPr>
        <p:spPr>
          <a:xfrm flipV="1">
            <a:off x="7510535" y="1532372"/>
            <a:ext cx="1959668" cy="18184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23D676A0-264F-4842-B2C1-4336348F896F}"/>
              </a:ext>
            </a:extLst>
          </p:cNvPr>
          <p:cNvSpPr txBox="1"/>
          <p:nvPr/>
        </p:nvSpPr>
        <p:spPr>
          <a:xfrm>
            <a:off x="3374526" y="253409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412F065-57A9-2B48-ADAA-291D4B117382}"/>
              </a:ext>
            </a:extLst>
          </p:cNvPr>
          <p:cNvSpPr txBox="1"/>
          <p:nvPr/>
        </p:nvSpPr>
        <p:spPr>
          <a:xfrm>
            <a:off x="2387124" y="4433815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(R3)</a:t>
            </a:r>
          </a:p>
        </p:txBody>
      </p:sp>
      <p:pic>
        <p:nvPicPr>
          <p:cNvPr id="77" name="Graphic 76" descr="Database">
            <a:extLst>
              <a:ext uri="{FF2B5EF4-FFF2-40B4-BE49-F238E27FC236}">
                <a16:creationId xmlns:a16="http://schemas.microsoft.com/office/drawing/2014/main" id="{11826979-3FE0-784F-ABD4-123D84F4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7806" y="3670950"/>
            <a:ext cx="671063" cy="702517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647357F-55FC-CA44-A3EF-D83CC7D43EB8}"/>
              </a:ext>
            </a:extLst>
          </p:cNvPr>
          <p:cNvCxnSpPr>
            <a:cxnSpLocks/>
          </p:cNvCxnSpPr>
          <p:nvPr/>
        </p:nvCxnSpPr>
        <p:spPr>
          <a:xfrm>
            <a:off x="6495625" y="2255625"/>
            <a:ext cx="1028558" cy="239811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361774F-6998-E54A-A102-A48646D525AF}"/>
              </a:ext>
            </a:extLst>
          </p:cNvPr>
          <p:cNvCxnSpPr>
            <a:cxnSpLocks/>
          </p:cNvCxnSpPr>
          <p:nvPr/>
        </p:nvCxnSpPr>
        <p:spPr>
          <a:xfrm flipV="1">
            <a:off x="7522456" y="1532371"/>
            <a:ext cx="1946100" cy="24909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38E17E7-C6B0-1147-AC6A-3C824E1C4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386" y="4458224"/>
            <a:ext cx="599641" cy="607636"/>
          </a:xfrm>
          <a:prstGeom prst="rect">
            <a:avLst/>
          </a:prstGeom>
        </p:spPr>
      </p:pic>
      <p:pic>
        <p:nvPicPr>
          <p:cNvPr id="20" name="Graphic 19" descr="School girl with solid fill">
            <a:extLst>
              <a:ext uri="{FF2B5EF4-FFF2-40B4-BE49-F238E27FC236}">
                <a16:creationId xmlns:a16="http://schemas.microsoft.com/office/drawing/2014/main" id="{1A2D6907-F017-870E-547B-97BB9F963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2570" y="999796"/>
            <a:ext cx="823272" cy="934637"/>
          </a:xfrm>
          <a:prstGeom prst="rect">
            <a:avLst/>
          </a:prstGeom>
        </p:spPr>
      </p:pic>
      <p:pic>
        <p:nvPicPr>
          <p:cNvPr id="21" name="Graphic 20" descr="Crown with solid fill">
            <a:extLst>
              <a:ext uri="{FF2B5EF4-FFF2-40B4-BE49-F238E27FC236}">
                <a16:creationId xmlns:a16="http://schemas.microsoft.com/office/drawing/2014/main" id="{BB68DD8B-C192-BA27-6197-5CDEB59D4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650571">
            <a:off x="1526045" y="1761848"/>
            <a:ext cx="486590" cy="486590"/>
          </a:xfrm>
          <a:prstGeom prst="rect">
            <a:avLst/>
          </a:prstGeom>
        </p:spPr>
      </p:pic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A7679559-AA94-B568-3197-1D97124A83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0582" y="2535270"/>
            <a:ext cx="405330" cy="3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214" grpId="0"/>
      <p:bldP spid="2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89280"/>
            <a:ext cx="121920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dirty="0">
                <a:latin typeface="Palatino Linotype" panose="02040502050505030304" pitchFamily="18" charset="0"/>
              </a:rPr>
              <a:t>Evaluation on </a:t>
            </a:r>
            <a:r>
              <a:rPr lang="en-US" sz="4000" dirty="0" err="1">
                <a:latin typeface="Palatino Linotype" panose="02040502050505030304" pitchFamily="18" charset="0"/>
              </a:rPr>
              <a:t>ResilientDB</a:t>
            </a:r>
            <a:r>
              <a:rPr lang="en-US" sz="4000" dirty="0">
                <a:latin typeface="Palatino Linotype" panose="02040502050505030304" pitchFamily="18" charset="0"/>
              </a:rPr>
              <a:t>*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853" y="6046838"/>
            <a:ext cx="2117147" cy="85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-1" y="6499608"/>
            <a:ext cx="3143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*</a:t>
            </a:r>
            <a:r>
              <a:rPr lang="en-US" sz="2000" b="1" dirty="0">
                <a:latin typeface="Palatino Linotype" panose="02040502050505030304" pitchFamily="18" charset="0"/>
                <a:hlinkClick r:id="rId4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18B74AB-AF4D-5DB5-C946-EF48DBCE5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749" y="2061701"/>
            <a:ext cx="5270500" cy="2400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AB97FA-C897-4BB3-D912-D368481D1C93}"/>
              </a:ext>
            </a:extLst>
          </p:cNvPr>
          <p:cNvSpPr txBox="1">
            <a:spLocks/>
          </p:cNvSpPr>
          <p:nvPr/>
        </p:nvSpPr>
        <p:spPr bwMode="auto">
          <a:xfrm>
            <a:off x="0" y="1605099"/>
            <a:ext cx="12191999" cy="5066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Throughput per Machine</a:t>
            </a:r>
            <a:endParaRPr lang="en-US" altLang="en-US" sz="2400" baseline="-250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CD1B16-9F71-E513-EBBB-2FE99F9F192A}"/>
              </a:ext>
            </a:extLst>
          </p:cNvPr>
          <p:cNvSpPr txBox="1">
            <a:spLocks/>
          </p:cNvSpPr>
          <p:nvPr/>
        </p:nvSpPr>
        <p:spPr bwMode="auto">
          <a:xfrm>
            <a:off x="2379407" y="4462001"/>
            <a:ext cx="8357420" cy="1430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MinZZ</a:t>
            </a: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Single phase like </a:t>
            </a:r>
            <a:r>
              <a:rPr lang="en-US" altLang="en-US" sz="2000" b="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FlexiZZ</a:t>
            </a: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but n &gt;= 2f+1.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Use of trusted component limits </a:t>
            </a:r>
            <a:r>
              <a:rPr lang="en-US" altLang="en-US" sz="2000" b="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MinZZ’s</a:t>
            </a: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throughput.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For these experiments, we used YCSB and deployed up to 80k clients.</a:t>
            </a:r>
            <a:endParaRPr lang="en-US" altLang="en-US" sz="2000" b="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B88B84-AF1B-1EB7-715E-45DB0C7A3661}"/>
              </a:ext>
            </a:extLst>
          </p:cNvPr>
          <p:cNvSpPr txBox="1">
            <a:spLocks/>
          </p:cNvSpPr>
          <p:nvPr/>
        </p:nvSpPr>
        <p:spPr bwMode="auto">
          <a:xfrm>
            <a:off x="-10761" y="873320"/>
            <a:ext cx="12202761" cy="50311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Simply reducing replication will not yield better throughput.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Exisiting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Trust-BFT protocols limit responsiveness and scalability.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FlexiTrust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protocols advocate meaningful application of BFT consensus.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Check out full version of our paper on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arxiv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Reach me: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Twitter: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suyash_sg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Email: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suyash.gupta@berkeley.edu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4160449-2BAA-77BD-A421-BBCF8558E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632" y="3161306"/>
            <a:ext cx="2743200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030" y="6453222"/>
            <a:ext cx="2743200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B3D960-737A-F747-A095-DE4C513729E2}"/>
              </a:ext>
            </a:extLst>
          </p:cNvPr>
          <p:cNvSpPr txBox="1">
            <a:spLocks/>
          </p:cNvSpPr>
          <p:nvPr/>
        </p:nvSpPr>
        <p:spPr bwMode="auto">
          <a:xfrm>
            <a:off x="5932299" y="3958143"/>
            <a:ext cx="2159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C5E806-82F3-DC4B-9C83-6479DBE094BE}"/>
              </a:ext>
            </a:extLst>
          </p:cNvPr>
          <p:cNvSpPr txBox="1">
            <a:spLocks/>
          </p:cNvSpPr>
          <p:nvPr/>
        </p:nvSpPr>
        <p:spPr bwMode="auto">
          <a:xfrm>
            <a:off x="9030978" y="3951981"/>
            <a:ext cx="277192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88A5D0B-71E4-DE47-8B6C-E92AC6D1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92" y="2295870"/>
            <a:ext cx="1627100" cy="16271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2802921-99E6-1B41-A038-FFE41EF0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780" y="2295870"/>
            <a:ext cx="1220326" cy="16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7783A747-35A0-574F-B235-1AF969D8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609" y="2328739"/>
            <a:ext cx="1578217" cy="16271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983F1C9-2F6B-194A-877E-75F913FA7A93}"/>
              </a:ext>
            </a:extLst>
          </p:cNvPr>
          <p:cNvSpPr txBox="1">
            <a:spLocks/>
          </p:cNvSpPr>
          <p:nvPr/>
        </p:nvSpPr>
        <p:spPr bwMode="auto">
          <a:xfrm>
            <a:off x="176454" y="3953304"/>
            <a:ext cx="4287914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Natacha Crooks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86808" y="142210"/>
            <a:ext cx="521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Awesome Collaborators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40FF3DA-DD38-534F-A235-7143027B6CC9}"/>
              </a:ext>
            </a:extLst>
          </p:cNvPr>
          <p:cNvSpPr txBox="1">
            <a:spLocks/>
          </p:cNvSpPr>
          <p:nvPr/>
        </p:nvSpPr>
        <p:spPr bwMode="auto">
          <a:xfrm>
            <a:off x="6738742" y="4358543"/>
            <a:ext cx="380291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</p:spTree>
    <p:extLst>
      <p:ext uri="{BB962C8B-B14F-4D97-AF65-F5344CB8AC3E}">
        <p14:creationId xmlns:p14="http://schemas.microsoft.com/office/powerpoint/2010/main" val="523327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706C3A2-E3F8-1E41-7D91-E15A2943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499" y="1603426"/>
            <a:ext cx="2847419" cy="2842593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355E752-B2AF-0F12-2B69-5697D5A75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499" y="1603426"/>
            <a:ext cx="3128107" cy="3069748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02EC6A8-FA92-FA78-FAFA-B9A63BECE1D7}"/>
              </a:ext>
            </a:extLst>
          </p:cNvPr>
          <p:cNvSpPr txBox="1">
            <a:spLocks/>
          </p:cNvSpPr>
          <p:nvPr/>
        </p:nvSpPr>
        <p:spPr bwMode="auto">
          <a:xfrm>
            <a:off x="221065" y="128160"/>
            <a:ext cx="10276429" cy="67299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Target of this Talk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	Byzantine-Fault Tolerant (BFT) Consensus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Specifically 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	BFT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Conensus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protocols that use Trusted h/w.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Why?  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	Too much trust is placed in Trusted 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hw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So?  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	Performance Limitations.</a:t>
            </a:r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Solution </a:t>
            </a:r>
            <a:endParaRPr lang="en-US" sz="2400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	New Suite of BFT Consensus Protocols that outperform All.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  <p:pic>
        <p:nvPicPr>
          <p:cNvPr id="15" name="Picture 1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CF57583E-3850-E235-64BC-9E307C696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348" y="1369351"/>
            <a:ext cx="3462407" cy="3303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026C4E-C661-DA04-1F6B-1FC10A7C2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616" y="1093823"/>
            <a:ext cx="2763080" cy="4088954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193B0BC7-576C-4E61-75C1-B81BFE71D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157" y="1229751"/>
            <a:ext cx="4016598" cy="38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688176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688176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688176" y="2296766"/>
            <a:ext cx="92354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688176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809075" y="1481084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051179" y="2701864"/>
            <a:ext cx="1560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688176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927875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746358" y="2303438"/>
            <a:ext cx="1839115" cy="62328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746358" y="2303438"/>
            <a:ext cx="1849432" cy="128340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746358" y="2296766"/>
            <a:ext cx="1839115" cy="193477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917558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746358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6575158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8403958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582977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585474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564842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575158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564842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6575158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10232758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949810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982926" y="4222983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7091138" y="4229102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971440" y="422223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8424589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8427086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8406454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8416770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8406454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8416770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8396138" y="2301342"/>
            <a:ext cx="1839115" cy="62328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8396138" y="2301342"/>
            <a:ext cx="1839115" cy="12543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8396138" y="2294670"/>
            <a:ext cx="1839115" cy="193477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617058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10235253" y="1654965"/>
            <a:ext cx="1381805" cy="62982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10243072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10235253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10464980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3327753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763299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763299" y="2178073"/>
            <a:ext cx="247888" cy="19637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763299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763299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763299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20123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9445826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1D4667E0-FFF4-1A4C-94AB-5F678B523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3" name="Graphic 62" descr="Database">
            <a:extLst>
              <a:ext uri="{FF2B5EF4-FFF2-40B4-BE49-F238E27FC236}">
                <a16:creationId xmlns:a16="http://schemas.microsoft.com/office/drawing/2014/main" id="{C5919A18-505F-F647-BB0A-A7DF50F7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4" name="Graphic 63" descr="Database">
            <a:extLst>
              <a:ext uri="{FF2B5EF4-FFF2-40B4-BE49-F238E27FC236}">
                <a16:creationId xmlns:a16="http://schemas.microsoft.com/office/drawing/2014/main" id="{535252E0-731F-1F43-B6A5-E05B952B2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4A6CC15-EA3B-3F42-87AB-1A112A67E0EB}"/>
              </a:ext>
            </a:extLst>
          </p:cNvPr>
          <p:cNvSpPr txBox="1"/>
          <p:nvPr/>
        </p:nvSpPr>
        <p:spPr>
          <a:xfrm>
            <a:off x="1053855" y="3337441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(R2)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955EF1-DAA8-A449-88E6-02143A8D487A}"/>
              </a:ext>
            </a:extLst>
          </p:cNvPr>
          <p:cNvSpPr txBox="1"/>
          <p:nvPr/>
        </p:nvSpPr>
        <p:spPr>
          <a:xfrm>
            <a:off x="1076140" y="2075092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(P)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0DEDE7-7E02-FD40-A633-496DB09AC5B6}"/>
              </a:ext>
            </a:extLst>
          </p:cNvPr>
          <p:cNvSpPr txBox="1"/>
          <p:nvPr/>
        </p:nvSpPr>
        <p:spPr>
          <a:xfrm>
            <a:off x="1046953" y="3969746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(R3)</a:t>
            </a:r>
          </a:p>
        </p:txBody>
      </p:sp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39A4D28-C878-A848-B7AF-DA6F6858A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5" y="3993132"/>
            <a:ext cx="599641" cy="607636"/>
          </a:xfrm>
          <a:prstGeom prst="rect">
            <a:avLst/>
          </a:prstGeom>
        </p:spPr>
      </p:pic>
      <p:pic>
        <p:nvPicPr>
          <p:cNvPr id="15" name="Graphic 14" descr="School girl with solid fill">
            <a:extLst>
              <a:ext uri="{FF2B5EF4-FFF2-40B4-BE49-F238E27FC236}">
                <a16:creationId xmlns:a16="http://schemas.microsoft.com/office/drawing/2014/main" id="{7076F063-9521-7CAB-B75B-FAE49E1EA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1489" y="1071447"/>
            <a:ext cx="823272" cy="93463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07BBA32-903F-3E48-48DA-04E687F69381}"/>
              </a:ext>
            </a:extLst>
          </p:cNvPr>
          <p:cNvSpPr txBox="1">
            <a:spLocks/>
          </p:cNvSpPr>
          <p:nvPr/>
        </p:nvSpPr>
        <p:spPr bwMode="auto">
          <a:xfrm>
            <a:off x="841233" y="549978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Quorum Size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2f+1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6297E6D-C57D-D5C8-3D1A-7313811ED916}"/>
              </a:ext>
            </a:extLst>
          </p:cNvPr>
          <p:cNvSpPr txBox="1">
            <a:spLocks/>
          </p:cNvSpPr>
          <p:nvPr/>
        </p:nvSpPr>
        <p:spPr bwMode="auto">
          <a:xfrm>
            <a:off x="846797" y="5516866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 Quorum Size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raphic 17" descr="Crown with solid fill">
            <a:extLst>
              <a:ext uri="{FF2B5EF4-FFF2-40B4-BE49-F238E27FC236}">
                <a16:creationId xmlns:a16="http://schemas.microsoft.com/office/drawing/2014/main" id="{8B43E939-71BC-6BEF-FA84-E72D9C1C4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650571">
            <a:off x="-27628" y="1855026"/>
            <a:ext cx="486590" cy="4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16" grpId="0"/>
      <p:bldP spid="16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03070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BFT Consensus is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Expensive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575123" y="1851306"/>
            <a:ext cx="10515600" cy="428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Paxos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requires </a:t>
            </a:r>
            <a:r>
              <a:rPr lang="en-US" sz="28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n= 2f + 1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replicas.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BFT protocols require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n=3f+1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replicas.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Why 3f+1?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replicas can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equivocate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Equivocation leads to massive communication.</a:t>
            </a:r>
          </a:p>
        </p:txBody>
      </p:sp>
      <p:pic>
        <p:nvPicPr>
          <p:cNvPr id="3" name="Graphic 2" descr="Crying face with solid fill with solid fill">
            <a:extLst>
              <a:ext uri="{FF2B5EF4-FFF2-40B4-BE49-F238E27FC236}">
                <a16:creationId xmlns:a16="http://schemas.microsoft.com/office/drawing/2014/main" id="{49DE3BA3-A021-D72A-63CD-1DB6E6180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5553" y="2530534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8281DD-665F-5B1E-AE63-E7E5E1E3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4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Maybe Trusted Hardware Can help?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34C9CE77-063E-FDF1-AEEB-674270E5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15" y="3146161"/>
            <a:ext cx="4436524" cy="865827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F9A6C4F-47DC-AD4B-404E-5FF4B769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19" y="2816490"/>
            <a:ext cx="1554162" cy="152516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4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Trusted BFT Protocols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33289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Require each replica to have a co-located trusted component.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Assumption</a:t>
            </a:r>
            <a:r>
              <a:rPr lang="en-US" sz="2400" dirty="0">
                <a:latin typeface="Palatino Linotype" panose="02040502050505030304" pitchFamily="18" charset="0"/>
              </a:rPr>
              <a:t>: Trusted component cannot be compromised.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component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attests</a:t>
            </a:r>
            <a:r>
              <a:rPr lang="en-US" sz="2400" dirty="0">
                <a:latin typeface="Palatino Linotype" panose="02040502050505030304" pitchFamily="18" charset="0"/>
              </a:rPr>
              <a:t> order for each client request.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Fault-Tolerance</a:t>
            </a:r>
            <a:r>
              <a:rPr lang="en-US" sz="2400" dirty="0">
                <a:latin typeface="Palatino Linotype" panose="02040502050505030304" pitchFamily="18" charset="0"/>
              </a:rPr>
              <a:t>: In a system of n replicas at most f byzantine replicas, n &gt;= 2f+1.</a:t>
            </a:r>
          </a:p>
        </p:txBody>
      </p:sp>
    </p:spTree>
    <p:extLst>
      <p:ext uri="{BB962C8B-B14F-4D97-AF65-F5344CB8AC3E}">
        <p14:creationId xmlns:p14="http://schemas.microsoft.com/office/powerpoint/2010/main" val="22680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6126081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Achieves consensus among n replicas with at most f byzantine, n &gt;= 2f+1.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383376" y="4545650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383376" y="3468817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383376" y="2364910"/>
            <a:ext cx="92354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544034" y="1481084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86138" y="3233834"/>
            <a:ext cx="1560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383376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623075" y="1674599"/>
            <a:ext cx="1341403" cy="69031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465707" y="2370005"/>
            <a:ext cx="465095" cy="50590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966936" y="2369486"/>
            <a:ext cx="954675" cy="111344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stCxn id="2" idx="4"/>
            <a:endCxn id="89" idx="4"/>
          </p:cNvCxnSpPr>
          <p:nvPr/>
        </p:nvCxnSpPr>
        <p:spPr>
          <a:xfrm>
            <a:off x="2582443" y="1762419"/>
            <a:ext cx="6627" cy="336702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3960785" y="1676119"/>
            <a:ext cx="3693" cy="338053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23258" y="1669436"/>
            <a:ext cx="0" cy="33807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7871539" y="1677916"/>
            <a:ext cx="2498" cy="33852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852956" y="2371414"/>
            <a:ext cx="1018583" cy="1100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5943136" y="3497269"/>
            <a:ext cx="441789" cy="489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>
            <a:cxnSpLocks/>
          </p:cNvCxnSpPr>
          <p:nvPr/>
        </p:nvCxnSpPr>
        <p:spPr>
          <a:xfrm>
            <a:off x="9852587" y="1639835"/>
            <a:ext cx="0" cy="34233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72617" y="1720809"/>
            <a:ext cx="432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endParaRPr lang="en-US" sz="2000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01049" y="5044031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402026" y="5050150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16532" y="5043284"/>
            <a:ext cx="1180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>
            <a:cxnSpLocks/>
          </p:cNvCxnSpPr>
          <p:nvPr/>
        </p:nvCxnSpPr>
        <p:spPr>
          <a:xfrm>
            <a:off x="11312258" y="1646913"/>
            <a:ext cx="41542" cy="338433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10160180" y="50422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71162" y="5050413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458499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458499" y="2246217"/>
            <a:ext cx="247888" cy="196373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458499" y="334523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458499" y="4440792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348232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PBFT-EA Protocol</a:t>
            </a:r>
          </a:p>
        </p:txBody>
      </p:sp>
      <p:pic>
        <p:nvPicPr>
          <p:cNvPr id="63" name="Graphic 62" descr="Database">
            <a:extLst>
              <a:ext uri="{FF2B5EF4-FFF2-40B4-BE49-F238E27FC236}">
                <a16:creationId xmlns:a16="http://schemas.microsoft.com/office/drawing/2014/main" id="{C5919A18-505F-F647-BB0A-A7DF50F7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21" y="3144496"/>
            <a:ext cx="671063" cy="70251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4A6CC15-EA3B-3F42-87AB-1A112A67E0EB}"/>
              </a:ext>
            </a:extLst>
          </p:cNvPr>
          <p:cNvSpPr txBox="1"/>
          <p:nvPr/>
        </p:nvSpPr>
        <p:spPr>
          <a:xfrm>
            <a:off x="788814" y="4346490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(R2)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955EF1-DAA8-A449-88E6-02143A8D487A}"/>
              </a:ext>
            </a:extLst>
          </p:cNvPr>
          <p:cNvSpPr txBox="1"/>
          <p:nvPr/>
        </p:nvSpPr>
        <p:spPr>
          <a:xfrm>
            <a:off x="811099" y="2143239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(P)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BB87E45-7E64-3A42-8C6F-A809167DF9C8}"/>
              </a:ext>
            </a:extLst>
          </p:cNvPr>
          <p:cNvSpPr txBox="1">
            <a:spLocks/>
          </p:cNvSpPr>
          <p:nvPr/>
        </p:nvSpPr>
        <p:spPr bwMode="auto">
          <a:xfrm>
            <a:off x="831576" y="6132705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replica has a co-located trusted component.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4EACB0D-147B-AA44-AE39-ED06167CC9BD}"/>
              </a:ext>
            </a:extLst>
          </p:cNvPr>
          <p:cNvCxnSpPr/>
          <p:nvPr/>
        </p:nvCxnSpPr>
        <p:spPr>
          <a:xfrm>
            <a:off x="2376751" y="2865844"/>
            <a:ext cx="9235440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BE331778-FE07-E94A-ABC0-D13410192A7E}"/>
              </a:ext>
            </a:extLst>
          </p:cNvPr>
          <p:cNvSpPr/>
          <p:nvPr/>
        </p:nvSpPr>
        <p:spPr>
          <a:xfrm>
            <a:off x="2451874" y="2742257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6913329-DBA8-AD40-9CB0-5A98106355F8}"/>
              </a:ext>
            </a:extLst>
          </p:cNvPr>
          <p:cNvCxnSpPr>
            <a:cxnSpLocks/>
          </p:cNvCxnSpPr>
          <p:nvPr/>
        </p:nvCxnSpPr>
        <p:spPr>
          <a:xfrm>
            <a:off x="3960785" y="2371535"/>
            <a:ext cx="504922" cy="50717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6B746D6-CA5A-714A-AE4F-C7ACDB7EFFED}"/>
              </a:ext>
            </a:extLst>
          </p:cNvPr>
          <p:cNvCxnSpPr>
            <a:cxnSpLocks/>
          </p:cNvCxnSpPr>
          <p:nvPr/>
        </p:nvCxnSpPr>
        <p:spPr>
          <a:xfrm>
            <a:off x="4945411" y="2378187"/>
            <a:ext cx="998343" cy="217417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3DD3AD3-6D9C-6D4F-ACBB-17C013B65A75}"/>
              </a:ext>
            </a:extLst>
          </p:cNvPr>
          <p:cNvCxnSpPr/>
          <p:nvPr/>
        </p:nvCxnSpPr>
        <p:spPr>
          <a:xfrm>
            <a:off x="2383376" y="3961862"/>
            <a:ext cx="9235440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0197482B-DB41-6142-A8F8-2A57D0170B29}"/>
              </a:ext>
            </a:extLst>
          </p:cNvPr>
          <p:cNvSpPr/>
          <p:nvPr/>
        </p:nvSpPr>
        <p:spPr>
          <a:xfrm>
            <a:off x="2458499" y="3838275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BEF6292-71AC-2746-A2B5-3DDFD0D1D67C}"/>
              </a:ext>
            </a:extLst>
          </p:cNvPr>
          <p:cNvCxnSpPr/>
          <p:nvPr/>
        </p:nvCxnSpPr>
        <p:spPr>
          <a:xfrm>
            <a:off x="2390003" y="5056653"/>
            <a:ext cx="9235440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A7F22AA-F31A-4146-B3C7-E940967F9F2F}"/>
              </a:ext>
            </a:extLst>
          </p:cNvPr>
          <p:cNvSpPr/>
          <p:nvPr/>
        </p:nvSpPr>
        <p:spPr>
          <a:xfrm>
            <a:off x="2465126" y="4933066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17FDFF78-2E59-C54C-8515-0EA575A3AF47}"/>
              </a:ext>
            </a:extLst>
          </p:cNvPr>
          <p:cNvSpPr txBox="1">
            <a:spLocks/>
          </p:cNvSpPr>
          <p:nvPr/>
        </p:nvSpPr>
        <p:spPr bwMode="auto">
          <a:xfrm>
            <a:off x="836491" y="6149191"/>
            <a:ext cx="10515600" cy="5066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Trusted component returns an attestation.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CA18128-F9A3-0446-89E4-923F92E677A5}"/>
              </a:ext>
            </a:extLst>
          </p:cNvPr>
          <p:cNvCxnSpPr>
            <a:cxnSpLocks/>
          </p:cNvCxnSpPr>
          <p:nvPr/>
        </p:nvCxnSpPr>
        <p:spPr>
          <a:xfrm flipV="1">
            <a:off x="6384925" y="3475321"/>
            <a:ext cx="456919" cy="47886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3784C13-144F-8A49-81B3-810F148872DC}"/>
              </a:ext>
            </a:extLst>
          </p:cNvPr>
          <p:cNvCxnSpPr>
            <a:cxnSpLocks/>
          </p:cNvCxnSpPr>
          <p:nvPr/>
        </p:nvCxnSpPr>
        <p:spPr>
          <a:xfrm>
            <a:off x="6848816" y="3471415"/>
            <a:ext cx="1039755" cy="11015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1F533FE-131E-3C4E-BDA6-88F8752BA871}"/>
              </a:ext>
            </a:extLst>
          </p:cNvPr>
          <p:cNvCxnSpPr>
            <a:cxnSpLocks/>
          </p:cNvCxnSpPr>
          <p:nvPr/>
        </p:nvCxnSpPr>
        <p:spPr>
          <a:xfrm>
            <a:off x="7846919" y="2338537"/>
            <a:ext cx="504922" cy="50717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DF17EB78-BB8A-1F44-9C60-7449664DA0FD}"/>
              </a:ext>
            </a:extLst>
          </p:cNvPr>
          <p:cNvCxnSpPr>
            <a:cxnSpLocks/>
          </p:cNvCxnSpPr>
          <p:nvPr/>
        </p:nvCxnSpPr>
        <p:spPr>
          <a:xfrm flipV="1">
            <a:off x="8347134" y="2377533"/>
            <a:ext cx="465095" cy="50590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21AC8F86-73A1-A842-85FB-26FCB23FA2CE}"/>
              </a:ext>
            </a:extLst>
          </p:cNvPr>
          <p:cNvCxnSpPr>
            <a:cxnSpLocks/>
          </p:cNvCxnSpPr>
          <p:nvPr/>
        </p:nvCxnSpPr>
        <p:spPr>
          <a:xfrm>
            <a:off x="7861754" y="3464229"/>
            <a:ext cx="441789" cy="489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37CB6E0-045F-A84F-9634-965438442219}"/>
              </a:ext>
            </a:extLst>
          </p:cNvPr>
          <p:cNvCxnSpPr>
            <a:cxnSpLocks/>
          </p:cNvCxnSpPr>
          <p:nvPr/>
        </p:nvCxnSpPr>
        <p:spPr>
          <a:xfrm flipV="1">
            <a:off x="8303543" y="3478707"/>
            <a:ext cx="494230" cy="475479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4A635AA-4C36-1B44-B61E-284F48BD3D4F}"/>
              </a:ext>
            </a:extLst>
          </p:cNvPr>
          <p:cNvCxnSpPr>
            <a:cxnSpLocks/>
          </p:cNvCxnSpPr>
          <p:nvPr/>
        </p:nvCxnSpPr>
        <p:spPr>
          <a:xfrm>
            <a:off x="8845574" y="2371414"/>
            <a:ext cx="1014833" cy="110000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C72C686C-7608-5E47-AAFB-ABAA665A3F29}"/>
              </a:ext>
            </a:extLst>
          </p:cNvPr>
          <p:cNvCxnSpPr>
            <a:cxnSpLocks/>
          </p:cNvCxnSpPr>
          <p:nvPr/>
        </p:nvCxnSpPr>
        <p:spPr>
          <a:xfrm>
            <a:off x="8841434" y="2371414"/>
            <a:ext cx="1003334" cy="217423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244F5E16-1583-3442-8CF4-2817A203309A}"/>
              </a:ext>
            </a:extLst>
          </p:cNvPr>
          <p:cNvCxnSpPr>
            <a:cxnSpLocks/>
          </p:cNvCxnSpPr>
          <p:nvPr/>
        </p:nvCxnSpPr>
        <p:spPr>
          <a:xfrm flipV="1">
            <a:off x="8816972" y="2350837"/>
            <a:ext cx="1018583" cy="1100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E57F68AE-39C8-5849-AFCB-8CDC9B752162}"/>
              </a:ext>
            </a:extLst>
          </p:cNvPr>
          <p:cNvCxnSpPr>
            <a:cxnSpLocks/>
          </p:cNvCxnSpPr>
          <p:nvPr/>
        </p:nvCxnSpPr>
        <p:spPr>
          <a:xfrm>
            <a:off x="8812832" y="3450838"/>
            <a:ext cx="1039755" cy="11015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1CFA9A2-0BE8-2E49-A745-80EC7345EA92}"/>
              </a:ext>
            </a:extLst>
          </p:cNvPr>
          <p:cNvGrpSpPr/>
          <p:nvPr/>
        </p:nvGrpSpPr>
        <p:grpSpPr>
          <a:xfrm>
            <a:off x="9383098" y="2160115"/>
            <a:ext cx="1554164" cy="3727003"/>
            <a:chOff x="9383098" y="2160115"/>
            <a:chExt cx="1554164" cy="372700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679853" y="2160115"/>
              <a:ext cx="345469" cy="448160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cxnSpLocks/>
            </p:cNvCxnSpPr>
            <p:nvPr/>
          </p:nvCxnSpPr>
          <p:spPr>
            <a:xfrm>
              <a:off x="10160180" y="3376929"/>
              <a:ext cx="12448" cy="222874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383098" y="5517030"/>
              <a:ext cx="1554164" cy="370088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FC74D135-3C49-0241-BE8E-0BD5F04439FE}"/>
                </a:ext>
              </a:extLst>
            </p:cNvPr>
            <p:cNvSpPr/>
            <p:nvPr/>
          </p:nvSpPr>
          <p:spPr>
            <a:xfrm>
              <a:off x="9688369" y="3213465"/>
              <a:ext cx="345469" cy="448160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ight Brace 115">
              <a:extLst>
                <a:ext uri="{FF2B5EF4-FFF2-40B4-BE49-F238E27FC236}">
                  <a16:creationId xmlns:a16="http://schemas.microsoft.com/office/drawing/2014/main" id="{F091FF20-0AA8-1848-BA56-8E8DCD7B54C9}"/>
                </a:ext>
              </a:extLst>
            </p:cNvPr>
            <p:cNvSpPr/>
            <p:nvPr/>
          </p:nvSpPr>
          <p:spPr>
            <a:xfrm rot="10800000" flipH="1">
              <a:off x="9975303" y="2491278"/>
              <a:ext cx="394650" cy="885651"/>
            </a:xfrm>
            <a:prstGeom prst="rightBrac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D6AC1010-6AAA-754B-B4E7-6C0D9B0C2F69}"/>
              </a:ext>
            </a:extLst>
          </p:cNvPr>
          <p:cNvCxnSpPr>
            <a:cxnSpLocks/>
          </p:cNvCxnSpPr>
          <p:nvPr/>
        </p:nvCxnSpPr>
        <p:spPr>
          <a:xfrm flipV="1">
            <a:off x="9844768" y="1666169"/>
            <a:ext cx="1467490" cy="69264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CE1EAD06-DB86-6044-BACD-F21CBA6A2474}"/>
              </a:ext>
            </a:extLst>
          </p:cNvPr>
          <p:cNvCxnSpPr>
            <a:cxnSpLocks/>
          </p:cNvCxnSpPr>
          <p:nvPr/>
        </p:nvCxnSpPr>
        <p:spPr>
          <a:xfrm flipV="1">
            <a:off x="9860406" y="1670032"/>
            <a:ext cx="1451852" cy="1803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23D676A0-264F-4842-B2C1-4336348F896F}"/>
              </a:ext>
            </a:extLst>
          </p:cNvPr>
          <p:cNvSpPr txBox="1"/>
          <p:nvPr/>
        </p:nvSpPr>
        <p:spPr>
          <a:xfrm>
            <a:off x="1784713" y="265208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4F1F44E-2B8E-1B45-B09F-3E2506DA6F33}"/>
              </a:ext>
            </a:extLst>
          </p:cNvPr>
          <p:cNvSpPr txBox="1"/>
          <p:nvPr/>
        </p:nvSpPr>
        <p:spPr>
          <a:xfrm>
            <a:off x="1761076" y="367777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139D6C1-7A90-AD4C-AC82-8F7D13F6F4C4}"/>
              </a:ext>
            </a:extLst>
          </p:cNvPr>
          <p:cNvSpPr txBox="1"/>
          <p:nvPr/>
        </p:nvSpPr>
        <p:spPr>
          <a:xfrm>
            <a:off x="1741299" y="4836148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R2</a:t>
            </a:r>
          </a:p>
        </p:txBody>
      </p:sp>
      <p:pic>
        <p:nvPicPr>
          <p:cNvPr id="76" name="Picture 7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377163A-E30B-C143-B1CF-7F627E356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" y="4346802"/>
            <a:ext cx="599641" cy="607636"/>
          </a:xfrm>
          <a:prstGeom prst="rect">
            <a:avLst/>
          </a:prstGeom>
        </p:spPr>
      </p:pic>
      <p:pic>
        <p:nvPicPr>
          <p:cNvPr id="5" name="Graphic 4" descr="School girl with solid fill">
            <a:extLst>
              <a:ext uri="{FF2B5EF4-FFF2-40B4-BE49-F238E27FC236}">
                <a16:creationId xmlns:a16="http://schemas.microsoft.com/office/drawing/2014/main" id="{9E7AC92B-6783-EB1C-E547-5CFB0BFF6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1489" y="1071447"/>
            <a:ext cx="823272" cy="934637"/>
          </a:xfrm>
          <a:prstGeom prst="rect">
            <a:avLst/>
          </a:prstGeom>
        </p:spPr>
      </p:pic>
      <p:pic>
        <p:nvPicPr>
          <p:cNvPr id="6" name="Graphic 5" descr="Database">
            <a:extLst>
              <a:ext uri="{FF2B5EF4-FFF2-40B4-BE49-F238E27FC236}">
                <a16:creationId xmlns:a16="http://schemas.microsoft.com/office/drawing/2014/main" id="{311AAF97-78CA-6A0B-A87F-0430B6769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9" name="Graphic 8" descr="Crown with solid fill">
            <a:extLst>
              <a:ext uri="{FF2B5EF4-FFF2-40B4-BE49-F238E27FC236}">
                <a16:creationId xmlns:a16="http://schemas.microsoft.com/office/drawing/2014/main" id="{B6116F3B-1A94-7A7B-287E-8FCD1C03F3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650571">
            <a:off x="-27628" y="1855026"/>
            <a:ext cx="486590" cy="486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A5A275-BE6E-B6B0-9598-0482B33A79CF}"/>
              </a:ext>
            </a:extLst>
          </p:cNvPr>
          <p:cNvSpPr txBox="1"/>
          <p:nvPr/>
        </p:nvSpPr>
        <p:spPr>
          <a:xfrm>
            <a:off x="2035277" y="137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C55823C-85CE-3DF6-8427-333854FD7F0C}"/>
              </a:ext>
            </a:extLst>
          </p:cNvPr>
          <p:cNvSpPr txBox="1">
            <a:spLocks/>
          </p:cNvSpPr>
          <p:nvPr/>
        </p:nvSpPr>
        <p:spPr bwMode="auto">
          <a:xfrm>
            <a:off x="841773" y="6124316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 Quorum Size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1E4400-B2E4-39B9-EB4C-B1B6A818564B}"/>
              </a:ext>
            </a:extLst>
          </p:cNvPr>
          <p:cNvSpPr txBox="1">
            <a:spLocks/>
          </p:cNvSpPr>
          <p:nvPr/>
        </p:nvSpPr>
        <p:spPr bwMode="auto">
          <a:xfrm>
            <a:off x="846813" y="6148666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Quorum Size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53594131-0166-1733-82B3-0DF0F4BC6A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416" y="2689258"/>
            <a:ext cx="405330" cy="397768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12EE3BAA-D2BF-C00B-29B8-9B3A4AD06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020" y="3835764"/>
            <a:ext cx="405330" cy="397768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AF38BEB0-9C53-F336-22C1-35E9E8CF20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517" y="5005073"/>
            <a:ext cx="405330" cy="3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79" grpId="0"/>
      <p:bldP spid="168" grpId="0"/>
      <p:bldP spid="169" grpId="0"/>
      <p:bldP spid="170" grpId="0"/>
      <p:bldP spid="214" grpId="0"/>
      <p:bldP spid="215" grpId="0"/>
      <p:bldP spid="65" grpId="0"/>
      <p:bldP spid="65" grpId="1"/>
      <p:bldP spid="92" grpId="0"/>
      <p:bldP spid="92" grpId="1"/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4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So Are We Done?</a:t>
            </a:r>
            <a:endParaRPr lang="en-US" altLang="en-US" sz="4000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041C6-7E9B-E00C-841D-1A17D581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413" y="1752777"/>
            <a:ext cx="4155173" cy="446961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022A4-D5D6-9317-96D5-4A53A618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29" y="1752777"/>
            <a:ext cx="2763080" cy="4088954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00592" y="5875136"/>
            <a:ext cx="11970935" cy="7282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Unfortunately No!</a:t>
            </a:r>
          </a:p>
        </p:txBody>
      </p:sp>
    </p:spTree>
    <p:extLst>
      <p:ext uri="{BB962C8B-B14F-4D97-AF65-F5344CB8AC3E}">
        <p14:creationId xmlns:p14="http://schemas.microsoft.com/office/powerpoint/2010/main" val="27214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25019</TotalTime>
  <Words>806</Words>
  <Application>Microsoft Macintosh PowerPoint</Application>
  <PresentationFormat>Widescreen</PresentationFormat>
  <Paragraphs>175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Palatino Linotype</vt:lpstr>
      <vt:lpstr>Proxima Nova</vt:lpstr>
      <vt:lpstr>Wingdings</vt:lpstr>
      <vt:lpstr>Custom Design</vt:lpstr>
      <vt:lpstr>1_Office Theme</vt:lpstr>
      <vt:lpstr>Office Theme</vt:lpstr>
      <vt:lpstr>Dissecting BFT Consensus:  In Trusted Components we Trust!</vt:lpstr>
      <vt:lpstr>PowerPoint Presentation</vt:lpstr>
      <vt:lpstr>PowerPoint Presentation</vt:lpstr>
      <vt:lpstr>First practical BFT implementation.</vt:lpstr>
      <vt:lpstr>BFT Consensus is Expensive!</vt:lpstr>
      <vt:lpstr>Maybe Trusted Hardware Can help?</vt:lpstr>
      <vt:lpstr>Trusted BFT Protocols</vt:lpstr>
      <vt:lpstr>Achieves consensus among n replicas with at most f byzantine, n &gt;= 2f+1.</vt:lpstr>
      <vt:lpstr>So Are We Done?</vt:lpstr>
      <vt:lpstr>Challenges with Trust-BFT Protocols </vt:lpstr>
      <vt:lpstr>Assume the primary is byzantine and some messages get delayed.</vt:lpstr>
      <vt:lpstr>Observation 2: Loss of Safety under Rollbacks</vt:lpstr>
      <vt:lpstr>Observation 3: Lack Parallel Invocations</vt:lpstr>
      <vt:lpstr>Solution  FlexiTrust Protocols</vt:lpstr>
      <vt:lpstr>Magical Ingredient behind  FlexiTrust Protocols</vt:lpstr>
      <vt:lpstr>Single phase,  Linear,  Handles f failures,  Only needs Trusted counters.</vt:lpstr>
      <vt:lpstr>Evaluation on ResilientDB*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919</cp:revision>
  <dcterms:created xsi:type="dcterms:W3CDTF">2018-08-17T23:07:33Z</dcterms:created>
  <dcterms:modified xsi:type="dcterms:W3CDTF">2022-11-07T21:58:13Z</dcterms:modified>
  <cp:category/>
</cp:coreProperties>
</file>