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24"/>
  </p:notesMasterIdLst>
  <p:sldIdLst>
    <p:sldId id="426" r:id="rId4"/>
    <p:sldId id="499" r:id="rId5"/>
    <p:sldId id="449" r:id="rId6"/>
    <p:sldId id="525" r:id="rId7"/>
    <p:sldId id="526" r:id="rId8"/>
    <p:sldId id="455" r:id="rId9"/>
    <p:sldId id="456" r:id="rId10"/>
    <p:sldId id="381" r:id="rId11"/>
    <p:sldId id="454" r:id="rId12"/>
    <p:sldId id="514" r:id="rId13"/>
    <p:sldId id="515" r:id="rId14"/>
    <p:sldId id="523" r:id="rId15"/>
    <p:sldId id="524" r:id="rId16"/>
    <p:sldId id="527" r:id="rId17"/>
    <p:sldId id="517" r:id="rId18"/>
    <p:sldId id="518" r:id="rId19"/>
    <p:sldId id="519" r:id="rId20"/>
    <p:sldId id="520" r:id="rId21"/>
    <p:sldId id="521" r:id="rId22"/>
    <p:sldId id="273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42" autoAdjust="0"/>
    <p:restoredTop sz="96928"/>
  </p:normalViewPr>
  <p:slideViewPr>
    <p:cSldViewPr snapToGrid="0" snapToObjects="1" showGuides="1">
      <p:cViewPr varScale="1">
        <p:scale>
          <a:sx n="160" d="100"/>
          <a:sy n="160" d="100"/>
        </p:scale>
        <p:origin x="25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11/3/22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6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15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11/3/22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upta-suyash.github.io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53" y="1418637"/>
            <a:ext cx="5729889" cy="13406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In Trusted Components we Trust!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107" y="3062661"/>
            <a:ext cx="2561670" cy="43548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32" y="1030713"/>
            <a:ext cx="2834755" cy="94255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107" y="4587536"/>
            <a:ext cx="2753567" cy="110925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753343" y="4444219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6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8281DD-665F-5B1E-AE63-E7E5E1E3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Need for Trust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621CA447-56EC-5588-12D4-B4725019C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1457185"/>
            <a:ext cx="3462407" cy="3303823"/>
          </a:xfrm>
          <a:prstGeom prst="rect">
            <a:avLst/>
          </a:prstGeom>
        </p:spPr>
      </p:pic>
      <p:pic>
        <p:nvPicPr>
          <p:cNvPr id="8" name="Picture 7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34C9CE77-063E-FDF1-AEEB-674270E5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5574729"/>
            <a:ext cx="4436524" cy="86582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F9A6C4F-47DC-AD4B-404E-5FF4B7695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009" y="5151858"/>
            <a:ext cx="1554162" cy="152516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Trusted BFT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3328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Require each replica to have a co-located trusted component.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Assumption</a:t>
            </a:r>
            <a:r>
              <a:rPr lang="en-US" sz="2400" dirty="0">
                <a:latin typeface="Palatino Linotype" panose="02040502050505030304" pitchFamily="18" charset="0"/>
              </a:rPr>
              <a:t>: Trusted component cannot be compromised.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component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attests</a:t>
            </a:r>
            <a:r>
              <a:rPr lang="en-US" sz="2400" dirty="0">
                <a:latin typeface="Palatino Linotype" panose="02040502050505030304" pitchFamily="18" charset="0"/>
              </a:rPr>
              <a:t> order for each client request.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Fault-Tolerance</a:t>
            </a:r>
            <a:r>
              <a:rPr lang="en-US" sz="2400" dirty="0">
                <a:latin typeface="Palatino Linotype" panose="02040502050505030304" pitchFamily="18" charset="0"/>
              </a:rPr>
              <a:t>: In a system of n replicas at most f byzantine replicas, n &gt;= 2f+1.</a:t>
            </a:r>
          </a:p>
        </p:txBody>
      </p:sp>
    </p:spTree>
    <p:extLst>
      <p:ext uri="{BB962C8B-B14F-4D97-AF65-F5344CB8AC3E}">
        <p14:creationId xmlns:p14="http://schemas.microsoft.com/office/powerpoint/2010/main" val="22680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82630"/>
            <a:ext cx="12192000" cy="646331"/>
          </a:xfrm>
        </p:spPr>
        <p:txBody>
          <a:bodyPr/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Trust-BFT Protocol Flow</a:t>
            </a:r>
          </a:p>
        </p:txBody>
      </p:sp>
      <p:grpSp>
        <p:nvGrpSpPr>
          <p:cNvPr id="10242" name="Group 10241">
            <a:extLst>
              <a:ext uri="{FF2B5EF4-FFF2-40B4-BE49-F238E27FC236}">
                <a16:creationId xmlns:a16="http://schemas.microsoft.com/office/drawing/2014/main" id="{DDAAEF63-1A66-4487-B78C-AC023F421E38}"/>
              </a:ext>
            </a:extLst>
          </p:cNvPr>
          <p:cNvGrpSpPr/>
          <p:nvPr/>
        </p:nvGrpSpPr>
        <p:grpSpPr>
          <a:xfrm>
            <a:off x="6315856" y="1967700"/>
            <a:ext cx="2252805" cy="1606499"/>
            <a:chOff x="6315856" y="1967700"/>
            <a:chExt cx="2252805" cy="16064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C55CBF-9A6D-644C-8068-E2AA57FB5F02}"/>
                </a:ext>
              </a:extLst>
            </p:cNvPr>
            <p:cNvSpPr/>
            <p:nvPr/>
          </p:nvSpPr>
          <p:spPr>
            <a:xfrm>
              <a:off x="6320307" y="1967700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BF922F-86DE-C645-AB2F-0F3250B3F7A4}"/>
                </a:ext>
              </a:extLst>
            </p:cNvPr>
            <p:cNvSpPr txBox="1"/>
            <p:nvPr/>
          </p:nvSpPr>
          <p:spPr>
            <a:xfrm>
              <a:off x="6315856" y="1997552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Prepare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C12EE9-3A85-5F47-AB91-9D5A08F8C4CB}"/>
                </a:ext>
              </a:extLst>
            </p:cNvPr>
            <p:cNvSpPr txBox="1"/>
            <p:nvPr/>
          </p:nvSpPr>
          <p:spPr>
            <a:xfrm>
              <a:off x="6315856" y="2824919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 acceptance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all replicas.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791487" y="2906988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25119" y="2929400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CFD3CE-DB40-C1B6-7311-C5F431E4719B}"/>
              </a:ext>
            </a:extLst>
          </p:cNvPr>
          <p:cNvGrpSpPr/>
          <p:nvPr/>
        </p:nvGrpSpPr>
        <p:grpSpPr>
          <a:xfrm>
            <a:off x="74571" y="4826608"/>
            <a:ext cx="2112594" cy="1736101"/>
            <a:chOff x="-163084" y="4994697"/>
            <a:chExt cx="2112594" cy="17361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47F4D0-464E-A64F-B492-ACDB5294F9C0}"/>
                </a:ext>
              </a:extLst>
            </p:cNvPr>
            <p:cNvSpPr txBox="1"/>
            <p:nvPr/>
          </p:nvSpPr>
          <p:spPr>
            <a:xfrm>
              <a:off x="-163084" y="6269133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</a:t>
              </a:r>
            </a:p>
          </p:txBody>
        </p:sp>
        <p:pic>
          <p:nvPicPr>
            <p:cNvPr id="13" name="Graphic 12" descr="School girl with solid fill">
              <a:extLst>
                <a:ext uri="{FF2B5EF4-FFF2-40B4-BE49-F238E27FC236}">
                  <a16:creationId xmlns:a16="http://schemas.microsoft.com/office/drawing/2014/main" id="{0B1AB5A9-9ACE-003E-A747-D23F74FB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531" y="4994697"/>
              <a:ext cx="1525365" cy="1525365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25F08B-8D1E-67BC-E881-BAB730ED56DF}"/>
              </a:ext>
            </a:extLst>
          </p:cNvPr>
          <p:cNvCxnSpPr>
            <a:cxnSpLocks/>
          </p:cNvCxnSpPr>
          <p:nvPr/>
        </p:nvCxnSpPr>
        <p:spPr>
          <a:xfrm>
            <a:off x="10081169" y="3673369"/>
            <a:ext cx="0" cy="133125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5" name="Group 10244">
            <a:extLst>
              <a:ext uri="{FF2B5EF4-FFF2-40B4-BE49-F238E27FC236}">
                <a16:creationId xmlns:a16="http://schemas.microsoft.com/office/drawing/2014/main" id="{7AA4A8BB-655F-6FAC-5280-B2C94A55BC8D}"/>
              </a:ext>
            </a:extLst>
          </p:cNvPr>
          <p:cNvGrpSpPr/>
          <p:nvPr/>
        </p:nvGrpSpPr>
        <p:grpSpPr>
          <a:xfrm>
            <a:off x="9434038" y="5083307"/>
            <a:ext cx="2205403" cy="993330"/>
            <a:chOff x="9564667" y="4994697"/>
            <a:chExt cx="2205403" cy="99333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B051E55-181E-FED9-4A87-FD67DFE30FC5}"/>
                </a:ext>
              </a:extLst>
            </p:cNvPr>
            <p:cNvSpPr/>
            <p:nvPr/>
          </p:nvSpPr>
          <p:spPr>
            <a:xfrm>
              <a:off x="9606220" y="4994697"/>
              <a:ext cx="2163850" cy="962004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36078-4F52-426F-85E9-1349A6080B32}"/>
                </a:ext>
              </a:extLst>
            </p:cNvPr>
            <p:cNvSpPr txBox="1"/>
            <p:nvPr/>
          </p:nvSpPr>
          <p:spPr>
            <a:xfrm>
              <a:off x="9564667" y="4994697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Execution</a:t>
              </a:r>
            </a:p>
          </p:txBody>
        </p:sp>
        <p:sp>
          <p:nvSpPr>
            <p:cNvPr id="33" name="Lightning Bolt 32">
              <a:extLst>
                <a:ext uri="{FF2B5EF4-FFF2-40B4-BE49-F238E27FC236}">
                  <a16:creationId xmlns:a16="http://schemas.microsoft.com/office/drawing/2014/main" id="{2101C4E6-F571-8FA3-6C1A-69B9C6E1D06D}"/>
                </a:ext>
              </a:extLst>
            </p:cNvPr>
            <p:cNvSpPr/>
            <p:nvPr/>
          </p:nvSpPr>
          <p:spPr>
            <a:xfrm rot="17872633">
              <a:off x="10292009" y="5460064"/>
              <a:ext cx="657910" cy="398015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50" name="Group 10249">
            <a:extLst>
              <a:ext uri="{FF2B5EF4-FFF2-40B4-BE49-F238E27FC236}">
                <a16:creationId xmlns:a16="http://schemas.microsoft.com/office/drawing/2014/main" id="{5AC161B6-B075-F93D-4AF2-951BA282B038}"/>
              </a:ext>
            </a:extLst>
          </p:cNvPr>
          <p:cNvGrpSpPr/>
          <p:nvPr/>
        </p:nvGrpSpPr>
        <p:grpSpPr>
          <a:xfrm>
            <a:off x="1748413" y="5102644"/>
            <a:ext cx="7608370" cy="461665"/>
            <a:chOff x="1748413" y="5102644"/>
            <a:chExt cx="7608370" cy="46166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60B7967-2925-0B9B-A9EB-2BB0D9EFF1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8413" y="5564309"/>
              <a:ext cx="760837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3A42A3-160E-0BB9-27CF-132832414C54}"/>
                </a:ext>
              </a:extLst>
            </p:cNvPr>
            <p:cNvSpPr txBox="1"/>
            <p:nvPr/>
          </p:nvSpPr>
          <p:spPr>
            <a:xfrm>
              <a:off x="4735190" y="5102644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Response</a:t>
              </a:r>
            </a:p>
          </p:txBody>
        </p:sp>
      </p:grpSp>
      <p:grpSp>
        <p:nvGrpSpPr>
          <p:cNvPr id="10252" name="Group 10251">
            <a:extLst>
              <a:ext uri="{FF2B5EF4-FFF2-40B4-BE49-F238E27FC236}">
                <a16:creationId xmlns:a16="http://schemas.microsoft.com/office/drawing/2014/main" id="{46CF672D-5058-7628-C7FE-BFCAE1F1B8C3}"/>
              </a:ext>
            </a:extLst>
          </p:cNvPr>
          <p:cNvGrpSpPr/>
          <p:nvPr/>
        </p:nvGrpSpPr>
        <p:grpSpPr>
          <a:xfrm>
            <a:off x="871728" y="4173849"/>
            <a:ext cx="2112594" cy="830770"/>
            <a:chOff x="871728" y="4173849"/>
            <a:chExt cx="2112594" cy="83077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179680F-D426-0D43-9ABF-2B0395B58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632" y="4173849"/>
              <a:ext cx="0" cy="83077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4571DF-1FBA-833C-7BEA-CBBCACCA7443}"/>
                </a:ext>
              </a:extLst>
            </p:cNvPr>
            <p:cNvSpPr txBox="1"/>
            <p:nvPr/>
          </p:nvSpPr>
          <p:spPr>
            <a:xfrm>
              <a:off x="871728" y="4397097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Transaction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9AEBE5-3BE3-B40D-06E0-89F8ABF2CF04}"/>
              </a:ext>
            </a:extLst>
          </p:cNvPr>
          <p:cNvGrpSpPr/>
          <p:nvPr/>
        </p:nvGrpSpPr>
        <p:grpSpPr>
          <a:xfrm>
            <a:off x="24332" y="1202994"/>
            <a:ext cx="2221970" cy="2918067"/>
            <a:chOff x="54707" y="1521873"/>
            <a:chExt cx="2221970" cy="2918067"/>
          </a:xfrm>
        </p:grpSpPr>
        <p:pic>
          <p:nvPicPr>
            <p:cNvPr id="41" name="Graphic 40" descr="Database">
              <a:extLst>
                <a:ext uri="{FF2B5EF4-FFF2-40B4-BE49-F238E27FC236}">
                  <a16:creationId xmlns:a16="http://schemas.microsoft.com/office/drawing/2014/main" id="{AFC18354-56FB-DA3A-9918-F2D796642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4063" y="3073268"/>
              <a:ext cx="918933" cy="962005"/>
            </a:xfrm>
            <a:prstGeom prst="rect">
              <a:avLst/>
            </a:prstGeom>
          </p:spPr>
        </p:pic>
        <p:pic>
          <p:nvPicPr>
            <p:cNvPr id="43" name="Graphic 42" descr="Database">
              <a:extLst>
                <a:ext uri="{FF2B5EF4-FFF2-40B4-BE49-F238E27FC236}">
                  <a16:creationId xmlns:a16="http://schemas.microsoft.com/office/drawing/2014/main" id="{B9D4174D-285E-EE55-5C4E-25C3CC6D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6385" y="2187598"/>
              <a:ext cx="918933" cy="962005"/>
            </a:xfrm>
            <a:prstGeom prst="rect">
              <a:avLst/>
            </a:prstGeom>
          </p:spPr>
        </p:pic>
        <p:pic>
          <p:nvPicPr>
            <p:cNvPr id="44" name="Graphic 43" descr="Database">
              <a:extLst>
                <a:ext uri="{FF2B5EF4-FFF2-40B4-BE49-F238E27FC236}">
                  <a16:creationId xmlns:a16="http://schemas.microsoft.com/office/drawing/2014/main" id="{4E90AB61-9288-0BED-B7FB-F040B055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1587" y="3057949"/>
              <a:ext cx="918933" cy="962005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B0EC97-04FA-97B2-6675-02F38142F084}"/>
                </a:ext>
              </a:extLst>
            </p:cNvPr>
            <p:cNvSpPr/>
            <p:nvPr/>
          </p:nvSpPr>
          <p:spPr>
            <a:xfrm>
              <a:off x="54707" y="1964805"/>
              <a:ext cx="2221970" cy="247513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DFE685-CF6D-D119-518E-ABD340B37832}"/>
                </a:ext>
              </a:extLst>
            </p:cNvPr>
            <p:cNvSpPr txBox="1"/>
            <p:nvPr/>
          </p:nvSpPr>
          <p:spPr>
            <a:xfrm>
              <a:off x="108727" y="1521873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Replicas</a:t>
              </a:r>
            </a:p>
          </p:txBody>
        </p:sp>
        <p:pic>
          <p:nvPicPr>
            <p:cNvPr id="48" name="Graphic 47" descr="Crown with solid fill">
              <a:extLst>
                <a:ext uri="{FF2B5EF4-FFF2-40B4-BE49-F238E27FC236}">
                  <a16:creationId xmlns:a16="http://schemas.microsoft.com/office/drawing/2014/main" id="{6A459415-715B-66F1-7F69-5F415D247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650571">
              <a:off x="585827" y="2069468"/>
              <a:ext cx="486590" cy="486590"/>
            </a:xfrm>
            <a:prstGeom prst="rect">
              <a:avLst/>
            </a:prstGeom>
          </p:spPr>
        </p:pic>
      </p:grpSp>
      <p:sp>
        <p:nvSpPr>
          <p:cNvPr id="54" name="Cloud 53">
            <a:extLst>
              <a:ext uri="{FF2B5EF4-FFF2-40B4-BE49-F238E27FC236}">
                <a16:creationId xmlns:a16="http://schemas.microsoft.com/office/drawing/2014/main" id="{2A82DE33-C67D-9104-DECE-DA15950908C8}"/>
              </a:ext>
            </a:extLst>
          </p:cNvPr>
          <p:cNvSpPr/>
          <p:nvPr/>
        </p:nvSpPr>
        <p:spPr>
          <a:xfrm>
            <a:off x="2355824" y="1412484"/>
            <a:ext cx="9800132" cy="3371737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40" name="Group 10239">
            <a:extLst>
              <a:ext uri="{FF2B5EF4-FFF2-40B4-BE49-F238E27FC236}">
                <a16:creationId xmlns:a16="http://schemas.microsoft.com/office/drawing/2014/main" id="{D9A32C58-BBEA-3ABE-04D5-990E570A082E}"/>
              </a:ext>
            </a:extLst>
          </p:cNvPr>
          <p:cNvGrpSpPr/>
          <p:nvPr/>
        </p:nvGrpSpPr>
        <p:grpSpPr>
          <a:xfrm>
            <a:off x="3496148" y="2011585"/>
            <a:ext cx="2252805" cy="1606499"/>
            <a:chOff x="3496148" y="2011585"/>
            <a:chExt cx="2252805" cy="16064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747AD97-110D-FC2C-EC19-C4E14CADC16A}"/>
                </a:ext>
              </a:extLst>
            </p:cNvPr>
            <p:cNvSpPr/>
            <p:nvPr/>
          </p:nvSpPr>
          <p:spPr>
            <a:xfrm>
              <a:off x="3500599" y="2011585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219C48-B8FF-AAEE-116E-73768E33E521}"/>
                </a:ext>
              </a:extLst>
            </p:cNvPr>
            <p:cNvSpPr txBox="1"/>
            <p:nvPr/>
          </p:nvSpPr>
          <p:spPr>
            <a:xfrm>
              <a:off x="3496148" y="2041437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2987E2-0DAC-1A8A-6068-CA1935C3A4DC}"/>
                </a:ext>
              </a:extLst>
            </p:cNvPr>
            <p:cNvSpPr txBox="1"/>
            <p:nvPr/>
          </p:nvSpPr>
          <p:spPr>
            <a:xfrm>
              <a:off x="3496148" y="2868804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Proposed by primary.</a:t>
              </a:r>
            </a:p>
          </p:txBody>
        </p:sp>
      </p:grpSp>
      <p:grpSp>
        <p:nvGrpSpPr>
          <p:cNvPr id="10243" name="Group 10242">
            <a:extLst>
              <a:ext uri="{FF2B5EF4-FFF2-40B4-BE49-F238E27FC236}">
                <a16:creationId xmlns:a16="http://schemas.microsoft.com/office/drawing/2014/main" id="{FCE83E88-94A0-D65C-0567-B0973E5C88F5}"/>
              </a:ext>
            </a:extLst>
          </p:cNvPr>
          <p:cNvGrpSpPr/>
          <p:nvPr/>
        </p:nvGrpSpPr>
        <p:grpSpPr>
          <a:xfrm>
            <a:off x="9138212" y="1981733"/>
            <a:ext cx="2252805" cy="1606499"/>
            <a:chOff x="9138212" y="1981733"/>
            <a:chExt cx="2252805" cy="160649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9914210-9729-D9E5-A615-E19FD65087F8}"/>
                </a:ext>
              </a:extLst>
            </p:cNvPr>
            <p:cNvSpPr/>
            <p:nvPr/>
          </p:nvSpPr>
          <p:spPr>
            <a:xfrm>
              <a:off x="9142663" y="1981733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E0E8BFE-17F6-11A5-ABA7-C4FC0701E2A6}"/>
                </a:ext>
              </a:extLst>
            </p:cNvPr>
            <p:cNvSpPr txBox="1"/>
            <p:nvPr/>
          </p:nvSpPr>
          <p:spPr>
            <a:xfrm>
              <a:off x="9138212" y="2011585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Commit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25B366-E6D9-1F40-8EE7-14DD326E2FE9}"/>
                </a:ext>
              </a:extLst>
            </p:cNvPr>
            <p:cNvSpPr txBox="1"/>
            <p:nvPr/>
          </p:nvSpPr>
          <p:spPr>
            <a:xfrm>
              <a:off x="9138212" y="2838952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 durability at all replicas.</a:t>
              </a:r>
            </a:p>
          </p:txBody>
        </p:sp>
      </p:grpSp>
      <p:sp>
        <p:nvSpPr>
          <p:cNvPr id="10251" name="TextBox 10250">
            <a:extLst>
              <a:ext uri="{FF2B5EF4-FFF2-40B4-BE49-F238E27FC236}">
                <a16:creationId xmlns:a16="http://schemas.microsoft.com/office/drawing/2014/main" id="{5A566BD0-6FFB-D8A8-815C-95E575658AB3}"/>
              </a:ext>
            </a:extLst>
          </p:cNvPr>
          <p:cNvSpPr txBox="1"/>
          <p:nvPr/>
        </p:nvSpPr>
        <p:spPr>
          <a:xfrm>
            <a:off x="4042854" y="6259694"/>
            <a:ext cx="410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Replicas: n = 2f+1</a:t>
            </a:r>
          </a:p>
        </p:txBody>
      </p:sp>
      <p:sp>
        <p:nvSpPr>
          <p:cNvPr id="10253" name="TextBox 10252">
            <a:extLst>
              <a:ext uri="{FF2B5EF4-FFF2-40B4-BE49-F238E27FC236}">
                <a16:creationId xmlns:a16="http://schemas.microsoft.com/office/drawing/2014/main" id="{B70DE969-4F7A-F75B-0655-894BA11B27E4}"/>
              </a:ext>
            </a:extLst>
          </p:cNvPr>
          <p:cNvSpPr txBox="1"/>
          <p:nvPr/>
        </p:nvSpPr>
        <p:spPr>
          <a:xfrm>
            <a:off x="3407793" y="6260567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Agreement Quorum Size: f+1</a:t>
            </a:r>
          </a:p>
        </p:txBody>
      </p:sp>
      <p:sp>
        <p:nvSpPr>
          <p:cNvPr id="10254" name="TextBox 10253">
            <a:extLst>
              <a:ext uri="{FF2B5EF4-FFF2-40B4-BE49-F238E27FC236}">
                <a16:creationId xmlns:a16="http://schemas.microsoft.com/office/drawing/2014/main" id="{26FF3583-131C-9F35-D7F8-3B3794CCE27F}"/>
              </a:ext>
            </a:extLst>
          </p:cNvPr>
          <p:cNvSpPr txBox="1"/>
          <p:nvPr/>
        </p:nvSpPr>
        <p:spPr>
          <a:xfrm>
            <a:off x="3397632" y="6258313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Commitment Quorum Size: f+1</a:t>
            </a:r>
          </a:p>
        </p:txBody>
      </p:sp>
      <p:sp>
        <p:nvSpPr>
          <p:cNvPr id="10255" name="TextBox 10254">
            <a:extLst>
              <a:ext uri="{FF2B5EF4-FFF2-40B4-BE49-F238E27FC236}">
                <a16:creationId xmlns:a16="http://schemas.microsoft.com/office/drawing/2014/main" id="{D85A2CC0-9554-7873-6122-371C8B110358}"/>
              </a:ext>
            </a:extLst>
          </p:cNvPr>
          <p:cNvSpPr txBox="1"/>
          <p:nvPr/>
        </p:nvSpPr>
        <p:spPr>
          <a:xfrm>
            <a:off x="3541713" y="6266107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 Quorum Size: f+1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74264F-1414-0F2B-7E50-D6DB633A543A}"/>
              </a:ext>
            </a:extLst>
          </p:cNvPr>
          <p:cNvGrpSpPr/>
          <p:nvPr/>
        </p:nvGrpSpPr>
        <p:grpSpPr>
          <a:xfrm>
            <a:off x="4777664" y="3663447"/>
            <a:ext cx="889606" cy="819472"/>
            <a:chOff x="4777664" y="3663447"/>
            <a:chExt cx="889606" cy="819472"/>
          </a:xfrm>
        </p:grpSpPr>
        <p:pic>
          <p:nvPicPr>
            <p:cNvPr id="3" name="Picture 2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C9837A6-24C0-03CD-2925-380C46DE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5031516" y="4059179"/>
              <a:ext cx="431796" cy="42374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3D7AC06-88E9-192B-7C18-2EBCF829B975}"/>
                </a:ext>
              </a:extLst>
            </p:cNvPr>
            <p:cNvCxnSpPr>
              <a:cxnSpLocks/>
            </p:cNvCxnSpPr>
            <p:nvPr/>
          </p:nvCxnSpPr>
          <p:spPr>
            <a:xfrm>
              <a:off x="4777664" y="3691616"/>
              <a:ext cx="444245" cy="34759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F517C42-98B5-2730-9D5C-EA52738768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7115" y="3663447"/>
              <a:ext cx="360155" cy="33623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78C0FF-CC96-270B-EF5B-7770A38832A9}"/>
              </a:ext>
            </a:extLst>
          </p:cNvPr>
          <p:cNvGrpSpPr/>
          <p:nvPr/>
        </p:nvGrpSpPr>
        <p:grpSpPr>
          <a:xfrm>
            <a:off x="7472274" y="3592284"/>
            <a:ext cx="889606" cy="819472"/>
            <a:chOff x="4777664" y="3663447"/>
            <a:chExt cx="889606" cy="819472"/>
          </a:xfrm>
        </p:grpSpPr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5EE3898-C2AE-7FAB-F972-D412023C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5031516" y="4059179"/>
              <a:ext cx="431796" cy="42374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2681C30-8C6F-5D30-8B45-7A54F3D1EF71}"/>
                </a:ext>
              </a:extLst>
            </p:cNvPr>
            <p:cNvCxnSpPr>
              <a:cxnSpLocks/>
            </p:cNvCxnSpPr>
            <p:nvPr/>
          </p:nvCxnSpPr>
          <p:spPr>
            <a:xfrm>
              <a:off x="4777664" y="3691616"/>
              <a:ext cx="444245" cy="34759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EBDB57-D49B-1DAB-E5A6-34035706C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7115" y="3663447"/>
              <a:ext cx="360155" cy="33623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485372-1A1D-6EAE-C2B8-7FD289843D06}"/>
              </a:ext>
            </a:extLst>
          </p:cNvPr>
          <p:cNvGrpSpPr/>
          <p:nvPr/>
        </p:nvGrpSpPr>
        <p:grpSpPr>
          <a:xfrm>
            <a:off x="10336432" y="3603310"/>
            <a:ext cx="889606" cy="819472"/>
            <a:chOff x="4777664" y="3663447"/>
            <a:chExt cx="889606" cy="819472"/>
          </a:xfrm>
        </p:grpSpPr>
        <p:pic>
          <p:nvPicPr>
            <p:cNvPr id="22" name="Picture 21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066303D-3CDA-34B2-A2CA-01EE8F0E1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5031516" y="4059179"/>
              <a:ext cx="431796" cy="42374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693FD97-7BB4-DB63-4084-6BD6CC4F0774}"/>
                </a:ext>
              </a:extLst>
            </p:cNvPr>
            <p:cNvCxnSpPr>
              <a:cxnSpLocks/>
            </p:cNvCxnSpPr>
            <p:nvPr/>
          </p:nvCxnSpPr>
          <p:spPr>
            <a:xfrm>
              <a:off x="4777664" y="3691616"/>
              <a:ext cx="444245" cy="34759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8E38A44-F043-ECBD-4DED-B3F286726D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7115" y="3663447"/>
              <a:ext cx="360155" cy="33623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39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0251" grpId="0"/>
      <p:bldP spid="10251" grpId="1"/>
      <p:bldP spid="10253" grpId="0"/>
      <p:bldP spid="10253" grpId="1"/>
      <p:bldP spid="10254" grpId="0"/>
      <p:bldP spid="10254" grpId="1"/>
      <p:bldP spid="102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4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So Are We Done?</a:t>
            </a:r>
            <a:endParaRPr lang="en-US" altLang="en-US" sz="40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041C6-7E9B-E00C-841D-1A17D581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413" y="1752777"/>
            <a:ext cx="4155173" cy="446961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022A4-D5D6-9317-96D5-4A53A618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29" y="1752777"/>
            <a:ext cx="2763080" cy="408895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00592" y="5875136"/>
            <a:ext cx="11970935" cy="7282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Unfortunately No!</a:t>
            </a:r>
          </a:p>
        </p:txBody>
      </p:sp>
    </p:spTree>
    <p:extLst>
      <p:ext uri="{BB962C8B-B14F-4D97-AF65-F5344CB8AC3E}">
        <p14:creationId xmlns:p14="http://schemas.microsoft.com/office/powerpoint/2010/main" val="27214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8806"/>
            <a:ext cx="105156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Challenges for Trust-BFT Protocols!</a:t>
            </a:r>
            <a:endParaRPr lang="en-US" altLang="en-US" sz="4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221065" y="3197304"/>
            <a:ext cx="11970935" cy="24595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We found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three challenges</a:t>
            </a:r>
            <a:r>
              <a:rPr lang="en-US" sz="2400" dirty="0">
                <a:latin typeface="Palatino Linotype" panose="02040502050505030304" pitchFamily="18" charset="0"/>
              </a:rPr>
              <a:t> with the design of Trust-BFT protocols.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We show that Trust-BFT protocols target wrong metric.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Correct metric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 Throughput per Hardware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594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Observation 1: Loss of Responsiveness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3328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Delayed messages from one honest replica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Clients stuck!</a:t>
            </a:r>
            <a:endParaRPr 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Why? Consensus only need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weak</a:t>
            </a:r>
            <a:r>
              <a:rPr lang="en-US" sz="2400" dirty="0">
                <a:latin typeface="Palatino Linotype" panose="02040502050505030304" pitchFamily="18" charset="0"/>
              </a:rPr>
              <a:t> quorums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f+1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Execution still needs quorum of f+1 </a:t>
            </a:r>
            <a:endParaRPr lang="en-US" sz="2400" dirty="0">
              <a:latin typeface="Palatino Linotype" panose="02040502050505030304" pitchFamily="18" charset="0"/>
            </a:endParaRP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Byzantine replicas can always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avoid</a:t>
            </a:r>
            <a:r>
              <a:rPr lang="en-US" sz="2400" dirty="0">
                <a:latin typeface="Palatino Linotype" panose="02040502050505030304" pitchFamily="18" charset="0"/>
              </a:rPr>
              <a:t> sending messages.</a:t>
            </a:r>
          </a:p>
        </p:txBody>
      </p:sp>
    </p:spTree>
    <p:extLst>
      <p:ext uri="{BB962C8B-B14F-4D97-AF65-F5344CB8AC3E}">
        <p14:creationId xmlns:p14="http://schemas.microsoft.com/office/powerpoint/2010/main" val="24340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594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Observation 2: Loss of Safety under Rollbacks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2459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Enclaves can be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rollbacked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Impossibly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hard</a:t>
            </a:r>
            <a:r>
              <a:rPr lang="en-US" sz="2400" dirty="0">
                <a:latin typeface="Palatino Linotype" panose="02040502050505030304" pitchFamily="18" charset="0"/>
              </a:rPr>
              <a:t> to rollback are TPMs or persistent counters!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TPMs are too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slow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180ms per access.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594"/>
            <a:ext cx="121920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Observation 3: Lack Parallel Invocations</a:t>
            </a:r>
            <a:endParaRPr lang="en-US" altLang="en-US" sz="4000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2459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Every message sent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Requires attestation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.</a:t>
            </a:r>
            <a:endParaRPr lang="en-US" sz="2400" dirty="0">
              <a:latin typeface="Palatino Linotype" panose="02040502050505030304" pitchFamily="18" charset="0"/>
            </a:endParaRP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A replica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cannot run</a:t>
            </a:r>
            <a:r>
              <a:rPr lang="en-US" sz="2400" dirty="0">
                <a:latin typeface="Palatino Linotype" panose="02040502050505030304" pitchFamily="18" charset="0"/>
              </a:rPr>
              <a:t> consensus on two transactions in parallel!</a:t>
            </a:r>
          </a:p>
          <a:p>
            <a:pPr algn="ctr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We show </a:t>
            </a:r>
            <a:r>
              <a:rPr lang="en-US" sz="2400" dirty="0">
                <a:latin typeface="Palatino Linotype" panose="02040502050505030304" pitchFamily="18" charset="0"/>
              </a:rPr>
              <a:t>that despite 2f+1 replicas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Trusted-BFT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slower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than BFT.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80"/>
            <a:ext cx="12192000" cy="152157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Solution</a:t>
            </a:r>
            <a:r>
              <a:rPr lang="en-US" altLang="en-US" sz="4000" b="1" dirty="0">
                <a:latin typeface="Palatino Linotype" panose="02040502050505030304" pitchFamily="18" charset="0"/>
              </a:rPr>
              <a:t> 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b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000" b="1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2FE4752D-4801-CC89-9F5C-453734B3A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507" y="2489009"/>
            <a:ext cx="2100659" cy="2100659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10116723" cy="33264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Novel Suite of Protocols.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Guarantee both liveness and responsiveness.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Only one access to trusted component per transaction.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Minimal Memory consumption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No logging at trusted component!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6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80"/>
            <a:ext cx="12192000" cy="152157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Magical Ingredient behind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b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000" b="1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000" b="1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9817239" cy="3328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Switch back to replication factor 3f+1.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hardware still useful to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reduce</a:t>
            </a:r>
            <a:r>
              <a:rPr lang="en-US" sz="2400" dirty="0">
                <a:latin typeface="Palatino Linotype" panose="02040502050505030304" pitchFamily="18" charset="0"/>
              </a:rPr>
              <a:t> phases and communication.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Only primary accesses</a:t>
            </a:r>
            <a:r>
              <a:rPr lang="en-US" sz="2400" dirty="0">
                <a:latin typeface="Palatino Linotype" panose="02040502050505030304" pitchFamily="18" charset="0"/>
              </a:rPr>
              <a:t> trusted hardware before sending proposal!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Throughput per hardware </a:t>
            </a:r>
            <a:r>
              <a:rPr lang="en-US" sz="2400" dirty="0">
                <a:latin typeface="Palatino Linotype" panose="02040502050505030304" pitchFamily="18" charset="0"/>
              </a:rPr>
              <a:t>more than Trusted-BFT.</a:t>
            </a:r>
          </a:p>
        </p:txBody>
      </p:sp>
    </p:spTree>
    <p:extLst>
      <p:ext uri="{BB962C8B-B14F-4D97-AF65-F5344CB8AC3E}">
        <p14:creationId xmlns:p14="http://schemas.microsoft.com/office/powerpoint/2010/main" val="14503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5932299" y="3958143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9030978" y="3951981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92" y="2295870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780" y="2295870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09" y="232873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176454" y="395330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6738742" y="4358543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B88B84-AF1B-1EB7-715E-45DB0C7A3661}"/>
              </a:ext>
            </a:extLst>
          </p:cNvPr>
          <p:cNvSpPr txBox="1">
            <a:spLocks/>
          </p:cNvSpPr>
          <p:nvPr/>
        </p:nvSpPr>
        <p:spPr bwMode="auto">
          <a:xfrm>
            <a:off x="-10761" y="88489"/>
            <a:ext cx="12202761" cy="66008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One Line Conclusion: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Simply reducing replication will not yield better throughput.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advocate meaningful application of BFT consensus.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Check out: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 err="1">
                <a:latin typeface="Palatino Linotype" panose="02040502050505030304" pitchFamily="18" charset="0"/>
              </a:rPr>
              <a:t>ResilientDB</a:t>
            </a:r>
            <a:r>
              <a:rPr lang="en-US" sz="2000" b="1" i="1" dirty="0">
                <a:latin typeface="Palatino Linotype" panose="02040502050505030304" pitchFamily="18" charset="0"/>
              </a:rPr>
              <a:t> – VLDB’20 </a:t>
            </a:r>
            <a:r>
              <a:rPr lang="en-US" sz="1800" dirty="0">
                <a:latin typeface="Palatino Linotype" panose="02040502050505030304" pitchFamily="18" charset="0"/>
              </a:rPr>
              <a:t>(https://</a:t>
            </a:r>
            <a:r>
              <a:rPr lang="en-US" sz="1800" dirty="0" err="1">
                <a:latin typeface="Palatino Linotype" panose="02040502050505030304" pitchFamily="18" charset="0"/>
              </a:rPr>
              <a:t>github.com</a:t>
            </a:r>
            <a:r>
              <a:rPr lang="en-US" sz="1800" dirty="0">
                <a:latin typeface="Palatino Linotype" panose="02040502050505030304" pitchFamily="18" charset="0"/>
              </a:rPr>
              <a:t>/</a:t>
            </a:r>
            <a:r>
              <a:rPr lang="en-US" sz="1800" dirty="0" err="1">
                <a:latin typeface="Palatino Linotype" panose="02040502050505030304" pitchFamily="18" charset="0"/>
              </a:rPr>
              <a:t>resilientdb</a:t>
            </a:r>
            <a:r>
              <a:rPr lang="en-US" sz="1800" dirty="0">
                <a:latin typeface="Palatino Linotype" panose="02040502050505030304" pitchFamily="18" charset="0"/>
              </a:rPr>
              <a:t>/</a:t>
            </a:r>
            <a:r>
              <a:rPr lang="en-US" sz="1800" dirty="0" err="1">
                <a:latin typeface="Palatino Linotype" panose="02040502050505030304" pitchFamily="18" charset="0"/>
              </a:rPr>
              <a:t>resilientdb</a:t>
            </a:r>
            <a:r>
              <a:rPr lang="en-US" sz="1800" dirty="0">
                <a:latin typeface="Palatino Linotype" panose="02040502050505030304" pitchFamily="18" charset="0"/>
              </a:rPr>
              <a:t>)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Palatino Linotype" panose="02040502050505030304" pitchFamily="18" charset="0"/>
              </a:rPr>
              <a:t>Basil – SOSP’21 </a:t>
            </a:r>
            <a:r>
              <a:rPr lang="en-US" sz="1800" dirty="0">
                <a:latin typeface="Palatino Linotype" panose="02040502050505030304" pitchFamily="18" charset="0"/>
              </a:rPr>
              <a:t>(https://</a:t>
            </a:r>
            <a:r>
              <a:rPr lang="en-US" sz="1800" dirty="0" err="1">
                <a:latin typeface="Palatino Linotype" panose="02040502050505030304" pitchFamily="18" charset="0"/>
              </a:rPr>
              <a:t>medium.com</a:t>
            </a:r>
            <a:r>
              <a:rPr lang="en-US" sz="1800" dirty="0">
                <a:latin typeface="Palatino Linotype" panose="02040502050505030304" pitchFamily="18" charset="0"/>
              </a:rPr>
              <a:t>/initc3org/decentralizing-databases-with-basil-604827608ff8)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Palatino Linotype" panose="02040502050505030304" pitchFamily="18" charset="0"/>
              </a:rPr>
              <a:t>S. Gupta</a:t>
            </a:r>
            <a:r>
              <a:rPr lang="en-US" sz="2000" dirty="0">
                <a:latin typeface="Palatino Linotype" panose="02040502050505030304" pitchFamily="18" charset="0"/>
              </a:rPr>
              <a:t>, J. </a:t>
            </a:r>
            <a:r>
              <a:rPr lang="en-US" sz="2000" dirty="0" err="1">
                <a:latin typeface="Palatino Linotype" panose="02040502050505030304" pitchFamily="18" charset="0"/>
              </a:rPr>
              <a:t>Hellings</a:t>
            </a:r>
            <a:r>
              <a:rPr lang="en-US" sz="2000" dirty="0">
                <a:latin typeface="Palatino Linotype" panose="02040502050505030304" pitchFamily="18" charset="0"/>
              </a:rPr>
              <a:t> and M. </a:t>
            </a:r>
            <a:r>
              <a:rPr lang="en-US" sz="2000" dirty="0" err="1">
                <a:latin typeface="Palatino Linotype" panose="02040502050505030304" pitchFamily="18" charset="0"/>
              </a:rPr>
              <a:t>Sadoghi</a:t>
            </a:r>
            <a:r>
              <a:rPr lang="en-US" sz="2000" dirty="0">
                <a:latin typeface="Palatino Linotype" panose="02040502050505030304" pitchFamily="18" charset="0"/>
              </a:rPr>
              <a:t>, </a:t>
            </a:r>
            <a:r>
              <a:rPr lang="en-US" sz="2000" b="1" i="1" dirty="0">
                <a:latin typeface="Palatino Linotype" panose="02040502050505030304" pitchFamily="18" charset="0"/>
              </a:rPr>
              <a:t>Fault-tolerant Distributed Transactions on Blockchain</a:t>
            </a:r>
            <a:r>
              <a:rPr lang="en-US" sz="2000" dirty="0">
                <a:latin typeface="Palatino Linotype" panose="02040502050505030304" pitchFamily="18" charset="0"/>
              </a:rPr>
              <a:t>, Morgan &amp; Claypool Synthesis Lectures on Data Management and Springer, 2021.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Reach me: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suyash_sg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Email: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suyash.gupta@berkeley.edu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2D9A4267-C90F-650A-80F0-86DE049D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107" y="282522"/>
            <a:ext cx="2100659" cy="210065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5A3064-FF5F-0A13-4ABE-C1398100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106" y="5923275"/>
            <a:ext cx="2100659" cy="846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7426D-97D9-7D2A-A06D-83188356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74" y="689024"/>
            <a:ext cx="7731652" cy="5249186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C64572D-C79F-0A49-213A-9FAEAD54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401" y="689024"/>
            <a:ext cx="8061251" cy="52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96F8-A210-D37A-531C-5751751ED863}"/>
              </a:ext>
            </a:extLst>
          </p:cNvPr>
          <p:cNvSpPr txBox="1"/>
          <p:nvPr/>
        </p:nvSpPr>
        <p:spPr>
          <a:xfrm>
            <a:off x="2711556" y="122332"/>
            <a:ext cx="7053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Byzantine Failures Do Not Exist!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ED32A-C962-4D52-591B-86A2080E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4" y="3452350"/>
            <a:ext cx="5530992" cy="1267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EFE80-F1A2-82A4-C313-A4B7BBD4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77" y="1087546"/>
            <a:ext cx="5722305" cy="2296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9F3655-8EF0-531E-AB12-D20AFBB5D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8" y="4787274"/>
            <a:ext cx="5048165" cy="2009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055AF-4277-0477-0FC4-D872F429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76" y="1619250"/>
            <a:ext cx="5530991" cy="46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A1F93-362E-F99A-7585-187CDFC3D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209" y="1295262"/>
            <a:ext cx="6066656" cy="42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8011899" y="5328517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7994"/>
            <a:ext cx="12160752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9009" y="3952263"/>
            <a:ext cx="1288276" cy="1305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E063A-7244-D016-EE76-2A05CB208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8769" y="2236230"/>
            <a:ext cx="1399848" cy="1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811"/>
            <a:ext cx="12160752" cy="152157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0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0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0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Safety</a:t>
            </a:r>
          </a:p>
          <a:p>
            <a:pPr algn="just"/>
            <a:endParaRPr 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Liveness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92678"/>
            <a:ext cx="12192000" cy="646331"/>
          </a:xfrm>
        </p:spPr>
        <p:txBody>
          <a:bodyPr/>
          <a:lstStyle/>
          <a:p>
            <a:pPr algn="ctr"/>
            <a:r>
              <a:rPr lang="en-US" sz="4000" b="1" dirty="0">
                <a:latin typeface="Palatino Linotype" panose="02040502050505030304" pitchFamily="18" charset="0"/>
              </a:rPr>
              <a:t>Traditional BFT Protocol Flow</a:t>
            </a:r>
          </a:p>
        </p:txBody>
      </p:sp>
      <p:grpSp>
        <p:nvGrpSpPr>
          <p:cNvPr id="10242" name="Group 10241">
            <a:extLst>
              <a:ext uri="{FF2B5EF4-FFF2-40B4-BE49-F238E27FC236}">
                <a16:creationId xmlns:a16="http://schemas.microsoft.com/office/drawing/2014/main" id="{DDAAEF63-1A66-4487-B78C-AC023F421E38}"/>
              </a:ext>
            </a:extLst>
          </p:cNvPr>
          <p:cNvGrpSpPr/>
          <p:nvPr/>
        </p:nvGrpSpPr>
        <p:grpSpPr>
          <a:xfrm>
            <a:off x="6315856" y="1967700"/>
            <a:ext cx="2252805" cy="1606499"/>
            <a:chOff x="6315856" y="1967700"/>
            <a:chExt cx="2252805" cy="16064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C55CBF-9A6D-644C-8068-E2AA57FB5F02}"/>
                </a:ext>
              </a:extLst>
            </p:cNvPr>
            <p:cNvSpPr/>
            <p:nvPr/>
          </p:nvSpPr>
          <p:spPr>
            <a:xfrm>
              <a:off x="6320307" y="1967700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BF922F-86DE-C645-AB2F-0F3250B3F7A4}"/>
                </a:ext>
              </a:extLst>
            </p:cNvPr>
            <p:cNvSpPr txBox="1"/>
            <p:nvPr/>
          </p:nvSpPr>
          <p:spPr>
            <a:xfrm>
              <a:off x="6315856" y="1997552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Prepare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C12EE9-3A85-5F47-AB91-9D5A08F8C4CB}"/>
                </a:ext>
              </a:extLst>
            </p:cNvPr>
            <p:cNvSpPr txBox="1"/>
            <p:nvPr/>
          </p:nvSpPr>
          <p:spPr>
            <a:xfrm>
              <a:off x="6315856" y="2824919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 acceptance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all replicas.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791487" y="2906988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25119" y="2929400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CFD3CE-DB40-C1B6-7311-C5F431E4719B}"/>
              </a:ext>
            </a:extLst>
          </p:cNvPr>
          <p:cNvGrpSpPr/>
          <p:nvPr/>
        </p:nvGrpSpPr>
        <p:grpSpPr>
          <a:xfrm>
            <a:off x="74571" y="4826608"/>
            <a:ext cx="2112594" cy="1736101"/>
            <a:chOff x="-163084" y="4994697"/>
            <a:chExt cx="2112594" cy="17361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47F4D0-464E-A64F-B492-ACDB5294F9C0}"/>
                </a:ext>
              </a:extLst>
            </p:cNvPr>
            <p:cNvSpPr txBox="1"/>
            <p:nvPr/>
          </p:nvSpPr>
          <p:spPr>
            <a:xfrm>
              <a:off x="-163084" y="6269133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</a:t>
              </a:r>
            </a:p>
          </p:txBody>
        </p:sp>
        <p:pic>
          <p:nvPicPr>
            <p:cNvPr id="13" name="Graphic 12" descr="School girl with solid fill">
              <a:extLst>
                <a:ext uri="{FF2B5EF4-FFF2-40B4-BE49-F238E27FC236}">
                  <a16:creationId xmlns:a16="http://schemas.microsoft.com/office/drawing/2014/main" id="{0B1AB5A9-9ACE-003E-A747-D23F74FB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531" y="4994697"/>
              <a:ext cx="1525365" cy="152536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003E7C7-6D58-E433-7C6F-5D2BF3428332}"/>
              </a:ext>
            </a:extLst>
          </p:cNvPr>
          <p:cNvSpPr txBox="1"/>
          <p:nvPr/>
        </p:nvSpPr>
        <p:spPr>
          <a:xfrm>
            <a:off x="3772396" y="3978575"/>
            <a:ext cx="211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Consensus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25F08B-8D1E-67BC-E881-BAB730ED56DF}"/>
              </a:ext>
            </a:extLst>
          </p:cNvPr>
          <p:cNvCxnSpPr>
            <a:cxnSpLocks/>
          </p:cNvCxnSpPr>
          <p:nvPr/>
        </p:nvCxnSpPr>
        <p:spPr>
          <a:xfrm>
            <a:off x="10442910" y="3663447"/>
            <a:ext cx="0" cy="133125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5" name="Group 10244">
            <a:extLst>
              <a:ext uri="{FF2B5EF4-FFF2-40B4-BE49-F238E27FC236}">
                <a16:creationId xmlns:a16="http://schemas.microsoft.com/office/drawing/2014/main" id="{7AA4A8BB-655F-6FAC-5280-B2C94A55BC8D}"/>
              </a:ext>
            </a:extLst>
          </p:cNvPr>
          <p:cNvGrpSpPr/>
          <p:nvPr/>
        </p:nvGrpSpPr>
        <p:grpSpPr>
          <a:xfrm>
            <a:off x="9434038" y="5083307"/>
            <a:ext cx="2205403" cy="993330"/>
            <a:chOff x="9564667" y="4994697"/>
            <a:chExt cx="2205403" cy="99333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B051E55-181E-FED9-4A87-FD67DFE30FC5}"/>
                </a:ext>
              </a:extLst>
            </p:cNvPr>
            <p:cNvSpPr/>
            <p:nvPr/>
          </p:nvSpPr>
          <p:spPr>
            <a:xfrm>
              <a:off x="9606220" y="4994697"/>
              <a:ext cx="2163850" cy="962004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36078-4F52-426F-85E9-1349A6080B32}"/>
                </a:ext>
              </a:extLst>
            </p:cNvPr>
            <p:cNvSpPr txBox="1"/>
            <p:nvPr/>
          </p:nvSpPr>
          <p:spPr>
            <a:xfrm>
              <a:off x="9564667" y="4994697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Execution</a:t>
              </a:r>
            </a:p>
          </p:txBody>
        </p:sp>
        <p:sp>
          <p:nvSpPr>
            <p:cNvPr id="33" name="Lightning Bolt 32">
              <a:extLst>
                <a:ext uri="{FF2B5EF4-FFF2-40B4-BE49-F238E27FC236}">
                  <a16:creationId xmlns:a16="http://schemas.microsoft.com/office/drawing/2014/main" id="{2101C4E6-F571-8FA3-6C1A-69B9C6E1D06D}"/>
                </a:ext>
              </a:extLst>
            </p:cNvPr>
            <p:cNvSpPr/>
            <p:nvPr/>
          </p:nvSpPr>
          <p:spPr>
            <a:xfrm rot="17872633">
              <a:off x="10292009" y="5460064"/>
              <a:ext cx="657910" cy="398015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50" name="Group 10249">
            <a:extLst>
              <a:ext uri="{FF2B5EF4-FFF2-40B4-BE49-F238E27FC236}">
                <a16:creationId xmlns:a16="http://schemas.microsoft.com/office/drawing/2014/main" id="{5AC161B6-B075-F93D-4AF2-951BA282B038}"/>
              </a:ext>
            </a:extLst>
          </p:cNvPr>
          <p:cNvGrpSpPr/>
          <p:nvPr/>
        </p:nvGrpSpPr>
        <p:grpSpPr>
          <a:xfrm>
            <a:off x="1748413" y="5102644"/>
            <a:ext cx="7608370" cy="461665"/>
            <a:chOff x="1748413" y="5102644"/>
            <a:chExt cx="7608370" cy="46166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60B7967-2925-0B9B-A9EB-2BB0D9EFF1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8413" y="5564309"/>
              <a:ext cx="760837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3A42A3-160E-0BB9-27CF-132832414C54}"/>
                </a:ext>
              </a:extLst>
            </p:cNvPr>
            <p:cNvSpPr txBox="1"/>
            <p:nvPr/>
          </p:nvSpPr>
          <p:spPr>
            <a:xfrm>
              <a:off x="4735190" y="5102644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Response</a:t>
              </a:r>
            </a:p>
          </p:txBody>
        </p:sp>
      </p:grpSp>
      <p:grpSp>
        <p:nvGrpSpPr>
          <p:cNvPr id="10252" name="Group 10251">
            <a:extLst>
              <a:ext uri="{FF2B5EF4-FFF2-40B4-BE49-F238E27FC236}">
                <a16:creationId xmlns:a16="http://schemas.microsoft.com/office/drawing/2014/main" id="{46CF672D-5058-7628-C7FE-BFCAE1F1B8C3}"/>
              </a:ext>
            </a:extLst>
          </p:cNvPr>
          <p:cNvGrpSpPr/>
          <p:nvPr/>
        </p:nvGrpSpPr>
        <p:grpSpPr>
          <a:xfrm>
            <a:off x="871728" y="4173849"/>
            <a:ext cx="2112594" cy="830770"/>
            <a:chOff x="871728" y="4173849"/>
            <a:chExt cx="2112594" cy="83077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179680F-D426-0D43-9ABF-2B0395B58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632" y="4173849"/>
              <a:ext cx="0" cy="83077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4571DF-1FBA-833C-7BEA-CBBCACCA7443}"/>
                </a:ext>
              </a:extLst>
            </p:cNvPr>
            <p:cNvSpPr txBox="1"/>
            <p:nvPr/>
          </p:nvSpPr>
          <p:spPr>
            <a:xfrm>
              <a:off x="871728" y="4397097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Transaction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9AEBE5-3BE3-B40D-06E0-89F8ABF2CF04}"/>
              </a:ext>
            </a:extLst>
          </p:cNvPr>
          <p:cNvGrpSpPr/>
          <p:nvPr/>
        </p:nvGrpSpPr>
        <p:grpSpPr>
          <a:xfrm>
            <a:off x="24332" y="1202994"/>
            <a:ext cx="2221970" cy="2918067"/>
            <a:chOff x="54707" y="1521873"/>
            <a:chExt cx="2221970" cy="2918067"/>
          </a:xfrm>
        </p:grpSpPr>
        <p:pic>
          <p:nvPicPr>
            <p:cNvPr id="41" name="Graphic 40" descr="Database">
              <a:extLst>
                <a:ext uri="{FF2B5EF4-FFF2-40B4-BE49-F238E27FC236}">
                  <a16:creationId xmlns:a16="http://schemas.microsoft.com/office/drawing/2014/main" id="{AFC18354-56FB-DA3A-9918-F2D796642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4063" y="3073268"/>
              <a:ext cx="918933" cy="962005"/>
            </a:xfrm>
            <a:prstGeom prst="rect">
              <a:avLst/>
            </a:prstGeom>
          </p:spPr>
        </p:pic>
        <p:pic>
          <p:nvPicPr>
            <p:cNvPr id="43" name="Graphic 42" descr="Database">
              <a:extLst>
                <a:ext uri="{FF2B5EF4-FFF2-40B4-BE49-F238E27FC236}">
                  <a16:creationId xmlns:a16="http://schemas.microsoft.com/office/drawing/2014/main" id="{B9D4174D-285E-EE55-5C4E-25C3CC6D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6385" y="2187598"/>
              <a:ext cx="918933" cy="962005"/>
            </a:xfrm>
            <a:prstGeom prst="rect">
              <a:avLst/>
            </a:prstGeom>
          </p:spPr>
        </p:pic>
        <p:pic>
          <p:nvPicPr>
            <p:cNvPr id="44" name="Graphic 43" descr="Database">
              <a:extLst>
                <a:ext uri="{FF2B5EF4-FFF2-40B4-BE49-F238E27FC236}">
                  <a16:creationId xmlns:a16="http://schemas.microsoft.com/office/drawing/2014/main" id="{4E90AB61-9288-0BED-B7FB-F040B055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1587" y="3057949"/>
              <a:ext cx="918933" cy="962005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B0EC97-04FA-97B2-6675-02F38142F084}"/>
                </a:ext>
              </a:extLst>
            </p:cNvPr>
            <p:cNvSpPr/>
            <p:nvPr/>
          </p:nvSpPr>
          <p:spPr>
            <a:xfrm>
              <a:off x="54707" y="1964805"/>
              <a:ext cx="2221970" cy="247513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DFE685-CF6D-D119-518E-ABD340B37832}"/>
                </a:ext>
              </a:extLst>
            </p:cNvPr>
            <p:cNvSpPr txBox="1"/>
            <p:nvPr/>
          </p:nvSpPr>
          <p:spPr>
            <a:xfrm>
              <a:off x="108727" y="1521873"/>
              <a:ext cx="211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Replicas</a:t>
              </a:r>
            </a:p>
          </p:txBody>
        </p:sp>
        <p:pic>
          <p:nvPicPr>
            <p:cNvPr id="48" name="Graphic 47" descr="Crown with solid fill">
              <a:extLst>
                <a:ext uri="{FF2B5EF4-FFF2-40B4-BE49-F238E27FC236}">
                  <a16:creationId xmlns:a16="http://schemas.microsoft.com/office/drawing/2014/main" id="{6A459415-715B-66F1-7F69-5F415D247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650571">
              <a:off x="585827" y="2069468"/>
              <a:ext cx="486590" cy="486590"/>
            </a:xfrm>
            <a:prstGeom prst="rect">
              <a:avLst/>
            </a:prstGeom>
          </p:spPr>
        </p:pic>
      </p:grpSp>
      <p:sp>
        <p:nvSpPr>
          <p:cNvPr id="54" name="Cloud 53">
            <a:extLst>
              <a:ext uri="{FF2B5EF4-FFF2-40B4-BE49-F238E27FC236}">
                <a16:creationId xmlns:a16="http://schemas.microsoft.com/office/drawing/2014/main" id="{2A82DE33-C67D-9104-DECE-DA15950908C8}"/>
              </a:ext>
            </a:extLst>
          </p:cNvPr>
          <p:cNvSpPr/>
          <p:nvPr/>
        </p:nvSpPr>
        <p:spPr>
          <a:xfrm>
            <a:off x="2355824" y="1412484"/>
            <a:ext cx="9800132" cy="3371737"/>
          </a:xfrm>
          <a:prstGeom prst="cloud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40" name="Group 10239">
            <a:extLst>
              <a:ext uri="{FF2B5EF4-FFF2-40B4-BE49-F238E27FC236}">
                <a16:creationId xmlns:a16="http://schemas.microsoft.com/office/drawing/2014/main" id="{D9A32C58-BBEA-3ABE-04D5-990E570A082E}"/>
              </a:ext>
            </a:extLst>
          </p:cNvPr>
          <p:cNvGrpSpPr/>
          <p:nvPr/>
        </p:nvGrpSpPr>
        <p:grpSpPr>
          <a:xfrm>
            <a:off x="3496148" y="2011585"/>
            <a:ext cx="2252805" cy="1606499"/>
            <a:chOff x="3496148" y="2011585"/>
            <a:chExt cx="2252805" cy="16064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747AD97-110D-FC2C-EC19-C4E14CADC16A}"/>
                </a:ext>
              </a:extLst>
            </p:cNvPr>
            <p:cNvSpPr/>
            <p:nvPr/>
          </p:nvSpPr>
          <p:spPr>
            <a:xfrm>
              <a:off x="3500599" y="2011585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219C48-B8FF-AAEE-116E-73768E33E521}"/>
                </a:ext>
              </a:extLst>
            </p:cNvPr>
            <p:cNvSpPr txBox="1"/>
            <p:nvPr/>
          </p:nvSpPr>
          <p:spPr>
            <a:xfrm>
              <a:off x="3496148" y="2041437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2987E2-0DAC-1A8A-6068-CA1935C3A4DC}"/>
                </a:ext>
              </a:extLst>
            </p:cNvPr>
            <p:cNvSpPr txBox="1"/>
            <p:nvPr/>
          </p:nvSpPr>
          <p:spPr>
            <a:xfrm>
              <a:off x="3496148" y="2868804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Proposed by primary.</a:t>
              </a:r>
            </a:p>
          </p:txBody>
        </p:sp>
      </p:grpSp>
      <p:grpSp>
        <p:nvGrpSpPr>
          <p:cNvPr id="10243" name="Group 10242">
            <a:extLst>
              <a:ext uri="{FF2B5EF4-FFF2-40B4-BE49-F238E27FC236}">
                <a16:creationId xmlns:a16="http://schemas.microsoft.com/office/drawing/2014/main" id="{FCE83E88-94A0-D65C-0567-B0973E5C88F5}"/>
              </a:ext>
            </a:extLst>
          </p:cNvPr>
          <p:cNvGrpSpPr/>
          <p:nvPr/>
        </p:nvGrpSpPr>
        <p:grpSpPr>
          <a:xfrm>
            <a:off x="9138212" y="1981733"/>
            <a:ext cx="2252805" cy="1606499"/>
            <a:chOff x="9138212" y="1981733"/>
            <a:chExt cx="2252805" cy="160649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9914210-9729-D9E5-A615-E19FD65087F8}"/>
                </a:ext>
              </a:extLst>
            </p:cNvPr>
            <p:cNvSpPr/>
            <p:nvPr/>
          </p:nvSpPr>
          <p:spPr>
            <a:xfrm>
              <a:off x="9142663" y="1981733"/>
              <a:ext cx="2248354" cy="16064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E0E8BFE-17F6-11A5-ABA7-C4FC0701E2A6}"/>
                </a:ext>
              </a:extLst>
            </p:cNvPr>
            <p:cNvSpPr txBox="1"/>
            <p:nvPr/>
          </p:nvSpPr>
          <p:spPr>
            <a:xfrm>
              <a:off x="9138212" y="2011585"/>
              <a:ext cx="2252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Commit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25B366-E6D9-1F40-8EE7-14DD326E2FE9}"/>
                </a:ext>
              </a:extLst>
            </p:cNvPr>
            <p:cNvSpPr txBox="1"/>
            <p:nvPr/>
          </p:nvSpPr>
          <p:spPr>
            <a:xfrm>
              <a:off x="9138212" y="2838952"/>
              <a:ext cx="2248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Proposal durability at all replicas.</a:t>
              </a:r>
            </a:p>
          </p:txBody>
        </p:sp>
      </p:grpSp>
      <p:sp>
        <p:nvSpPr>
          <p:cNvPr id="10251" name="TextBox 10250">
            <a:extLst>
              <a:ext uri="{FF2B5EF4-FFF2-40B4-BE49-F238E27FC236}">
                <a16:creationId xmlns:a16="http://schemas.microsoft.com/office/drawing/2014/main" id="{5A566BD0-6FFB-D8A8-815C-95E575658AB3}"/>
              </a:ext>
            </a:extLst>
          </p:cNvPr>
          <p:cNvSpPr txBox="1"/>
          <p:nvPr/>
        </p:nvSpPr>
        <p:spPr>
          <a:xfrm>
            <a:off x="4042854" y="6259694"/>
            <a:ext cx="410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Replicas: n = 3f+1</a:t>
            </a:r>
          </a:p>
        </p:txBody>
      </p:sp>
      <p:sp>
        <p:nvSpPr>
          <p:cNvPr id="10253" name="TextBox 10252">
            <a:extLst>
              <a:ext uri="{FF2B5EF4-FFF2-40B4-BE49-F238E27FC236}">
                <a16:creationId xmlns:a16="http://schemas.microsoft.com/office/drawing/2014/main" id="{B70DE969-4F7A-F75B-0655-894BA11B27E4}"/>
              </a:ext>
            </a:extLst>
          </p:cNvPr>
          <p:cNvSpPr txBox="1"/>
          <p:nvPr/>
        </p:nvSpPr>
        <p:spPr>
          <a:xfrm>
            <a:off x="3494106" y="6258385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Agreement Quorum Size: 2f+1</a:t>
            </a:r>
          </a:p>
        </p:txBody>
      </p:sp>
      <p:sp>
        <p:nvSpPr>
          <p:cNvPr id="10254" name="TextBox 10253">
            <a:extLst>
              <a:ext uri="{FF2B5EF4-FFF2-40B4-BE49-F238E27FC236}">
                <a16:creationId xmlns:a16="http://schemas.microsoft.com/office/drawing/2014/main" id="{26FF3583-131C-9F35-D7F8-3B3794CCE27F}"/>
              </a:ext>
            </a:extLst>
          </p:cNvPr>
          <p:cNvSpPr txBox="1"/>
          <p:nvPr/>
        </p:nvSpPr>
        <p:spPr>
          <a:xfrm>
            <a:off x="3516029" y="6264461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Commitment Quorum Size: 2f+1</a:t>
            </a:r>
          </a:p>
        </p:txBody>
      </p:sp>
      <p:sp>
        <p:nvSpPr>
          <p:cNvPr id="10255" name="TextBox 10254">
            <a:extLst>
              <a:ext uri="{FF2B5EF4-FFF2-40B4-BE49-F238E27FC236}">
                <a16:creationId xmlns:a16="http://schemas.microsoft.com/office/drawing/2014/main" id="{D85A2CC0-9554-7873-6122-371C8B110358}"/>
              </a:ext>
            </a:extLst>
          </p:cNvPr>
          <p:cNvSpPr txBox="1"/>
          <p:nvPr/>
        </p:nvSpPr>
        <p:spPr>
          <a:xfrm>
            <a:off x="3527946" y="6267124"/>
            <a:ext cx="52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 Quorum Size: f+1</a:t>
            </a: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4" grpId="0" animBg="1"/>
      <p:bldP spid="10251" grpId="0"/>
      <p:bldP spid="10251" grpId="1"/>
      <p:bldP spid="10253" grpId="0"/>
      <p:bldP spid="10253" grpId="1"/>
      <p:bldP spid="10254" grpId="0"/>
      <p:bldP spid="10254" grpId="1"/>
      <p:bldP spid="102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03070"/>
            <a:ext cx="10515600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BFT Consensus is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Expensive</a:t>
            </a: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575123" y="1851306"/>
            <a:ext cx="10515600" cy="428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Paxos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requires </a:t>
            </a:r>
            <a:r>
              <a:rPr lang="en-US" sz="28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n= 2f + 1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replicas.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BFT protocols require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n=3f+1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replicas.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3f+1?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replicas can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equivocate</a:t>
            </a: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8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Equivocation leads to massive communication.</a:t>
            </a:r>
          </a:p>
        </p:txBody>
      </p:sp>
      <p:pic>
        <p:nvPicPr>
          <p:cNvPr id="3" name="Graphic 2" descr="Crying face with solid fill with solid fill">
            <a:extLst>
              <a:ext uri="{FF2B5EF4-FFF2-40B4-BE49-F238E27FC236}">
                <a16:creationId xmlns:a16="http://schemas.microsoft.com/office/drawing/2014/main" id="{49DE3BA3-A021-D72A-63CD-1DB6E618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5553" y="2530534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19500</TotalTime>
  <Words>643</Words>
  <Application>Microsoft Macintosh PowerPoint</Application>
  <PresentationFormat>Widescreen</PresentationFormat>
  <Paragraphs>128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In Trusted Components we Trust!</vt:lpstr>
      <vt:lpstr>PowerPoint Presentation</vt:lpstr>
      <vt:lpstr>PowerPoint Presentation</vt:lpstr>
      <vt:lpstr>PowerPoint Presentation</vt:lpstr>
      <vt:lpstr>PowerPoint Presentation</vt:lpstr>
      <vt:lpstr>Everything is fine until there are Adversaries!</vt:lpstr>
      <vt:lpstr>Solution   Byzantine-Fault Tolerant Consensus</vt:lpstr>
      <vt:lpstr>Traditional BFT Protocol Flow</vt:lpstr>
      <vt:lpstr>BFT Consensus is Expensive!</vt:lpstr>
      <vt:lpstr>Need for Trust</vt:lpstr>
      <vt:lpstr>Trusted BFT Protocols</vt:lpstr>
      <vt:lpstr>Trust-BFT Protocol Flow</vt:lpstr>
      <vt:lpstr>So Are We Done?</vt:lpstr>
      <vt:lpstr>Challenges for Trust-BFT Protocols!</vt:lpstr>
      <vt:lpstr>Observation 1: Loss of Responsiveness</vt:lpstr>
      <vt:lpstr>Observation 2: Loss of Safety under Rollbacks</vt:lpstr>
      <vt:lpstr>Observation 3: Lack Parallel Invocations</vt:lpstr>
      <vt:lpstr>Solution  FlexiTrust Protocols</vt:lpstr>
      <vt:lpstr>Magical Ingredient behind  FlexiTrust Protocols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880</cp:revision>
  <dcterms:created xsi:type="dcterms:W3CDTF">2018-08-17T23:07:33Z</dcterms:created>
  <dcterms:modified xsi:type="dcterms:W3CDTF">2022-11-04T01:54:31Z</dcterms:modified>
  <cp:category/>
</cp:coreProperties>
</file>