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30"/>
  </p:notesMasterIdLst>
  <p:sldIdLst>
    <p:sldId id="426" r:id="rId3"/>
    <p:sldId id="351" r:id="rId4"/>
    <p:sldId id="440" r:id="rId5"/>
    <p:sldId id="439" r:id="rId6"/>
    <p:sldId id="332" r:id="rId7"/>
    <p:sldId id="433" r:id="rId8"/>
    <p:sldId id="432" r:id="rId9"/>
    <p:sldId id="381" r:id="rId10"/>
    <p:sldId id="384" r:id="rId11"/>
    <p:sldId id="434" r:id="rId12"/>
    <p:sldId id="435" r:id="rId13"/>
    <p:sldId id="441" r:id="rId14"/>
    <p:sldId id="442" r:id="rId15"/>
    <p:sldId id="443" r:id="rId16"/>
    <p:sldId id="444" r:id="rId17"/>
    <p:sldId id="383" r:id="rId18"/>
    <p:sldId id="424" r:id="rId19"/>
    <p:sldId id="367" r:id="rId20"/>
    <p:sldId id="373" r:id="rId21"/>
    <p:sldId id="366" r:id="rId22"/>
    <p:sldId id="364" r:id="rId23"/>
    <p:sldId id="365" r:id="rId24"/>
    <p:sldId id="436" r:id="rId25"/>
    <p:sldId id="386" r:id="rId26"/>
    <p:sldId id="437" r:id="rId27"/>
    <p:sldId id="438" r:id="rId28"/>
    <p:sldId id="273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06" autoAdjust="0"/>
    <p:restoredTop sz="96928"/>
  </p:normalViewPr>
  <p:slideViewPr>
    <p:cSldViewPr snapToGrid="0" snapToObjects="1" showGuides="1">
      <p:cViewPr>
        <p:scale>
          <a:sx n="126" d="100"/>
          <a:sy n="126" d="100"/>
        </p:scale>
        <p:origin x="280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7/23/20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7/23/20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0271"/>
            <a:ext cx="12192000" cy="120032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Scaling Blockchain Databases through</a:t>
            </a:r>
            <a:b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Parallel Resilient Consensus Paradigm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3315" y="3655045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87" y="5581060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891" y="5608903"/>
            <a:ext cx="2097104" cy="844805"/>
          </a:xfrm>
          <a:prstGeom prst="rect">
            <a:avLst/>
          </a:prstGeom>
        </p:spPr>
      </p:pic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215" y="1996877"/>
            <a:ext cx="1716698" cy="163610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4882157" y="3648882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8126219" y="3632980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8" y="4460001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264" y="1991379"/>
            <a:ext cx="2419966" cy="16270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2BD7E6-4BD3-FB4E-A184-49504E354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311" y="1969499"/>
            <a:ext cx="1410119" cy="16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Graphic 4" descr="Construction worker">
            <a:extLst>
              <a:ext uri="{FF2B5EF4-FFF2-40B4-BE49-F238E27FC236}">
                <a16:creationId xmlns:a16="http://schemas.microsoft.com/office/drawing/2014/main" id="{A1739696-8ABE-574C-855D-8DCCA5AC7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5530" y="3066618"/>
            <a:ext cx="1368633" cy="1368633"/>
          </a:xfrm>
          <a:prstGeom prst="rect">
            <a:avLst/>
          </a:prstGeom>
        </p:spPr>
      </p:pic>
      <p:pic>
        <p:nvPicPr>
          <p:cNvPr id="7" name="Graphic 6" descr="School girl">
            <a:extLst>
              <a:ext uri="{FF2B5EF4-FFF2-40B4-BE49-F238E27FC236}">
                <a16:creationId xmlns:a16="http://schemas.microsoft.com/office/drawing/2014/main" id="{27741487-6E06-A945-9DE2-894EBD40E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253" y="2967737"/>
            <a:ext cx="1573350" cy="1573350"/>
          </a:xfrm>
          <a:prstGeom prst="rect">
            <a:avLst/>
          </a:prstGeom>
        </p:spPr>
      </p:pic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8981" y="4336311"/>
            <a:ext cx="1464365" cy="14643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185629F-8385-8C40-B1E6-500B7B950F03}"/>
              </a:ext>
            </a:extLst>
          </p:cNvPr>
          <p:cNvSpPr txBox="1">
            <a:spLocks/>
          </p:cNvSpPr>
          <p:nvPr/>
        </p:nvSpPr>
        <p:spPr bwMode="auto">
          <a:xfrm>
            <a:off x="787341" y="4435251"/>
            <a:ext cx="1075174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Alice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DD5547-3F9C-4943-B823-44CE2DDD9E93}"/>
              </a:ext>
            </a:extLst>
          </p:cNvPr>
          <p:cNvSpPr txBox="1">
            <a:spLocks/>
          </p:cNvSpPr>
          <p:nvPr/>
        </p:nvSpPr>
        <p:spPr bwMode="auto">
          <a:xfrm>
            <a:off x="4599800" y="4303811"/>
            <a:ext cx="1075174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Bob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328298-F812-8748-A0F9-4A20F1EC8DC9}"/>
              </a:ext>
            </a:extLst>
          </p:cNvPr>
          <p:cNvSpPr txBox="1">
            <a:spLocks/>
          </p:cNvSpPr>
          <p:nvPr/>
        </p:nvSpPr>
        <p:spPr bwMode="auto">
          <a:xfrm>
            <a:off x="2753576" y="5602540"/>
            <a:ext cx="1075174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Eve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A,B,m,n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n;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338" y="2749597"/>
            <a:ext cx="5019006" cy="193899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8428445" y="3347387"/>
            <a:ext cx="2330395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b="1" dirty="0">
                <a:latin typeface="Palatino Linotype" panose="02040502050505030304" pitchFamily="18" charset="0"/>
              </a:rPr>
              <a:t>(Alice) = 600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b="1" dirty="0">
                <a:latin typeface="Palatino Linotype" panose="02040502050505030304" pitchFamily="18" charset="0"/>
              </a:rPr>
              <a:t>(Bob) = 300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7359069" y="5127602"/>
            <a:ext cx="4547899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500, 200)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400, 300)</a:t>
            </a: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5" grpId="0"/>
      <p:bldP spid="16" grpId="0"/>
      <p:bldP spid="17" grpId="0"/>
      <p:bldP spid="18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4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63801"/>
            <a:ext cx="7509220" cy="589777"/>
          </a:xfrm>
        </p:spPr>
        <p:txBody>
          <a:bodyPr rtlCol="0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Multiple malicious primaries can prevent liveness!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7963531" y="2472707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5032564" y="2472707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254292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2002143" y="2472707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2254273" y="2664630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8187141" y="2704156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92414" y="2559662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225145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56025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60912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472437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521325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101235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/>
          <p:nvPr/>
        </p:nvCxnSpPr>
        <p:spPr>
          <a:xfrm flipH="1" flipV="1">
            <a:off x="4161615" y="3634338"/>
            <a:ext cx="667016" cy="886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5050128" y="3585570"/>
            <a:ext cx="374079" cy="859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67953" y="4033800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77053" y="3746067"/>
            <a:ext cx="547355" cy="914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509220" y="3491532"/>
            <a:ext cx="547355" cy="9998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824692" y="4017118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462051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05726" y="3520650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7994150" y="3524340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463295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6B48-D136-4C46-9E25-C6EAADF5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66" y="1768343"/>
            <a:ext cx="5925178" cy="414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0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133284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Multi-Threaded Deep Pipeline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0A25B-78FF-2E44-9332-2764D2DE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4D0C2F3-311A-6543-8D1A-BF5EC66059C1}"/>
              </a:ext>
            </a:extLst>
          </p:cNvPr>
          <p:cNvSpPr txBox="1">
            <a:spLocks/>
          </p:cNvSpPr>
          <p:nvPr/>
        </p:nvSpPr>
        <p:spPr>
          <a:xfrm>
            <a:off x="10637837" y="631190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20CA8-B198-ED4B-900B-916F0308CD85}"/>
              </a:ext>
            </a:extLst>
          </p:cNvPr>
          <p:cNvSpPr txBox="1"/>
          <p:nvPr/>
        </p:nvSpPr>
        <p:spPr>
          <a:xfrm>
            <a:off x="3699396" y="2699797"/>
            <a:ext cx="124898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174EE-F727-634F-A5E6-5614175F258B}"/>
              </a:ext>
            </a:extLst>
          </p:cNvPr>
          <p:cNvSpPr txBox="1"/>
          <p:nvPr/>
        </p:nvSpPr>
        <p:spPr>
          <a:xfrm>
            <a:off x="3589946" y="3727000"/>
            <a:ext cx="15260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Commit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7F966-7B89-BF46-A87D-B41ED10557F2}"/>
              </a:ext>
            </a:extLst>
          </p:cNvPr>
          <p:cNvSpPr txBox="1"/>
          <p:nvPr/>
        </p:nvSpPr>
        <p:spPr>
          <a:xfrm>
            <a:off x="2901617" y="3067797"/>
            <a:ext cx="7970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A49C3-98CB-484C-8BEB-CB655C302811}"/>
              </a:ext>
            </a:extLst>
          </p:cNvPr>
          <p:cNvSpPr txBox="1"/>
          <p:nvPr/>
        </p:nvSpPr>
        <p:spPr>
          <a:xfrm>
            <a:off x="2044245" y="2526288"/>
            <a:ext cx="14489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EBED5-834D-A645-9623-34515409A154}"/>
              </a:ext>
            </a:extLst>
          </p:cNvPr>
          <p:cNvSpPr txBox="1"/>
          <p:nvPr/>
        </p:nvSpPr>
        <p:spPr>
          <a:xfrm>
            <a:off x="94453" y="3650903"/>
            <a:ext cx="24911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7E2E76D6-C4D2-4847-8388-67A0A9CA22C7}"/>
              </a:ext>
            </a:extLst>
          </p:cNvPr>
          <p:cNvSpPr/>
          <p:nvPr/>
        </p:nvSpPr>
        <p:spPr>
          <a:xfrm>
            <a:off x="3077746" y="355601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38595276-AF05-AA44-AD9F-DE2727A08FA7}"/>
              </a:ext>
            </a:extLst>
          </p:cNvPr>
          <p:cNvSpPr/>
          <p:nvPr/>
        </p:nvSpPr>
        <p:spPr>
          <a:xfrm>
            <a:off x="3100038" y="504431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4B0DB22E-2FEB-7E45-9A9A-459412B051A1}"/>
              </a:ext>
            </a:extLst>
          </p:cNvPr>
          <p:cNvSpPr/>
          <p:nvPr/>
        </p:nvSpPr>
        <p:spPr>
          <a:xfrm>
            <a:off x="3134535" y="421800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F5D78F-60D4-4242-9084-79DBA4296182}"/>
              </a:ext>
            </a:extLst>
          </p:cNvPr>
          <p:cNvCxnSpPr>
            <a:cxnSpLocks/>
          </p:cNvCxnSpPr>
          <p:nvPr/>
        </p:nvCxnSpPr>
        <p:spPr>
          <a:xfrm>
            <a:off x="3698630" y="3431126"/>
            <a:ext cx="11936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F85C942-B73D-0247-A050-11FF6EB4583B}"/>
              </a:ext>
            </a:extLst>
          </p:cNvPr>
          <p:cNvSpPr/>
          <p:nvPr/>
        </p:nvSpPr>
        <p:spPr>
          <a:xfrm>
            <a:off x="2620267" y="2839362"/>
            <a:ext cx="249420" cy="281174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C1437D-7E28-774E-95B1-FC9818604FF2}"/>
              </a:ext>
            </a:extLst>
          </p:cNvPr>
          <p:cNvSpPr/>
          <p:nvPr/>
        </p:nvSpPr>
        <p:spPr>
          <a:xfrm>
            <a:off x="2905101" y="2912601"/>
            <a:ext cx="769053" cy="25979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C83C293E-867A-E547-A11D-10E1B824F15B}"/>
              </a:ext>
            </a:extLst>
          </p:cNvPr>
          <p:cNvSpPr/>
          <p:nvPr/>
        </p:nvSpPr>
        <p:spPr>
          <a:xfrm>
            <a:off x="5198177" y="330452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A9470585-ABBA-FE40-836F-A9F0B46AF3BF}"/>
              </a:ext>
            </a:extLst>
          </p:cNvPr>
          <p:cNvSpPr/>
          <p:nvPr/>
        </p:nvSpPr>
        <p:spPr>
          <a:xfrm>
            <a:off x="5967904" y="3314507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12FA5D-A130-E544-87CA-6AFF06C60ED2}"/>
              </a:ext>
            </a:extLst>
          </p:cNvPr>
          <p:cNvSpPr/>
          <p:nvPr/>
        </p:nvSpPr>
        <p:spPr>
          <a:xfrm>
            <a:off x="4916043" y="2910801"/>
            <a:ext cx="1894657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08526E-161C-3D4B-A82E-B4BB11E42A44}"/>
              </a:ext>
            </a:extLst>
          </p:cNvPr>
          <p:cNvSpPr txBox="1"/>
          <p:nvPr/>
        </p:nvSpPr>
        <p:spPr>
          <a:xfrm>
            <a:off x="4895550" y="2938916"/>
            <a:ext cx="19151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Creation</a:t>
            </a:r>
          </a:p>
        </p:txBody>
      </p:sp>
      <p:sp>
        <p:nvSpPr>
          <p:cNvPr id="26" name="Lightning Bolt 25">
            <a:extLst>
              <a:ext uri="{FF2B5EF4-FFF2-40B4-BE49-F238E27FC236}">
                <a16:creationId xmlns:a16="http://schemas.microsoft.com/office/drawing/2014/main" id="{1F7C1830-E965-5E48-8247-798585A8C915}"/>
              </a:ext>
            </a:extLst>
          </p:cNvPr>
          <p:cNvSpPr/>
          <p:nvPr/>
        </p:nvSpPr>
        <p:spPr>
          <a:xfrm>
            <a:off x="5457658" y="427284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E99C52-3C86-EA47-838F-645B44D5CE71}"/>
              </a:ext>
            </a:extLst>
          </p:cNvPr>
          <p:cNvSpPr/>
          <p:nvPr/>
        </p:nvSpPr>
        <p:spPr>
          <a:xfrm>
            <a:off x="5026434" y="3876339"/>
            <a:ext cx="1340022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6D454-A4CD-2D4A-BF8F-A6F945F92614}"/>
              </a:ext>
            </a:extLst>
          </p:cNvPr>
          <p:cNvSpPr txBox="1"/>
          <p:nvPr/>
        </p:nvSpPr>
        <p:spPr>
          <a:xfrm>
            <a:off x="5005940" y="3904454"/>
            <a:ext cx="11434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9" name="Lightning Bolt 28">
            <a:extLst>
              <a:ext uri="{FF2B5EF4-FFF2-40B4-BE49-F238E27FC236}">
                <a16:creationId xmlns:a16="http://schemas.microsoft.com/office/drawing/2014/main" id="{6334EEBA-90DF-8E43-BD5F-9BCF86BBD750}"/>
              </a:ext>
            </a:extLst>
          </p:cNvPr>
          <p:cNvSpPr/>
          <p:nvPr/>
        </p:nvSpPr>
        <p:spPr>
          <a:xfrm>
            <a:off x="5473441" y="519696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8957D-E598-064B-AD04-8D894F5A2256}"/>
              </a:ext>
            </a:extLst>
          </p:cNvPr>
          <p:cNvSpPr/>
          <p:nvPr/>
        </p:nvSpPr>
        <p:spPr>
          <a:xfrm>
            <a:off x="4924673" y="4771895"/>
            <a:ext cx="1672396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61ECE1-5127-984A-A2E7-D1135973A92F}"/>
              </a:ext>
            </a:extLst>
          </p:cNvPr>
          <p:cNvSpPr txBox="1"/>
          <p:nvPr/>
        </p:nvSpPr>
        <p:spPr>
          <a:xfrm>
            <a:off x="4904179" y="4800010"/>
            <a:ext cx="15071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Checkpoint</a:t>
            </a:r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CA52A7A6-27AC-EE40-B602-E77FC8F63069}"/>
              </a:ext>
            </a:extLst>
          </p:cNvPr>
          <p:cNvSpPr/>
          <p:nvPr/>
        </p:nvSpPr>
        <p:spPr>
          <a:xfrm>
            <a:off x="7197642" y="463752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F1A0AC-1DDD-5642-AE1C-8EB4F0CCF734}"/>
              </a:ext>
            </a:extLst>
          </p:cNvPr>
          <p:cNvSpPr txBox="1"/>
          <p:nvPr/>
        </p:nvSpPr>
        <p:spPr>
          <a:xfrm>
            <a:off x="6823114" y="4255186"/>
            <a:ext cx="106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03E63D-5FC6-8A4B-BFB8-0DC332B9CDB2}"/>
              </a:ext>
            </a:extLst>
          </p:cNvPr>
          <p:cNvCxnSpPr>
            <a:cxnSpLocks/>
          </p:cNvCxnSpPr>
          <p:nvPr/>
        </p:nvCxnSpPr>
        <p:spPr>
          <a:xfrm>
            <a:off x="3686413" y="4407220"/>
            <a:ext cx="1340022" cy="6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E274D1-593E-8A4C-A2CA-ABA22AA872A5}"/>
              </a:ext>
            </a:extLst>
          </p:cNvPr>
          <p:cNvCxnSpPr>
            <a:cxnSpLocks/>
          </p:cNvCxnSpPr>
          <p:nvPr/>
        </p:nvCxnSpPr>
        <p:spPr>
          <a:xfrm>
            <a:off x="6378273" y="4097945"/>
            <a:ext cx="18232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7E80E5-22C8-E34D-8922-5C5C23FEF1C0}"/>
              </a:ext>
            </a:extLst>
          </p:cNvPr>
          <p:cNvCxnSpPr>
            <a:cxnSpLocks/>
          </p:cNvCxnSpPr>
          <p:nvPr/>
        </p:nvCxnSpPr>
        <p:spPr>
          <a:xfrm>
            <a:off x="6379557" y="4425994"/>
            <a:ext cx="4629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54FA34-F145-9C47-A7A7-DD4455F68B50}"/>
              </a:ext>
            </a:extLst>
          </p:cNvPr>
          <p:cNvSpPr txBox="1"/>
          <p:nvPr/>
        </p:nvSpPr>
        <p:spPr>
          <a:xfrm>
            <a:off x="9358709" y="3780432"/>
            <a:ext cx="24246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and Clients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88A0CB-C97B-B345-8D4B-7F715D565C14}"/>
              </a:ext>
            </a:extLst>
          </p:cNvPr>
          <p:cNvCxnSpPr>
            <a:cxnSpLocks/>
          </p:cNvCxnSpPr>
          <p:nvPr/>
        </p:nvCxnSpPr>
        <p:spPr>
          <a:xfrm>
            <a:off x="2448227" y="3915175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14560B8-BA5D-F544-887A-FA5E1A0DE14E}"/>
              </a:ext>
            </a:extLst>
          </p:cNvPr>
          <p:cNvSpPr/>
          <p:nvPr/>
        </p:nvSpPr>
        <p:spPr>
          <a:xfrm>
            <a:off x="6875819" y="4227071"/>
            <a:ext cx="1045813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3CF396-8731-CA41-83D0-0034C24CF3F1}"/>
              </a:ext>
            </a:extLst>
          </p:cNvPr>
          <p:cNvCxnSpPr>
            <a:cxnSpLocks/>
          </p:cNvCxnSpPr>
          <p:nvPr/>
        </p:nvCxnSpPr>
        <p:spPr>
          <a:xfrm>
            <a:off x="3654950" y="5072385"/>
            <a:ext cx="12373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5D3CB8-6A30-6A43-8C0B-86C13FFB5EC6}"/>
              </a:ext>
            </a:extLst>
          </p:cNvPr>
          <p:cNvCxnSpPr>
            <a:cxnSpLocks/>
          </p:cNvCxnSpPr>
          <p:nvPr/>
        </p:nvCxnSpPr>
        <p:spPr>
          <a:xfrm>
            <a:off x="2448226" y="4413999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096ADF3-D00B-9F41-AAEF-0E634847B099}"/>
              </a:ext>
            </a:extLst>
          </p:cNvPr>
          <p:cNvCxnSpPr>
            <a:cxnSpLocks/>
          </p:cNvCxnSpPr>
          <p:nvPr/>
        </p:nvCxnSpPr>
        <p:spPr>
          <a:xfrm>
            <a:off x="2466795" y="4875965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058939-8629-444B-A710-4E1CA8457628}"/>
              </a:ext>
            </a:extLst>
          </p:cNvPr>
          <p:cNvSpPr txBox="1"/>
          <p:nvPr/>
        </p:nvSpPr>
        <p:spPr>
          <a:xfrm>
            <a:off x="8172154" y="3065997"/>
            <a:ext cx="98135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D60C6E8E-A76F-1248-89FE-6FC5B1D2ADF4}"/>
              </a:ext>
            </a:extLst>
          </p:cNvPr>
          <p:cNvSpPr/>
          <p:nvPr/>
        </p:nvSpPr>
        <p:spPr>
          <a:xfrm>
            <a:off x="8407295" y="3661629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2B97ECB0-2BBB-AD45-8CF7-550BEA58B156}"/>
              </a:ext>
            </a:extLst>
          </p:cNvPr>
          <p:cNvSpPr/>
          <p:nvPr/>
        </p:nvSpPr>
        <p:spPr>
          <a:xfrm>
            <a:off x="8477189" y="482158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C9193E-FB31-CD44-A82C-D5718088B9F2}"/>
              </a:ext>
            </a:extLst>
          </p:cNvPr>
          <p:cNvSpPr/>
          <p:nvPr/>
        </p:nvSpPr>
        <p:spPr>
          <a:xfrm>
            <a:off x="8235719" y="2910801"/>
            <a:ext cx="902127" cy="25979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454D5B-8DAA-384C-86F5-758B44A25EDC}"/>
              </a:ext>
            </a:extLst>
          </p:cNvPr>
          <p:cNvSpPr/>
          <p:nvPr/>
        </p:nvSpPr>
        <p:spPr>
          <a:xfrm>
            <a:off x="9180169" y="2832303"/>
            <a:ext cx="249420" cy="281174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26F1FF1-2117-4747-8FA3-3D204E286115}"/>
              </a:ext>
            </a:extLst>
          </p:cNvPr>
          <p:cNvCxnSpPr>
            <a:cxnSpLocks/>
          </p:cNvCxnSpPr>
          <p:nvPr/>
        </p:nvCxnSpPr>
        <p:spPr>
          <a:xfrm>
            <a:off x="8976195" y="3754641"/>
            <a:ext cx="5743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5B03473-B4EF-1E40-A383-D11BA3E155E0}"/>
              </a:ext>
            </a:extLst>
          </p:cNvPr>
          <p:cNvCxnSpPr>
            <a:cxnSpLocks/>
          </p:cNvCxnSpPr>
          <p:nvPr/>
        </p:nvCxnSpPr>
        <p:spPr>
          <a:xfrm>
            <a:off x="8966908" y="4941069"/>
            <a:ext cx="5743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16DAE2-BF6C-C44B-8929-FB6B6A18CB78}"/>
              </a:ext>
            </a:extLst>
          </p:cNvPr>
          <p:cNvCxnSpPr>
            <a:cxnSpLocks/>
          </p:cNvCxnSpPr>
          <p:nvPr/>
        </p:nvCxnSpPr>
        <p:spPr>
          <a:xfrm flipV="1">
            <a:off x="6842531" y="3266052"/>
            <a:ext cx="1359036" cy="159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75236E4-EDE3-A249-9274-32EBD52BB716}"/>
              </a:ext>
            </a:extLst>
          </p:cNvPr>
          <p:cNvCxnSpPr>
            <a:cxnSpLocks/>
          </p:cNvCxnSpPr>
          <p:nvPr/>
        </p:nvCxnSpPr>
        <p:spPr>
          <a:xfrm>
            <a:off x="7921632" y="4487697"/>
            <a:ext cx="3018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DBC850B-AC16-DA47-8E62-1A730243C7B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597069" y="5141216"/>
            <a:ext cx="1604498" cy="2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DB6A2E8-7A6D-144E-975A-C365D706E5C9}"/>
              </a:ext>
            </a:extLst>
          </p:cNvPr>
          <p:cNvSpPr txBox="1"/>
          <p:nvPr/>
        </p:nvSpPr>
        <p:spPr>
          <a:xfrm>
            <a:off x="8538869" y="2532130"/>
            <a:ext cx="14489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926402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</a:t>
            </a:r>
            <a:r>
              <a:rPr lang="en-US" sz="4800" b="0" dirty="0" err="1">
                <a:latin typeface="Palatino Linotype" panose="02040502050505030304" pitchFamily="18" charset="0"/>
              </a:rPr>
              <a:t>MultiBFT</a:t>
            </a:r>
            <a:r>
              <a:rPr lang="en-US" sz="4800" b="0" dirty="0">
                <a:latin typeface="Palatino Linotype" panose="02040502050505030304" pitchFamily="18" charset="0"/>
              </a:rPr>
              <a:t>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1BB6833-E90B-E645-9E3D-D5777D2B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03" y="1135463"/>
            <a:ext cx="8924829" cy="4255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BB75A-3300-4047-9321-CA59ABB96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01" y="5431085"/>
            <a:ext cx="10515601" cy="4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Zero Payload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657887D-1812-DF40-B73F-60DEF307C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04" y="1185705"/>
            <a:ext cx="8560791" cy="4104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9AB75-5656-F143-AC1E-B99A54551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01" y="5431085"/>
            <a:ext cx="10515601" cy="4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9AB75-5656-F143-AC1E-B99A5455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1" y="5431085"/>
            <a:ext cx="10515601" cy="400955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0E2B284-25FE-104E-8B05-E086C7F9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65" y="1223960"/>
            <a:ext cx="8644070" cy="40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197386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015256-DC2C-D44C-A6F6-C24DFA0C262D}"/>
              </a:ext>
            </a:extLst>
          </p:cNvPr>
          <p:cNvSpPr txBox="1">
            <a:spLocks/>
          </p:cNvSpPr>
          <p:nvPr/>
        </p:nvSpPr>
        <p:spPr bwMode="auto">
          <a:xfrm>
            <a:off x="289344" y="994126"/>
            <a:ext cx="11613312" cy="50216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arenR" startAt="3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Two-Phase Byzantine-Fault Tolerant (BFT) Consensus Protocol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Proof-of-Execution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</a:t>
            </a:r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arxiv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]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No twin-paths, no dependence on clients, no trusted component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Can employ both asymmetric and symmetric cryptographic signatures.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arenR" startAt="3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Global-Scale BFT Consensus Protocol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[VLDB’20]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Topology aware clustering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Throughput of order 50Ktxns/s among replicas across continents.</a:t>
            </a:r>
          </a:p>
        </p:txBody>
      </p:sp>
    </p:spTree>
    <p:extLst>
      <p:ext uri="{BB962C8B-B14F-4D97-AF65-F5344CB8AC3E}">
        <p14:creationId xmlns:p14="http://schemas.microsoft.com/office/powerpoint/2010/main" val="23683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14414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0748" y="3348435"/>
            <a:ext cx="1287770" cy="1256555"/>
          </a:xfrm>
          <a:prstGeom prst="rect">
            <a:avLst/>
          </a:prstGeom>
        </p:spPr>
      </p:pic>
      <p:pic>
        <p:nvPicPr>
          <p:cNvPr id="14" name="Graphic 13" descr="Internet">
            <a:extLst>
              <a:ext uri="{FF2B5EF4-FFF2-40B4-BE49-F238E27FC236}">
                <a16:creationId xmlns:a16="http://schemas.microsoft.com/office/drawing/2014/main" id="{CDF3DB73-B08B-BA49-8719-9B4015F59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6751" y="4269907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6" name="Graphic 15" descr="Internet">
            <a:extLst>
              <a:ext uri="{FF2B5EF4-FFF2-40B4-BE49-F238E27FC236}">
                <a16:creationId xmlns:a16="http://schemas.microsoft.com/office/drawing/2014/main" id="{CCD83EE8-188E-DE48-B1AC-82742AA6A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6751" y="2334214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783724"/>
            <a:ext cx="1287770" cy="1256555"/>
          </a:xfrm>
          <a:prstGeom prst="rect">
            <a:avLst/>
          </a:prstGeom>
        </p:spPr>
      </p:pic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EFBCB9B9-AF8B-DB47-8753-066058A61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94389" y="4269907"/>
            <a:ext cx="1287770" cy="1256555"/>
          </a:xfrm>
          <a:prstGeom prst="rect">
            <a:avLst/>
          </a:prstGeom>
        </p:spPr>
      </p:pic>
      <p:pic>
        <p:nvPicPr>
          <p:cNvPr id="20" name="Graphic 19" descr="Skull">
            <a:extLst>
              <a:ext uri="{FF2B5EF4-FFF2-40B4-BE49-F238E27FC236}">
                <a16:creationId xmlns:a16="http://schemas.microsoft.com/office/drawing/2014/main" id="{EEAF2098-85CC-9644-92A8-502F3F07E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94389" y="4269907"/>
            <a:ext cx="1287770" cy="12565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AD3D56-FEDE-5049-896E-87DC077D1A1D}"/>
              </a:ext>
            </a:extLst>
          </p:cNvPr>
          <p:cNvSpPr txBox="1"/>
          <p:nvPr/>
        </p:nvSpPr>
        <p:spPr>
          <a:xfrm>
            <a:off x="5521664" y="4360738"/>
            <a:ext cx="1453111" cy="3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C858C-F3BA-1F4F-8C29-C6EE5EF2B1D4}"/>
              </a:ext>
            </a:extLst>
          </p:cNvPr>
          <p:cNvSpPr txBox="1"/>
          <p:nvPr/>
        </p:nvSpPr>
        <p:spPr>
          <a:xfrm>
            <a:off x="3396342" y="5436708"/>
            <a:ext cx="1395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Malicious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5E2F1E-7AE2-494D-AC6D-D18A7ED75019}"/>
              </a:ext>
            </a:extLst>
          </p:cNvPr>
          <p:cNvSpPr txBox="1"/>
          <p:nvPr/>
        </p:nvSpPr>
        <p:spPr>
          <a:xfrm>
            <a:off x="7701560" y="3422807"/>
            <a:ext cx="1342961" cy="3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Crashed</a:t>
            </a:r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FE46A5CB-058E-7F44-866D-BEE1AE5E0479}"/>
              </a:ext>
            </a:extLst>
          </p:cNvPr>
          <p:cNvSpPr/>
          <p:nvPr/>
        </p:nvSpPr>
        <p:spPr>
          <a:xfrm>
            <a:off x="7529856" y="2298313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/>
          <p:nvPr/>
        </p:nvCxnSpPr>
        <p:spPr>
          <a:xfrm flipH="1" flipV="1">
            <a:off x="4659971" y="3213803"/>
            <a:ext cx="861693" cy="441825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V="1">
            <a:off x="6174633" y="2836837"/>
            <a:ext cx="0" cy="669695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/>
          <p:nvPr/>
        </p:nvCxnSpPr>
        <p:spPr>
          <a:xfrm flipV="1">
            <a:off x="6818518" y="3213803"/>
            <a:ext cx="938234" cy="462769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/>
          <p:nvPr/>
        </p:nvCxnSpPr>
        <p:spPr>
          <a:xfrm>
            <a:off x="6846114" y="4414591"/>
            <a:ext cx="775727" cy="399822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/>
          <p:nvPr/>
        </p:nvCxnSpPr>
        <p:spPr>
          <a:xfrm flipH="1">
            <a:off x="4659971" y="4269907"/>
            <a:ext cx="738935" cy="3350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>
            <a:off x="6156235" y="4814413"/>
            <a:ext cx="0" cy="568442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47653A3-9322-D841-B5B2-4FDE9AA7D746}"/>
              </a:ext>
            </a:extLst>
          </p:cNvPr>
          <p:cNvSpPr txBox="1"/>
          <p:nvPr/>
        </p:nvSpPr>
        <p:spPr>
          <a:xfrm>
            <a:off x="3488636" y="3146583"/>
            <a:ext cx="1082497" cy="3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74838" y="2287857"/>
            <a:ext cx="1082497" cy="9976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Primary-Backup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3385" y="2071080"/>
            <a:ext cx="11378082" cy="315971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Primary leads</a:t>
            </a:r>
            <a:r>
              <a:rPr lang="en-US" sz="2400" dirty="0">
                <a:latin typeface="Palatino Linotype" panose="02040502050505030304" pitchFamily="18" charset="0"/>
              </a:rPr>
              <a:t> the consensus and backups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follow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Ex: PBFT [SOSP’98], Zyzzyva [SOSP’07], SBFT [DSN’19].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If primary is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faulty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needs to be </a:t>
            </a:r>
            <a:r>
              <a:rPr lang="en-US" sz="2400" dirty="0">
                <a:solidFill>
                  <a:srgbClr val="0070C0"/>
                </a:solidFill>
                <a:latin typeface="Palatino Linotype" panose="02040502050505030304" pitchFamily="18" charset="0"/>
                <a:sym typeface="Wingdings" pitchFamily="2" charset="2"/>
              </a:rPr>
              <a:t>replaced!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i="1" dirty="0">
                <a:latin typeface="Palatino Linotype" panose="02040502050505030304" pitchFamily="18" charset="0"/>
              </a:rPr>
              <a:t>Primary replacement is expensive.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If primary is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malicious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can throttle throughput and remain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undetected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949" y="2045768"/>
            <a:ext cx="11468518" cy="2766463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dirty="0">
                <a:latin typeface="Palatino Linotype" panose="02040502050505030304" pitchFamily="18" charset="0"/>
              </a:rPr>
              <a:t>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dirty="0">
                <a:latin typeface="Palatino Linotype" panose="02040502050505030304" pitchFamily="18" charset="0"/>
                <a:sym typeface="Wingdings" pitchFamily="2" charset="2"/>
              </a:rPr>
              <a:t>Still </a:t>
            </a:r>
            <a:r>
              <a:rPr lang="en-US" sz="18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18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Inherently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sequential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Multiple Byzantine Fault-Tolerance Paradigm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MultiBFT</a:t>
            </a:r>
            <a:r>
              <a:rPr lang="en-US" b="1" dirty="0">
                <a:latin typeface="Palatino Linotype" panose="02040502050505030304" pitchFamily="18" charset="0"/>
              </a:rPr>
              <a:t> Paradigm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278033" y="6411284"/>
            <a:ext cx="683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MultiBFT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  <p:bldP spid="20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7412</TotalTime>
  <Words>756</Words>
  <Application>Microsoft Macintosh PowerPoint</Application>
  <PresentationFormat>Widescreen</PresentationFormat>
  <Paragraphs>201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Scaling Blockchain Databases through Parallel Resilient Consensus Paradigm</vt:lpstr>
      <vt:lpstr>Journey…</vt:lpstr>
      <vt:lpstr>Journey…</vt:lpstr>
      <vt:lpstr>At the core of any Blockchain application is a Byzantine Fault-Tolerant (BFT) consensus protocol.</vt:lpstr>
      <vt:lpstr>Existing BFT Protocols: Primary-Backup</vt:lpstr>
      <vt:lpstr>Existing BFT Protocols: Rotating Primary</vt:lpstr>
      <vt:lpstr>Our Proposal</vt:lpstr>
      <vt:lpstr>MultiBFT Paradigm</vt:lpstr>
      <vt:lpstr>PowerPoint Presentation</vt:lpstr>
      <vt:lpstr>Challenges?</vt:lpstr>
      <vt:lpstr>Secure Ordering</vt:lpstr>
      <vt:lpstr>Secure Ordering Solution</vt:lpstr>
      <vt:lpstr>Secure Ordering Solution</vt:lpstr>
      <vt:lpstr>Secure Ordering Solution</vt:lpstr>
      <vt:lpstr>Secure Ordering Solution</vt:lpstr>
      <vt:lpstr>Malicious Primaries Collusion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Evaluating MultiBFT on ResilientDB</vt:lpstr>
      <vt:lpstr>Scalability</vt:lpstr>
      <vt:lpstr>Zero Payload</vt:lpstr>
      <vt:lpstr>Batching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558</cp:revision>
  <dcterms:created xsi:type="dcterms:W3CDTF">2018-08-17T23:07:33Z</dcterms:created>
  <dcterms:modified xsi:type="dcterms:W3CDTF">2020-07-27T06:20:54Z</dcterms:modified>
  <cp:category/>
</cp:coreProperties>
</file>