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64" r:id="rId2"/>
  </p:sldMasterIdLst>
  <p:notesMasterIdLst>
    <p:notesMasterId r:id="rId24"/>
  </p:notesMasterIdLst>
  <p:sldIdLst>
    <p:sldId id="426" r:id="rId3"/>
    <p:sldId id="347" r:id="rId4"/>
    <p:sldId id="446" r:id="rId5"/>
    <p:sldId id="450" r:id="rId6"/>
    <p:sldId id="357" r:id="rId7"/>
    <p:sldId id="482" r:id="rId8"/>
    <p:sldId id="478" r:id="rId9"/>
    <p:sldId id="428" r:id="rId10"/>
    <p:sldId id="392" r:id="rId11"/>
    <p:sldId id="432" r:id="rId12"/>
    <p:sldId id="479" r:id="rId13"/>
    <p:sldId id="480" r:id="rId14"/>
    <p:sldId id="387" r:id="rId15"/>
    <p:sldId id="427" r:id="rId16"/>
    <p:sldId id="424" r:id="rId17"/>
    <p:sldId id="373" r:id="rId18"/>
    <p:sldId id="364" r:id="rId19"/>
    <p:sldId id="434" r:id="rId20"/>
    <p:sldId id="351" r:id="rId21"/>
    <p:sldId id="481" r:id="rId22"/>
    <p:sldId id="273" r:id="rId2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20" autoAdjust="0"/>
    <p:restoredTop sz="96928"/>
  </p:normalViewPr>
  <p:slideViewPr>
    <p:cSldViewPr snapToGrid="0" snapToObjects="1" showGuides="1">
      <p:cViewPr varScale="1">
        <p:scale>
          <a:sx n="96" d="100"/>
          <a:sy n="96" d="100"/>
        </p:scale>
        <p:origin x="176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7304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83186DA-F8FA-8F42-99E4-09401C873ECE}" type="datetimeFigureOut">
              <a:rPr lang="en-US"/>
              <a:pPr>
                <a:defRPr/>
              </a:pPr>
              <a:t>8/16/20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64BE11EB-81BF-2748-A5FD-17A6A6F7B86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34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7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68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BE11EB-81BF-2748-A5FD-17A6A6F7B86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708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anchor="b"/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8BF3D5-38EF-374E-BFD2-D5E266F94DC9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12DB178-AB32-ED43-AE86-2318DA2A03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483CE023-8071-3146-8ED7-D7237CE992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45912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D20AE-C615-2344-B639-91132024F998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CFBDE-1A49-DD47-B76E-B1DD92BF8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9947C1E-20B0-D84D-93FD-BB51FBD49565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4A801D8-70D2-F84E-8105-7DE16B272F0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1B17A81B-5C60-2A45-B7B1-122DB6C1D2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059657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5626E5-2173-CE42-9A3A-9D0280A130FB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1387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35957D-17A7-9948-990B-9221B2FAF2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0622A8E-8D46-E140-813C-3CC465C7F0C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E5ED579-9531-3E47-A045-117E4661FE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AAA0E799-C939-9A4A-8627-CE1043E7DB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376041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4CF51-CCCD-9145-9A01-27EF4A177C6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5BD0E-D79D-5348-88A8-63CDAC2F7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B7E6AC-D705-8D43-853C-5A7F5EE8093A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6AC286-A2BB-3B4F-8629-92CAB9D5CC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576310B-81A3-DD45-B66E-DB7CEDB6FA6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870818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71945" y="2576835"/>
            <a:ext cx="9948430" cy="784830"/>
          </a:xfrm>
        </p:spPr>
        <p:txBody>
          <a:bodyPr/>
          <a:lstStyle>
            <a:lvl1pPr algn="l">
              <a:defRPr sz="5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13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1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098E7-0ADC-F946-9D38-8C56E8006520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C82AE-65B5-5F45-8275-52C6097CB60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71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 2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54" y="4275089"/>
            <a:ext cx="9935308" cy="1477328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BA75A-B912-F74E-A9D4-651B7F50876C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FEE71-9B71-6B46-AEC7-3E841132ECF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1680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Title Headline/Subhead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31" y="4478670"/>
            <a:ext cx="9935308" cy="1297661"/>
          </a:xfrm>
        </p:spPr>
        <p:txBody>
          <a:bodyPr/>
          <a:lstStyle>
            <a:lvl1pPr>
              <a:defRPr sz="5000" b="1"/>
            </a:lvl1pPr>
          </a:lstStyle>
          <a:p>
            <a:r>
              <a:rPr lang="en-US" dirty="0"/>
              <a:t>Click to edit Master title 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D1A42-A83B-B845-8C63-8A829E7F4EC2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7EEE0F-1913-1744-B27A-085382E8FE6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400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2 lev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61554" y="1744059"/>
            <a:ext cx="9815945" cy="784830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algn="l">
              <a:defRPr sz="5000" b="1">
                <a:latin typeface="Proxima Nova" charset="0"/>
                <a:ea typeface="Proxima Nova" charset="0"/>
                <a:cs typeface="Proxima Nova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1555" y="2620963"/>
            <a:ext cx="9815944" cy="48013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8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F04DE-CD21-1A40-AC4D-DBAA45965120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356A3-0B47-F24C-A729-C9D87CE92B5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1E5F9EE-118B-5746-BB5D-CEF034584B7B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AA95CE8-FD47-5946-BEA5-30D58ED2D8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9" name="Picture 8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31BEC64-EA8E-0849-9F2E-A75871847A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87498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C2DFB-B55C-0E45-B5E7-B9E41C6F79A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1190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9991A-064A-CE4A-B518-ADBA70FA0A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9A9956-57ED-BD4E-892E-2553FC4500A4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8" name="Picture 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92B6CCB-CF6B-FC4C-8737-C4779CDC7E3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3" name="Picture 12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E88AAA7-558D-7142-ACDB-27C1879383C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633286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7F907-D5F1-FC45-867C-3C0C8121C199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0368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B10E9-29F9-C149-B0B1-F403037D60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C0AB693-1C06-9D48-8D56-4B012722AFD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5A0C33F-6DBA-374B-91B9-C62B61EBD5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0A9E95B1-2BDB-0E44-9E77-A3F34CE3D4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1604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2125A-4220-4446-9D5E-9D8886D124C2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381750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982BD-B7FB-BF49-8087-6E31D769C1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D04043-B8A5-B341-8E5F-07BCBCA934B3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5" name="Picture 1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1450D3F-4911-CD42-BEED-4F90F5D110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6" name="Picture 15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C2B9D5B2-26A4-5649-9186-A818021D958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43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4F9EB-60F9-B047-9198-DEA3ACAE8BD8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33230-E3C7-BE43-BC4E-2B9AEDD10F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DABD13A-FBC1-D340-9E88-EDF607B211EF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11" name="Picture 10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C7AE79C-FF70-7C44-9F6A-9B8D46E6AB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2" name="Picture 11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F0973775-2CB6-8F4E-94E1-0EBFB16D89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1078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6793D-39D3-1B4E-9875-315E2DC90FAE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76718" y="6453545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1777E2-D620-B047-A672-D6ACE96FF91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961A62-5834-BB4A-AF81-24E57D6393F1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98E27ED-03D0-BD48-A0C5-CE18F70F24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8" name="Picture 7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2664356F-2D3B-9E4C-BCA7-C025D22004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605308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3C823-D04E-3640-AEB7-E28A420E8D31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91593" y="6430554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F9B19-9008-1047-97F4-4FD9B9528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B91F7A-3BE5-8141-BFD4-7CA3FCCF6C2C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A8CE92C-BA5A-3A45-85D2-9AFC2C02AA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7" name="Picture 6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7DBA3992-271D-CE47-9ECD-DB93C5A44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58093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E75D17-C00A-0D44-B91F-27F65D87AB2A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37837" y="6383721"/>
            <a:ext cx="155416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A31D9-F80B-FE4A-8147-92AAF9ED9BB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3D130B6-65B5-AF46-8C69-50B102634986}"/>
              </a:ext>
            </a:extLst>
          </p:cNvPr>
          <p:cNvGrpSpPr/>
          <p:nvPr userDrawn="1"/>
        </p:nvGrpSpPr>
        <p:grpSpPr>
          <a:xfrm>
            <a:off x="9089298" y="6190070"/>
            <a:ext cx="2686958" cy="605609"/>
            <a:chOff x="8481784" y="5204640"/>
            <a:chExt cx="2686958" cy="605609"/>
          </a:xfrm>
          <a:solidFill>
            <a:schemeClr val="bg1"/>
          </a:solidFill>
        </p:grpSpPr>
        <p:pic>
          <p:nvPicPr>
            <p:cNvPr id="9" name="Picture 8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3C6D69-7366-E34F-8722-DAC1D42F468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8481784" y="5204640"/>
              <a:ext cx="1343479" cy="541212"/>
            </a:xfrm>
            <a:prstGeom prst="rect">
              <a:avLst/>
            </a:prstGeom>
            <a:grpFill/>
          </p:spPr>
        </p:pic>
        <p:pic>
          <p:nvPicPr>
            <p:cNvPr id="10" name="Picture 9" descr="A picture containing drawing, food&#10;&#10;Description automatically generated">
              <a:extLst>
                <a:ext uri="{FF2B5EF4-FFF2-40B4-BE49-F238E27FC236}">
                  <a16:creationId xmlns:a16="http://schemas.microsoft.com/office/drawing/2014/main" id="{EDE8FAA0-3B75-0243-A33A-B12A209FBE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9825263" y="5204640"/>
              <a:ext cx="1343479" cy="605609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120646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817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24B84A8-A888-DA4C-A58F-628DA4621DBF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817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81750"/>
            <a:ext cx="15541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F0AC7EB-9328-0843-B970-D0D03097A4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44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8" r:id="rId13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731838"/>
            <a:ext cx="8313738" cy="5921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8313738" cy="181768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2"/>
          </p:nvPr>
        </p:nvSpPr>
        <p:spPr>
          <a:xfrm>
            <a:off x="838200" y="6137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31EB928A-905A-3143-99AC-E1D24A17ABCB}" type="datetime1">
              <a:rPr lang="en-US" smtClean="0"/>
              <a:t>8/16/20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137275"/>
            <a:ext cx="13954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FF5B77E0-938C-184E-A8E0-BEB8B2DF60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4038600" y="61372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pic>
        <p:nvPicPr>
          <p:cNvPr id="20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050" y="6197600"/>
            <a:ext cx="1190625" cy="20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1600" kern="1200">
          <a:solidFill>
            <a:schemeClr val="bg1"/>
          </a:solidFill>
          <a:latin typeface="Proxima Nova" charset="0"/>
          <a:ea typeface="Proxima Nova" charset="0"/>
          <a:cs typeface="Proxima Nov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emf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resilientdb.com/" TargetMode="Externa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hyperlink" Target="https://commons.wikimedia.org/w/index.php?curid=45960536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sv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view of a city&#10;&#10;Description automatically generated">
            <a:extLst>
              <a:ext uri="{FF2B5EF4-FFF2-40B4-BE49-F238E27FC236}">
                <a16:creationId xmlns:a16="http://schemas.microsoft.com/office/drawing/2014/main" id="{C556EEB3-7A54-7243-97ED-CE13C4B13A9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48" y="984427"/>
            <a:ext cx="12192000" cy="120032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Resilient and Scalable Architecture for Permissioned Blockchain Fabrics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12196" y="2761134"/>
            <a:ext cx="2250830" cy="757130"/>
          </a:xfrm>
        </p:spPr>
        <p:txBody>
          <a:bodyPr/>
          <a:lstStyle/>
          <a:p>
            <a:r>
              <a:rPr lang="en-US" sz="24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Suyash Gupta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C0A2F825-3750-8149-BC58-4B44A8C81E88}"/>
              </a:ext>
            </a:extLst>
          </p:cNvPr>
          <p:cNvSpPr txBox="1">
            <a:spLocks/>
          </p:cNvSpPr>
          <p:nvPr/>
        </p:nvSpPr>
        <p:spPr bwMode="auto">
          <a:xfrm>
            <a:off x="3594351" y="4409314"/>
            <a:ext cx="4381081" cy="3693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Advisor: Mohammad </a:t>
            </a:r>
            <a:r>
              <a:rPr lang="en-US" sz="2000" b="1" dirty="0" err="1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Sadoghi</a:t>
            </a:r>
            <a:endParaRPr lang="en-US" sz="2000" b="1" dirty="0">
              <a:solidFill>
                <a:schemeClr val="bg2">
                  <a:lumMod val="10000"/>
                </a:schemeClr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50BBB30C-9B6C-C549-BF20-04E28645E680}"/>
              </a:ext>
            </a:extLst>
          </p:cNvPr>
          <p:cNvSpPr txBox="1">
            <a:spLocks/>
          </p:cNvSpPr>
          <p:nvPr/>
        </p:nvSpPr>
        <p:spPr bwMode="auto">
          <a:xfrm>
            <a:off x="3899894" y="3350221"/>
            <a:ext cx="3769997" cy="77457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rtl="0" fontAlgn="base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4572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9144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3716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1828800" indent="0" algn="ctr" rtl="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None/>
              <a:defRPr sz="1600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Exploratory Systems Lab</a:t>
            </a:r>
          </a:p>
          <a:p>
            <a:pPr algn="ctr" eaLnBrk="1" hangingPunct="1"/>
            <a:r>
              <a:rPr lang="en-US" sz="2000" dirty="0">
                <a:solidFill>
                  <a:schemeClr val="bg2">
                    <a:lumMod val="10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University of California Davis</a:t>
            </a:r>
          </a:p>
        </p:txBody>
      </p:sp>
      <p:pic>
        <p:nvPicPr>
          <p:cNvPr id="9" name="Picture 8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A2AFC6F-7972-BD4B-84F8-CC65DE4E80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110" y="5757602"/>
            <a:ext cx="2364824" cy="1066009"/>
          </a:xfrm>
          <a:prstGeom prst="rect">
            <a:avLst/>
          </a:prstGeom>
        </p:spPr>
      </p:pic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0D4597-D562-8B41-A77F-DDB22E11D4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65773" y="5787075"/>
            <a:ext cx="2415913" cy="973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0B17D7-2FD8-564C-BA94-BD91477DC9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33" y="5978118"/>
            <a:ext cx="2432938" cy="62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9"/>
    </mc:Choice>
    <mc:Fallback xmlns="">
      <p:transition spd="slow" advTm="279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031495"/>
            <a:ext cx="121920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 Concurrency Control (RCC) Paradigm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3652DA69-2EE7-614B-BBC9-391A3B9ACF88}"/>
              </a:ext>
            </a:extLst>
          </p:cNvPr>
          <p:cNvSpPr txBox="1">
            <a:spLocks/>
          </p:cNvSpPr>
          <p:nvPr/>
        </p:nvSpPr>
        <p:spPr bwMode="auto">
          <a:xfrm>
            <a:off x="110532" y="2490496"/>
            <a:ext cx="11970935" cy="250673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Democracy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 Give all the replicas the power to be the primary. 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Parallelism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Run multiple parallel instances of a BFT protocol.</a:t>
            </a:r>
          </a:p>
          <a:p>
            <a:pPr marL="0" indent="0" algn="ctr" fontAlgn="auto">
              <a:lnSpc>
                <a:spcPct val="20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  <a:sym typeface="Wingdings" pitchFamily="2" charset="2"/>
              </a:rPr>
              <a:t>Decentralization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  Always there will be a set of ordered client requests.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238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40198" y="488155"/>
            <a:ext cx="1109673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 Concurrency Control Paradigm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B77C2-F28F-C44E-9A46-49B138FA7CAF}"/>
              </a:ext>
            </a:extLst>
          </p:cNvPr>
          <p:cNvSpPr txBox="1"/>
          <p:nvPr/>
        </p:nvSpPr>
        <p:spPr>
          <a:xfrm>
            <a:off x="148204" y="2259472"/>
            <a:ext cx="1941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protocol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A653C4-C915-C94B-809A-90CC9DCDF217}"/>
              </a:ext>
            </a:extLst>
          </p:cNvPr>
          <p:cNvSpPr txBox="1"/>
          <p:nvPr/>
        </p:nvSpPr>
        <p:spPr>
          <a:xfrm>
            <a:off x="163243" y="2901076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 (z)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749B2D-E9DA-E743-86E4-E79650D56BEA}"/>
              </a:ext>
            </a:extLst>
          </p:cNvPr>
          <p:cNvSpPr/>
          <p:nvPr/>
        </p:nvSpPr>
        <p:spPr>
          <a:xfrm>
            <a:off x="2634999" y="2078114"/>
            <a:ext cx="2753248" cy="209295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D63F78-C639-1F44-8101-33FC9865DC51}"/>
              </a:ext>
            </a:extLst>
          </p:cNvPr>
          <p:cNvSpPr/>
          <p:nvPr/>
        </p:nvSpPr>
        <p:spPr>
          <a:xfrm>
            <a:off x="5971050" y="2078114"/>
            <a:ext cx="2753248" cy="208726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B17FC9-2D75-A946-841A-D223354B0694}"/>
              </a:ext>
            </a:extLst>
          </p:cNvPr>
          <p:cNvSpPr/>
          <p:nvPr/>
        </p:nvSpPr>
        <p:spPr>
          <a:xfrm>
            <a:off x="9307101" y="2072402"/>
            <a:ext cx="2753248" cy="20872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C2E4E4-D17E-6445-9361-0DE6C4014EC4}"/>
              </a:ext>
            </a:extLst>
          </p:cNvPr>
          <p:cNvSpPr txBox="1"/>
          <p:nvPr/>
        </p:nvSpPr>
        <p:spPr>
          <a:xfrm>
            <a:off x="3327274" y="2109027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Parallelism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02555C-1FEF-5C4A-96C2-80EBA3CA0435}"/>
              </a:ext>
            </a:extLst>
          </p:cNvPr>
          <p:cNvSpPr txBox="1"/>
          <p:nvPr/>
        </p:nvSpPr>
        <p:spPr>
          <a:xfrm>
            <a:off x="6663325" y="2107967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1A97F-21CD-904B-A54C-1415145791D3}"/>
              </a:ext>
            </a:extLst>
          </p:cNvPr>
          <p:cNvSpPr txBox="1"/>
          <p:nvPr/>
        </p:nvSpPr>
        <p:spPr>
          <a:xfrm>
            <a:off x="9994354" y="2058782"/>
            <a:ext cx="150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398F79-147C-3544-A723-EF1D36BE4D8C}"/>
              </a:ext>
            </a:extLst>
          </p:cNvPr>
          <p:cNvSpPr txBox="1"/>
          <p:nvPr/>
        </p:nvSpPr>
        <p:spPr>
          <a:xfrm>
            <a:off x="2651670" y="2816678"/>
            <a:ext cx="2680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 z parallel BFT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instances.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F076C5-6CD6-B84D-BB76-1D8DA5679F0C}"/>
              </a:ext>
            </a:extLst>
          </p:cNvPr>
          <p:cNvSpPr txBox="1"/>
          <p:nvPr/>
        </p:nvSpPr>
        <p:spPr>
          <a:xfrm>
            <a:off x="5983776" y="2823878"/>
            <a:ext cx="28472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global order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all the requests.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C4067C-B0BF-534A-9ECA-66BD887AFDDB}"/>
              </a:ext>
            </a:extLst>
          </p:cNvPr>
          <p:cNvSpPr txBox="1"/>
          <p:nvPr/>
        </p:nvSpPr>
        <p:spPr>
          <a:xfrm>
            <a:off x="9332552" y="2731112"/>
            <a:ext cx="27879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Execute the requests 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 global order.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F900B467-EBDF-864D-B3F2-871FA7040A64}"/>
              </a:ext>
            </a:extLst>
          </p:cNvPr>
          <p:cNvCxnSpPr>
            <a:cxnSpLocks/>
          </p:cNvCxnSpPr>
          <p:nvPr/>
        </p:nvCxnSpPr>
        <p:spPr>
          <a:xfrm rot="10800000">
            <a:off x="2622274" y="3722179"/>
            <a:ext cx="2778698" cy="280949"/>
          </a:xfrm>
          <a:prstGeom prst="bentConnector5">
            <a:avLst>
              <a:gd name="adj1" fmla="val -9018"/>
              <a:gd name="adj2" fmla="val -181481"/>
              <a:gd name="adj3" fmla="val 115509"/>
            </a:avLst>
          </a:prstGeom>
          <a:ln w="63500">
            <a:solidFill>
              <a:schemeClr val="tx1">
                <a:lumMod val="85000"/>
                <a:lumOff val="1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B4CDE47-0136-E94E-AC12-0A3AC157C03B}"/>
              </a:ext>
            </a:extLst>
          </p:cNvPr>
          <p:cNvCxnSpPr>
            <a:cxnSpLocks/>
          </p:cNvCxnSpPr>
          <p:nvPr/>
        </p:nvCxnSpPr>
        <p:spPr>
          <a:xfrm>
            <a:off x="2119228" y="252044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E6493B-6CA6-CB4C-9A99-1866131EB90C}"/>
              </a:ext>
            </a:extLst>
          </p:cNvPr>
          <p:cNvCxnSpPr>
            <a:cxnSpLocks/>
          </p:cNvCxnSpPr>
          <p:nvPr/>
        </p:nvCxnSpPr>
        <p:spPr>
          <a:xfrm>
            <a:off x="2103078" y="3239377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C5A9703-F56B-B142-87EF-734D1BC420F8}"/>
              </a:ext>
            </a:extLst>
          </p:cNvPr>
          <p:cNvCxnSpPr>
            <a:cxnSpLocks/>
          </p:cNvCxnSpPr>
          <p:nvPr/>
        </p:nvCxnSpPr>
        <p:spPr>
          <a:xfrm>
            <a:off x="5454753" y="3017403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B404E2C-690A-8642-83F5-FDA6F89F25ED}"/>
              </a:ext>
            </a:extLst>
          </p:cNvPr>
          <p:cNvCxnSpPr>
            <a:cxnSpLocks/>
          </p:cNvCxnSpPr>
          <p:nvPr/>
        </p:nvCxnSpPr>
        <p:spPr>
          <a:xfrm>
            <a:off x="8790804" y="3039815"/>
            <a:ext cx="503045" cy="0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6CD8395E-7CB8-A94A-9005-FDA6713839F6}"/>
              </a:ext>
            </a:extLst>
          </p:cNvPr>
          <p:cNvSpPr txBox="1">
            <a:spLocks/>
          </p:cNvSpPr>
          <p:nvPr/>
        </p:nvSpPr>
        <p:spPr bwMode="auto">
          <a:xfrm>
            <a:off x="884582" y="5320971"/>
            <a:ext cx="10515600" cy="46166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0" indent="0" algn="ctr" fontAlgn="auto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RCC can employ several BFT protocols: PBFT, Zyzzyva, SBFT and PoE. 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07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map, grass, different, photo&#10;&#10;Description automatically generated">
            <a:extLst>
              <a:ext uri="{FF2B5EF4-FFF2-40B4-BE49-F238E27FC236}">
                <a16:creationId xmlns:a16="http://schemas.microsoft.com/office/drawing/2014/main" id="{9A8D4794-DE60-7746-94BD-0E8146752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283" y="128132"/>
            <a:ext cx="5559408" cy="51470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2309049"/>
            <a:ext cx="3123144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716D00-0324-6E4E-8D30-EFE5263FFCC5}"/>
              </a:ext>
            </a:extLst>
          </p:cNvPr>
          <p:cNvSpPr txBox="1">
            <a:spLocks/>
          </p:cNvSpPr>
          <p:nvPr/>
        </p:nvSpPr>
        <p:spPr bwMode="auto">
          <a:xfrm>
            <a:off x="5233769" y="6311900"/>
            <a:ext cx="3468104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Single Failure Experiments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58E8AF-1456-6844-8196-1C1495114475}"/>
              </a:ext>
            </a:extLst>
          </p:cNvPr>
          <p:cNvGrpSpPr/>
          <p:nvPr/>
        </p:nvGrpSpPr>
        <p:grpSpPr>
          <a:xfrm>
            <a:off x="4442353" y="707461"/>
            <a:ext cx="5790410" cy="3628677"/>
            <a:chOff x="8171614" y="650768"/>
            <a:chExt cx="5790410" cy="362867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558D2F-229A-094C-8049-8F852C77B1E0}"/>
                </a:ext>
              </a:extLst>
            </p:cNvPr>
            <p:cNvSpPr/>
            <p:nvPr/>
          </p:nvSpPr>
          <p:spPr>
            <a:xfrm>
              <a:off x="8171614" y="650768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BBEB3E-879C-7E47-817A-D7947852751F}"/>
                </a:ext>
              </a:extLst>
            </p:cNvPr>
            <p:cNvSpPr/>
            <p:nvPr/>
          </p:nvSpPr>
          <p:spPr>
            <a:xfrm>
              <a:off x="8171614" y="3782920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0CA7C3-074B-B54D-BABB-84BC29E69230}"/>
                </a:ext>
              </a:extLst>
            </p:cNvPr>
            <p:cNvCxnSpPr>
              <a:cxnSpLocks/>
            </p:cNvCxnSpPr>
            <p:nvPr/>
          </p:nvCxnSpPr>
          <p:spPr>
            <a:xfrm>
              <a:off x="8542422" y="975233"/>
              <a:ext cx="4585669" cy="33465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3FC770-A63F-DF44-82E6-AA12FA9D31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2422" y="1397818"/>
              <a:ext cx="4585669" cy="263336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B7C36FA-28C6-8549-B31F-7725981BD5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153430" y="911993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26x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A86F87B6-4594-F947-96CA-CBCE91CC2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605" y="5435891"/>
            <a:ext cx="9982889" cy="45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6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1338700"/>
            <a:ext cx="12192000" cy="590931"/>
          </a:xfrm>
        </p:spPr>
        <p:txBody>
          <a:bodyPr/>
          <a:lstStyle/>
          <a:p>
            <a:pPr algn="ctr"/>
            <a:r>
              <a:rPr lang="en-US" b="1" dirty="0">
                <a:latin typeface="Palatino Linotype" panose="02040502050505030304" pitchFamily="18" charset="0"/>
              </a:rPr>
              <a:t>Global Scale Resilient Blockchain Fabric (</a:t>
            </a:r>
            <a:r>
              <a:rPr lang="en-US" b="1" dirty="0" err="1">
                <a:latin typeface="Palatino Linotype" panose="02040502050505030304" pitchFamily="18" charset="0"/>
              </a:rPr>
              <a:t>GeoBFT</a:t>
            </a:r>
            <a:r>
              <a:rPr lang="en-US" b="1" dirty="0">
                <a:latin typeface="Palatino Linotype" panose="02040502050505030304" pitchFamily="18" charset="0"/>
              </a:rPr>
              <a:t>)*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505455"/>
            <a:ext cx="12192000" cy="2462084"/>
          </a:xfrm>
        </p:spPr>
        <p:txBody>
          <a:bodyPr rtlCol="0"/>
          <a:lstStyle/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Existing BFT protocols </a:t>
            </a:r>
            <a:r>
              <a:rPr lang="en-US" sz="2400" dirty="0">
                <a:solidFill>
                  <a:srgbClr val="FF0000"/>
                </a:solidFill>
                <a:latin typeface="Palatino Linotype" panose="02040502050505030304" pitchFamily="18" charset="0"/>
              </a:rPr>
              <a:t>do not scale</a:t>
            </a:r>
            <a:r>
              <a:rPr lang="en-US" sz="2400" dirty="0">
                <a:latin typeface="Palatino Linotype" panose="02040502050505030304" pitchFamily="18" charset="0"/>
              </a:rPr>
              <a:t> to geographically large distances.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Blockchain requires </a:t>
            </a:r>
            <a:r>
              <a:rPr lang="en-US" sz="2400" dirty="0">
                <a:solidFill>
                  <a:srgbClr val="0070C0"/>
                </a:solidFill>
                <a:latin typeface="Palatino Linotype" panose="02040502050505030304" pitchFamily="18" charset="0"/>
              </a:rPr>
              <a:t>decentralization at global scale</a:t>
            </a:r>
            <a:r>
              <a:rPr lang="en-US" sz="2400" dirty="0">
                <a:latin typeface="Palatino Linotype" panose="02040502050505030304" pitchFamily="18" charset="0"/>
              </a:rPr>
              <a:t> </a:t>
            </a:r>
            <a:r>
              <a:rPr lang="en-US" sz="2400" dirty="0"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sz="2400" dirty="0">
                <a:latin typeface="Palatino Linotype" panose="02040502050505030304" pitchFamily="18" charset="0"/>
              </a:rPr>
              <a:t> expensive communication!</a:t>
            </a:r>
          </a:p>
          <a:p>
            <a:pPr marL="0" indent="0" algn="ctr">
              <a:lnSpc>
                <a:spcPct val="20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</a:rPr>
              <a:t>The underlying BFT consensus protocol should be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topology-aware</a:t>
            </a:r>
            <a:r>
              <a:rPr lang="en-US" sz="2400" dirty="0">
                <a:latin typeface="Palatino Linotype" panose="02040502050505030304" pitchFamily="18" charset="0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C6E2483-08B1-B24A-A3A8-7FCDFFF14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0F6CE2-428D-7342-9925-76F4ED93CEFE}"/>
              </a:ext>
            </a:extLst>
          </p:cNvPr>
          <p:cNvSpPr txBox="1">
            <a:spLocks/>
          </p:cNvSpPr>
          <p:nvPr/>
        </p:nvSpPr>
        <p:spPr bwMode="auto">
          <a:xfrm>
            <a:off x="1" y="6552754"/>
            <a:ext cx="3868614" cy="2862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eaLnBrk="1" hangingPunct="1"/>
            <a:r>
              <a:rPr lang="en-US" sz="1400" dirty="0">
                <a:solidFill>
                  <a:schemeClr val="tx1"/>
                </a:solidFill>
                <a:latin typeface="Palatino Linotype" panose="02040502050505030304" pitchFamily="18" charset="0"/>
              </a:rPr>
              <a:t>*Proceedings of the VLDB Endowment 2020.</a:t>
            </a:r>
            <a:endParaRPr lang="en-US" sz="14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87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785E7FC-7E3B-4E97-BB42-1BC5BA3D5A55}"/>
              </a:ext>
            </a:extLst>
          </p:cNvPr>
          <p:cNvCxnSpPr/>
          <p:nvPr/>
        </p:nvCxnSpPr>
        <p:spPr>
          <a:xfrm>
            <a:off x="965482" y="502749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60A4967-8340-4D89-B8D9-144F4EC61FDA}"/>
              </a:ext>
            </a:extLst>
          </p:cNvPr>
          <p:cNvCxnSpPr/>
          <p:nvPr/>
        </p:nvCxnSpPr>
        <p:spPr>
          <a:xfrm>
            <a:off x="965482" y="438741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1E87DD-E697-4516-8F9E-38A4D8223740}"/>
              </a:ext>
            </a:extLst>
          </p:cNvPr>
          <p:cNvCxnSpPr>
            <a:cxnSpLocks/>
          </p:cNvCxnSpPr>
          <p:nvPr/>
        </p:nvCxnSpPr>
        <p:spPr>
          <a:xfrm>
            <a:off x="965482" y="3747335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EFBE543-7E53-4100-B89C-EECADC7DF2B7}"/>
              </a:ext>
            </a:extLst>
          </p:cNvPr>
          <p:cNvCxnSpPr/>
          <p:nvPr/>
        </p:nvCxnSpPr>
        <p:spPr>
          <a:xfrm>
            <a:off x="965482" y="5667575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860DE9F-4866-47E4-8A3C-C45D56876AAE}"/>
              </a:ext>
            </a:extLst>
          </p:cNvPr>
          <p:cNvSpPr txBox="1"/>
          <p:nvPr/>
        </p:nvSpPr>
        <p:spPr>
          <a:xfrm>
            <a:off x="-9532" y="3017008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FA6012-3E69-444E-A451-603A4C515515}"/>
              </a:ext>
            </a:extLst>
          </p:cNvPr>
          <p:cNvSpPr txBox="1"/>
          <p:nvPr/>
        </p:nvSpPr>
        <p:spPr>
          <a:xfrm>
            <a:off x="350092" y="419262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81B0CC6-748C-4C07-8247-1D547661490E}"/>
              </a:ext>
            </a:extLst>
          </p:cNvPr>
          <p:cNvSpPr txBox="1"/>
          <p:nvPr/>
        </p:nvSpPr>
        <p:spPr>
          <a:xfrm>
            <a:off x="350092" y="4798792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7BC5EC1-E390-4DE2-BF93-E52BC1E06D68}"/>
              </a:ext>
            </a:extLst>
          </p:cNvPr>
          <p:cNvSpPr txBox="1"/>
          <p:nvPr/>
        </p:nvSpPr>
        <p:spPr>
          <a:xfrm>
            <a:off x="341624" y="5482909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F907D971-F9C6-4528-A0DD-CDC358993615}"/>
              </a:ext>
            </a:extLst>
          </p:cNvPr>
          <p:cNvCxnSpPr>
            <a:cxnSpLocks/>
          </p:cNvCxnSpPr>
          <p:nvPr/>
        </p:nvCxnSpPr>
        <p:spPr>
          <a:xfrm>
            <a:off x="965482" y="3112149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8BEE2993-F13F-46F7-8C60-FC03FBC15B31}"/>
              </a:ext>
            </a:extLst>
          </p:cNvPr>
          <p:cNvSpPr txBox="1"/>
          <p:nvPr/>
        </p:nvSpPr>
        <p:spPr>
          <a:xfrm>
            <a:off x="366516" y="3586458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E628838-28A1-40E0-9566-886A374505C6}"/>
              </a:ext>
            </a:extLst>
          </p:cNvPr>
          <p:cNvCxnSpPr>
            <a:cxnSpLocks/>
          </p:cNvCxnSpPr>
          <p:nvPr/>
        </p:nvCxnSpPr>
        <p:spPr>
          <a:xfrm>
            <a:off x="1205181" y="3125168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3D58226-183F-4F0B-BF20-677DC3006331}"/>
              </a:ext>
            </a:extLst>
          </p:cNvPr>
          <p:cNvCxnSpPr>
            <a:cxnSpLocks/>
          </p:cNvCxnSpPr>
          <p:nvPr/>
        </p:nvCxnSpPr>
        <p:spPr>
          <a:xfrm>
            <a:off x="2352141" y="3747815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CCF56673-7920-4298-9C59-9FD866B1A96F}"/>
              </a:ext>
            </a:extLst>
          </p:cNvPr>
          <p:cNvCxnSpPr>
            <a:cxnSpLocks/>
          </p:cNvCxnSpPr>
          <p:nvPr/>
        </p:nvCxnSpPr>
        <p:spPr>
          <a:xfrm>
            <a:off x="2347148" y="3754007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D02B157-557A-4BE5-9469-95A8123C819F}"/>
              </a:ext>
            </a:extLst>
          </p:cNvPr>
          <p:cNvCxnSpPr>
            <a:cxnSpLocks/>
          </p:cNvCxnSpPr>
          <p:nvPr/>
        </p:nvCxnSpPr>
        <p:spPr>
          <a:xfrm>
            <a:off x="2346983" y="3764350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F8ED38D-09CC-4AC0-B504-74EF663B099A}"/>
              </a:ext>
            </a:extLst>
          </p:cNvPr>
          <p:cNvCxnSpPr/>
          <p:nvPr/>
        </p:nvCxnSpPr>
        <p:spPr>
          <a:xfrm>
            <a:off x="1146109" y="31121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2A08CC29-360D-4792-87A3-A841A8177B3A}"/>
              </a:ext>
            </a:extLst>
          </p:cNvPr>
          <p:cNvCxnSpPr/>
          <p:nvPr/>
        </p:nvCxnSpPr>
        <p:spPr>
          <a:xfrm>
            <a:off x="2334829" y="3099749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8839FB7D-DCF4-4DFF-BC67-0285E8C0DB62}"/>
              </a:ext>
            </a:extLst>
          </p:cNvPr>
          <p:cNvCxnSpPr>
            <a:cxnSpLocks/>
          </p:cNvCxnSpPr>
          <p:nvPr/>
        </p:nvCxnSpPr>
        <p:spPr>
          <a:xfrm>
            <a:off x="3523549" y="3117847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3413A55-44EB-4717-9D6A-BB68E8AE1E60}"/>
              </a:ext>
            </a:extLst>
          </p:cNvPr>
          <p:cNvCxnSpPr/>
          <p:nvPr/>
        </p:nvCxnSpPr>
        <p:spPr>
          <a:xfrm>
            <a:off x="4712269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9ECF9343-1AA6-47AA-A2C8-F8DEA5A23BEC}"/>
              </a:ext>
            </a:extLst>
          </p:cNvPr>
          <p:cNvCxnSpPr/>
          <p:nvPr/>
        </p:nvCxnSpPr>
        <p:spPr>
          <a:xfrm>
            <a:off x="5900989" y="31055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0BA9C79-2721-4D82-8EB2-AD2CF993EC01}"/>
              </a:ext>
            </a:extLst>
          </p:cNvPr>
          <p:cNvCxnSpPr/>
          <p:nvPr/>
        </p:nvCxnSpPr>
        <p:spPr>
          <a:xfrm>
            <a:off x="7089709" y="312459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484E8A32-30AA-4439-A793-4A2CECBA6AB9}"/>
              </a:ext>
            </a:extLst>
          </p:cNvPr>
          <p:cNvSpPr txBox="1"/>
          <p:nvPr/>
        </p:nvSpPr>
        <p:spPr>
          <a:xfrm>
            <a:off x="7440304" y="5686581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5E9F89CD-1578-4936-B14C-059A1B6F4F04}"/>
              </a:ext>
            </a:extLst>
          </p:cNvPr>
          <p:cNvSpPr txBox="1"/>
          <p:nvPr/>
        </p:nvSpPr>
        <p:spPr>
          <a:xfrm>
            <a:off x="1214404" y="5671743"/>
            <a:ext cx="1172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Request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04922FBA-2860-4987-8C42-BE0A0C3949FB}"/>
              </a:ext>
            </a:extLst>
          </p:cNvPr>
          <p:cNvSpPr/>
          <p:nvPr/>
        </p:nvSpPr>
        <p:spPr>
          <a:xfrm>
            <a:off x="1013971" y="3016615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D3304305-29DA-41CE-828A-053575EAAC2B}"/>
              </a:ext>
            </a:extLst>
          </p:cNvPr>
          <p:cNvSpPr/>
          <p:nvPr/>
        </p:nvSpPr>
        <p:spPr>
          <a:xfrm>
            <a:off x="1013971" y="3628642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95B9CB06-2FB2-41D9-91D9-5E03C5FC88B3}"/>
              </a:ext>
            </a:extLst>
          </p:cNvPr>
          <p:cNvSpPr/>
          <p:nvPr/>
        </p:nvSpPr>
        <p:spPr>
          <a:xfrm>
            <a:off x="1013971" y="4263828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F1F9B1C-5919-4A4B-B0B0-28182079DC60}"/>
              </a:ext>
            </a:extLst>
          </p:cNvPr>
          <p:cNvSpPr/>
          <p:nvPr/>
        </p:nvSpPr>
        <p:spPr>
          <a:xfrm>
            <a:off x="1013971" y="4922637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33FE04F2-A343-4F49-9E59-855606AF7A8A}"/>
              </a:ext>
            </a:extLst>
          </p:cNvPr>
          <p:cNvSpPr/>
          <p:nvPr/>
        </p:nvSpPr>
        <p:spPr>
          <a:xfrm>
            <a:off x="1013971" y="5550796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73047D06-ACE6-4140-8B16-F4D2049E3064}"/>
              </a:ext>
            </a:extLst>
          </p:cNvPr>
          <p:cNvCxnSpPr/>
          <p:nvPr/>
        </p:nvCxnSpPr>
        <p:spPr>
          <a:xfrm>
            <a:off x="8278429" y="3126688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0140086-6DE0-432A-AD59-F7DC6CE6A8F7}"/>
              </a:ext>
            </a:extLst>
          </p:cNvPr>
          <p:cNvCxnSpPr>
            <a:cxnSpLocks/>
          </p:cNvCxnSpPr>
          <p:nvPr/>
        </p:nvCxnSpPr>
        <p:spPr>
          <a:xfrm flipV="1">
            <a:off x="4739042" y="772977"/>
            <a:ext cx="1138206" cy="296834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B7E11D50-B5B5-46C9-AB31-8A22B6410216}"/>
              </a:ext>
            </a:extLst>
          </p:cNvPr>
          <p:cNvCxnSpPr>
            <a:cxnSpLocks/>
          </p:cNvCxnSpPr>
          <p:nvPr/>
        </p:nvCxnSpPr>
        <p:spPr>
          <a:xfrm flipV="1">
            <a:off x="4734049" y="1386871"/>
            <a:ext cx="1169709" cy="2360638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C238D698-8658-46B9-8B08-6D92524C7622}"/>
              </a:ext>
            </a:extLst>
          </p:cNvPr>
          <p:cNvCxnSpPr>
            <a:cxnSpLocks/>
          </p:cNvCxnSpPr>
          <p:nvPr/>
        </p:nvCxnSpPr>
        <p:spPr>
          <a:xfrm>
            <a:off x="5920675" y="3760260"/>
            <a:ext cx="1142158" cy="12858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B4FFA1C2-B676-4B59-AC79-2061424F8A0B}"/>
              </a:ext>
            </a:extLst>
          </p:cNvPr>
          <p:cNvCxnSpPr>
            <a:cxnSpLocks/>
          </p:cNvCxnSpPr>
          <p:nvPr/>
        </p:nvCxnSpPr>
        <p:spPr>
          <a:xfrm>
            <a:off x="5915682" y="3766451"/>
            <a:ext cx="1162420" cy="604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6EA71B54-D525-4DC5-9E3F-4AAC4075FDDE}"/>
              </a:ext>
            </a:extLst>
          </p:cNvPr>
          <p:cNvCxnSpPr>
            <a:cxnSpLocks/>
          </p:cNvCxnSpPr>
          <p:nvPr/>
        </p:nvCxnSpPr>
        <p:spPr>
          <a:xfrm flipV="1">
            <a:off x="7106900" y="3107504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50DA7ACB-52A1-44BA-B617-1929D328D4FE}"/>
              </a:ext>
            </a:extLst>
          </p:cNvPr>
          <p:cNvCxnSpPr>
            <a:cxnSpLocks/>
          </p:cNvCxnSpPr>
          <p:nvPr/>
        </p:nvCxnSpPr>
        <p:spPr>
          <a:xfrm flipV="1">
            <a:off x="7101742" y="3105408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FE897AF-19D4-478D-B483-7668DA62C32B}"/>
              </a:ext>
            </a:extLst>
          </p:cNvPr>
          <p:cNvCxnSpPr>
            <a:cxnSpLocks/>
          </p:cNvCxnSpPr>
          <p:nvPr/>
        </p:nvCxnSpPr>
        <p:spPr>
          <a:xfrm flipV="1">
            <a:off x="7092083" y="3117847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5A68D27D-FDA0-4C54-8920-36E9B4039423}"/>
              </a:ext>
            </a:extLst>
          </p:cNvPr>
          <p:cNvCxnSpPr>
            <a:cxnSpLocks/>
          </p:cNvCxnSpPr>
          <p:nvPr/>
        </p:nvCxnSpPr>
        <p:spPr>
          <a:xfrm flipV="1">
            <a:off x="7098023" y="3113522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id="{2D1C0B04-5E9E-4D1B-B14C-C74C8D1D8317}"/>
              </a:ext>
            </a:extLst>
          </p:cNvPr>
          <p:cNvSpPr txBox="1"/>
          <p:nvPr/>
        </p:nvSpPr>
        <p:spPr>
          <a:xfrm>
            <a:off x="2765254" y="5694148"/>
            <a:ext cx="14109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 Replication</a:t>
            </a:r>
          </a:p>
        </p:txBody>
      </p: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0319B135-47E1-47D9-88A9-70EFA07C2383}"/>
              </a:ext>
            </a:extLst>
          </p:cNvPr>
          <p:cNvCxnSpPr>
            <a:cxnSpLocks/>
          </p:cNvCxnSpPr>
          <p:nvPr/>
        </p:nvCxnSpPr>
        <p:spPr>
          <a:xfrm>
            <a:off x="3550533" y="3743093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1CDCF82F-42F7-4B62-9175-446373B43866}"/>
              </a:ext>
            </a:extLst>
          </p:cNvPr>
          <p:cNvCxnSpPr>
            <a:cxnSpLocks/>
          </p:cNvCxnSpPr>
          <p:nvPr/>
        </p:nvCxnSpPr>
        <p:spPr>
          <a:xfrm>
            <a:off x="3545540" y="3749285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A5FA843D-37C4-4ABE-8E69-58370343EC93}"/>
              </a:ext>
            </a:extLst>
          </p:cNvPr>
          <p:cNvCxnSpPr>
            <a:cxnSpLocks/>
          </p:cNvCxnSpPr>
          <p:nvPr/>
        </p:nvCxnSpPr>
        <p:spPr>
          <a:xfrm>
            <a:off x="3545375" y="3759628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1194B617-A4FE-4EDF-B5C8-79EB7C28B0A2}"/>
              </a:ext>
            </a:extLst>
          </p:cNvPr>
          <p:cNvCxnSpPr>
            <a:cxnSpLocks/>
          </p:cNvCxnSpPr>
          <p:nvPr/>
        </p:nvCxnSpPr>
        <p:spPr>
          <a:xfrm flipV="1">
            <a:off x="3550533" y="3749285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15378463-CBF3-4042-9A86-0A63C214AE5C}"/>
              </a:ext>
            </a:extLst>
          </p:cNvPr>
          <p:cNvCxnSpPr>
            <a:cxnSpLocks/>
          </p:cNvCxnSpPr>
          <p:nvPr/>
        </p:nvCxnSpPr>
        <p:spPr>
          <a:xfrm flipV="1">
            <a:off x="3545375" y="3747189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35BD2EB6-9EC9-4F42-8A2E-546D4C51D21B}"/>
              </a:ext>
            </a:extLst>
          </p:cNvPr>
          <p:cNvCxnSpPr>
            <a:cxnSpLocks/>
          </p:cNvCxnSpPr>
          <p:nvPr/>
        </p:nvCxnSpPr>
        <p:spPr>
          <a:xfrm>
            <a:off x="3532398" y="5027394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6" name="Straight Arrow Connector 115">
            <a:extLst>
              <a:ext uri="{FF2B5EF4-FFF2-40B4-BE49-F238E27FC236}">
                <a16:creationId xmlns:a16="http://schemas.microsoft.com/office/drawing/2014/main" id="{CEB12A50-019B-496B-B01D-F75D9B9602AE}"/>
              </a:ext>
            </a:extLst>
          </p:cNvPr>
          <p:cNvCxnSpPr>
            <a:cxnSpLocks/>
          </p:cNvCxnSpPr>
          <p:nvPr/>
        </p:nvCxnSpPr>
        <p:spPr>
          <a:xfrm>
            <a:off x="3542714" y="4382693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691C735-9E21-461A-B9DA-F6B804C448AC}"/>
              </a:ext>
            </a:extLst>
          </p:cNvPr>
          <p:cNvCxnSpPr>
            <a:cxnSpLocks/>
          </p:cNvCxnSpPr>
          <p:nvPr/>
        </p:nvCxnSpPr>
        <p:spPr>
          <a:xfrm>
            <a:off x="3532398" y="4382693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F594248-D4CD-4E5D-9655-C3848868780A}"/>
              </a:ext>
            </a:extLst>
          </p:cNvPr>
          <p:cNvCxnSpPr>
            <a:cxnSpLocks/>
          </p:cNvCxnSpPr>
          <p:nvPr/>
        </p:nvCxnSpPr>
        <p:spPr>
          <a:xfrm flipV="1">
            <a:off x="3542714" y="4391830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91A058C9-7DE5-4DE2-97AF-DE07ECF7D8DF}"/>
              </a:ext>
            </a:extLst>
          </p:cNvPr>
          <p:cNvCxnSpPr>
            <a:cxnSpLocks/>
          </p:cNvCxnSpPr>
          <p:nvPr/>
        </p:nvCxnSpPr>
        <p:spPr>
          <a:xfrm flipV="1">
            <a:off x="3542714" y="4391830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A49A4BF-919E-4231-81BC-8EF15DE689FF}"/>
              </a:ext>
            </a:extLst>
          </p:cNvPr>
          <p:cNvCxnSpPr>
            <a:cxnSpLocks/>
          </p:cNvCxnSpPr>
          <p:nvPr/>
        </p:nvCxnSpPr>
        <p:spPr>
          <a:xfrm flipV="1">
            <a:off x="3533221" y="5037517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F7F6B6E-66AE-4A8D-B2E6-EEE0A0308EC6}"/>
              </a:ext>
            </a:extLst>
          </p:cNvPr>
          <p:cNvCxnSpPr>
            <a:cxnSpLocks/>
          </p:cNvCxnSpPr>
          <p:nvPr/>
        </p:nvCxnSpPr>
        <p:spPr>
          <a:xfrm flipV="1">
            <a:off x="3535716" y="3759628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7C405936-76B6-4092-91A3-3BB0B1F33924}"/>
              </a:ext>
            </a:extLst>
          </p:cNvPr>
          <p:cNvCxnSpPr/>
          <p:nvPr/>
        </p:nvCxnSpPr>
        <p:spPr>
          <a:xfrm>
            <a:off x="954287" y="204179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B0BF0180-6973-4119-B3F6-7DC3AAF1A0B0}"/>
              </a:ext>
            </a:extLst>
          </p:cNvPr>
          <p:cNvCxnSpPr/>
          <p:nvPr/>
        </p:nvCxnSpPr>
        <p:spPr>
          <a:xfrm>
            <a:off x="954287" y="1401718"/>
            <a:ext cx="850392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95D21CCD-1AE7-45DA-9A00-97362B7D976F}"/>
              </a:ext>
            </a:extLst>
          </p:cNvPr>
          <p:cNvCxnSpPr>
            <a:cxnSpLocks/>
          </p:cNvCxnSpPr>
          <p:nvPr/>
        </p:nvCxnSpPr>
        <p:spPr>
          <a:xfrm>
            <a:off x="954287" y="761638"/>
            <a:ext cx="850392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6604FC87-34C4-4DC8-8EBE-09161166AE1F}"/>
              </a:ext>
            </a:extLst>
          </p:cNvPr>
          <p:cNvCxnSpPr/>
          <p:nvPr/>
        </p:nvCxnSpPr>
        <p:spPr>
          <a:xfrm>
            <a:off x="954287" y="2681878"/>
            <a:ext cx="850392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25C45023-B194-453C-9971-936B36BB2764}"/>
              </a:ext>
            </a:extLst>
          </p:cNvPr>
          <p:cNvSpPr txBox="1"/>
          <p:nvPr/>
        </p:nvSpPr>
        <p:spPr>
          <a:xfrm>
            <a:off x="67666" y="41492"/>
            <a:ext cx="734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DE4B1110-B97C-438A-8DAD-3C6BC238FC16}"/>
              </a:ext>
            </a:extLst>
          </p:cNvPr>
          <p:cNvSpPr txBox="1"/>
          <p:nvPr/>
        </p:nvSpPr>
        <p:spPr>
          <a:xfrm>
            <a:off x="338897" y="120692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8E493465-238F-4E0C-9018-D3A648E78271}"/>
              </a:ext>
            </a:extLst>
          </p:cNvPr>
          <p:cNvSpPr txBox="1"/>
          <p:nvPr/>
        </p:nvSpPr>
        <p:spPr>
          <a:xfrm>
            <a:off x="338897" y="1813095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1,2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A3AB3BBB-5927-4673-9C31-D28CA325B3C2}"/>
              </a:ext>
            </a:extLst>
          </p:cNvPr>
          <p:cNvSpPr txBox="1"/>
          <p:nvPr/>
        </p:nvSpPr>
        <p:spPr>
          <a:xfrm>
            <a:off x="333113" y="2435668"/>
            <a:ext cx="494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1,3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2" name="Straight Connector 131">
            <a:extLst>
              <a:ext uri="{FF2B5EF4-FFF2-40B4-BE49-F238E27FC236}">
                <a16:creationId xmlns:a16="http://schemas.microsoft.com/office/drawing/2014/main" id="{C6E71F5D-80F9-4F06-8A46-55B722E16F64}"/>
              </a:ext>
            </a:extLst>
          </p:cNvPr>
          <p:cNvCxnSpPr>
            <a:cxnSpLocks/>
          </p:cNvCxnSpPr>
          <p:nvPr/>
        </p:nvCxnSpPr>
        <p:spPr>
          <a:xfrm>
            <a:off x="954287" y="126452"/>
            <a:ext cx="850392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3" name="TextBox 132">
            <a:extLst>
              <a:ext uri="{FF2B5EF4-FFF2-40B4-BE49-F238E27FC236}">
                <a16:creationId xmlns:a16="http://schemas.microsoft.com/office/drawing/2014/main" id="{BA65B1C7-967C-4263-BDEC-DF6EFAE69D12}"/>
              </a:ext>
            </a:extLst>
          </p:cNvPr>
          <p:cNvSpPr txBox="1"/>
          <p:nvPr/>
        </p:nvSpPr>
        <p:spPr>
          <a:xfrm>
            <a:off x="355321" y="600761"/>
            <a:ext cx="4732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</a:t>
            </a:r>
            <a:r>
              <a:rPr lang="en-US" sz="16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C1</a:t>
            </a:r>
            <a:endParaRPr lang="en-US" sz="16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E8C6FBD1-8FAF-41BE-BC50-1D85D53FBCC6}"/>
              </a:ext>
            </a:extLst>
          </p:cNvPr>
          <p:cNvCxnSpPr>
            <a:cxnSpLocks/>
          </p:cNvCxnSpPr>
          <p:nvPr/>
        </p:nvCxnSpPr>
        <p:spPr>
          <a:xfrm>
            <a:off x="1193986" y="139471"/>
            <a:ext cx="1129648" cy="609304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5F833635-1B0F-44B6-AADF-F372F07C1153}"/>
              </a:ext>
            </a:extLst>
          </p:cNvPr>
          <p:cNvCxnSpPr>
            <a:cxnSpLocks/>
          </p:cNvCxnSpPr>
          <p:nvPr/>
        </p:nvCxnSpPr>
        <p:spPr>
          <a:xfrm>
            <a:off x="2340946" y="762118"/>
            <a:ext cx="1171408" cy="62947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F9F2FEB2-2B08-4A0D-96AA-2FD98A45B8A8}"/>
              </a:ext>
            </a:extLst>
          </p:cNvPr>
          <p:cNvCxnSpPr>
            <a:cxnSpLocks/>
          </p:cNvCxnSpPr>
          <p:nvPr/>
        </p:nvCxnSpPr>
        <p:spPr>
          <a:xfrm>
            <a:off x="2335953" y="768310"/>
            <a:ext cx="1176401" cy="127191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68349242-C155-4846-A890-EABF63F1C370}"/>
              </a:ext>
            </a:extLst>
          </p:cNvPr>
          <p:cNvCxnSpPr>
            <a:cxnSpLocks/>
          </p:cNvCxnSpPr>
          <p:nvPr/>
        </p:nvCxnSpPr>
        <p:spPr>
          <a:xfrm>
            <a:off x="2335788" y="778653"/>
            <a:ext cx="1187096" cy="1903225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EA3EF89-6E18-48FC-9C9A-2FA8002D428A}"/>
              </a:ext>
            </a:extLst>
          </p:cNvPr>
          <p:cNvCxnSpPr/>
          <p:nvPr/>
        </p:nvCxnSpPr>
        <p:spPr>
          <a:xfrm>
            <a:off x="1134914" y="1264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0B1DC49A-EF60-4CA1-8FA9-559BF0C963DD}"/>
              </a:ext>
            </a:extLst>
          </p:cNvPr>
          <p:cNvCxnSpPr/>
          <p:nvPr/>
        </p:nvCxnSpPr>
        <p:spPr>
          <a:xfrm>
            <a:off x="2323634" y="11405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1EA60D93-1C62-4661-B8DF-EC3BC3A39303}"/>
              </a:ext>
            </a:extLst>
          </p:cNvPr>
          <p:cNvCxnSpPr>
            <a:cxnSpLocks/>
          </p:cNvCxnSpPr>
          <p:nvPr/>
        </p:nvCxnSpPr>
        <p:spPr>
          <a:xfrm>
            <a:off x="3512354" y="1321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DC6A0008-34CC-4B45-AAFA-1C590BEC3099}"/>
              </a:ext>
            </a:extLst>
          </p:cNvPr>
          <p:cNvCxnSpPr/>
          <p:nvPr/>
        </p:nvCxnSpPr>
        <p:spPr>
          <a:xfrm>
            <a:off x="4701074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DD1AE17-431A-4E8A-AA0E-9BFEF685E6E2}"/>
              </a:ext>
            </a:extLst>
          </p:cNvPr>
          <p:cNvCxnSpPr/>
          <p:nvPr/>
        </p:nvCxnSpPr>
        <p:spPr>
          <a:xfrm>
            <a:off x="5889794" y="11983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3CF385A0-1602-44C2-8197-DDC8FE31EF1A}"/>
              </a:ext>
            </a:extLst>
          </p:cNvPr>
          <p:cNvCxnSpPr/>
          <p:nvPr/>
        </p:nvCxnSpPr>
        <p:spPr>
          <a:xfrm>
            <a:off x="7078514" y="1388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Oval 146">
            <a:extLst>
              <a:ext uri="{FF2B5EF4-FFF2-40B4-BE49-F238E27FC236}">
                <a16:creationId xmlns:a16="http://schemas.microsoft.com/office/drawing/2014/main" id="{D5060EC2-E6EF-4294-8C97-A9B2CCB43FC5}"/>
              </a:ext>
            </a:extLst>
          </p:cNvPr>
          <p:cNvSpPr/>
          <p:nvPr/>
        </p:nvSpPr>
        <p:spPr>
          <a:xfrm>
            <a:off x="1002776" y="30918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AA16E20B-EFF8-403B-829C-77FF196AEB83}"/>
              </a:ext>
            </a:extLst>
          </p:cNvPr>
          <p:cNvSpPr/>
          <p:nvPr/>
        </p:nvSpPr>
        <p:spPr>
          <a:xfrm>
            <a:off x="1002776" y="642945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E76C0EF1-A27E-4AB2-BF56-81E50AC45F5B}"/>
              </a:ext>
            </a:extLst>
          </p:cNvPr>
          <p:cNvSpPr/>
          <p:nvPr/>
        </p:nvSpPr>
        <p:spPr>
          <a:xfrm>
            <a:off x="1002776" y="127813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F165A4D-EB2D-46DD-A46B-B4932E00AE9F}"/>
              </a:ext>
            </a:extLst>
          </p:cNvPr>
          <p:cNvSpPr/>
          <p:nvPr/>
        </p:nvSpPr>
        <p:spPr>
          <a:xfrm>
            <a:off x="1002776" y="193694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1" name="Oval 150">
            <a:extLst>
              <a:ext uri="{FF2B5EF4-FFF2-40B4-BE49-F238E27FC236}">
                <a16:creationId xmlns:a16="http://schemas.microsoft.com/office/drawing/2014/main" id="{0F01069B-539F-4767-A959-77FB48226D87}"/>
              </a:ext>
            </a:extLst>
          </p:cNvPr>
          <p:cNvSpPr/>
          <p:nvPr/>
        </p:nvSpPr>
        <p:spPr>
          <a:xfrm>
            <a:off x="1002776" y="2565099"/>
            <a:ext cx="247888" cy="19637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AB3E6CBE-72AF-48D4-B757-35BA4DF1F470}"/>
              </a:ext>
            </a:extLst>
          </p:cNvPr>
          <p:cNvCxnSpPr/>
          <p:nvPr/>
        </p:nvCxnSpPr>
        <p:spPr>
          <a:xfrm>
            <a:off x="8267234" y="14099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D44A6475-6D35-4E76-AE48-406E26C2BF19}"/>
              </a:ext>
            </a:extLst>
          </p:cNvPr>
          <p:cNvCxnSpPr>
            <a:cxnSpLocks/>
          </p:cNvCxnSpPr>
          <p:nvPr/>
        </p:nvCxnSpPr>
        <p:spPr>
          <a:xfrm>
            <a:off x="4727847" y="755620"/>
            <a:ext cx="1141704" cy="3004579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C37C775-99B7-49F4-A8AF-EA3C9E53D1FD}"/>
              </a:ext>
            </a:extLst>
          </p:cNvPr>
          <p:cNvCxnSpPr>
            <a:cxnSpLocks/>
          </p:cNvCxnSpPr>
          <p:nvPr/>
        </p:nvCxnSpPr>
        <p:spPr>
          <a:xfrm>
            <a:off x="4722854" y="761812"/>
            <a:ext cx="1133282" cy="3600090"/>
          </a:xfrm>
          <a:prstGeom prst="straightConnector1">
            <a:avLst/>
          </a:prstGeom>
          <a:ln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3C294C65-2EF0-406B-844E-01CC733E3415}"/>
              </a:ext>
            </a:extLst>
          </p:cNvPr>
          <p:cNvCxnSpPr>
            <a:cxnSpLocks/>
          </p:cNvCxnSpPr>
          <p:nvPr/>
        </p:nvCxnSpPr>
        <p:spPr>
          <a:xfrm>
            <a:off x="5904487" y="780753"/>
            <a:ext cx="1140215" cy="12585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7" name="Straight Arrow Connector 166">
            <a:extLst>
              <a:ext uri="{FF2B5EF4-FFF2-40B4-BE49-F238E27FC236}">
                <a16:creationId xmlns:a16="http://schemas.microsoft.com/office/drawing/2014/main" id="{A8A93F90-AB38-488E-8BEF-EDD553E3ADC2}"/>
              </a:ext>
            </a:extLst>
          </p:cNvPr>
          <p:cNvCxnSpPr>
            <a:cxnSpLocks/>
          </p:cNvCxnSpPr>
          <p:nvPr/>
        </p:nvCxnSpPr>
        <p:spPr>
          <a:xfrm>
            <a:off x="5904322" y="791096"/>
            <a:ext cx="1140380" cy="5982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7" name="Straight Arrow Connector 176">
            <a:extLst>
              <a:ext uri="{FF2B5EF4-FFF2-40B4-BE49-F238E27FC236}">
                <a16:creationId xmlns:a16="http://schemas.microsoft.com/office/drawing/2014/main" id="{03351CA8-2A84-4CC9-AFBC-2F633B5109F7}"/>
              </a:ext>
            </a:extLst>
          </p:cNvPr>
          <p:cNvCxnSpPr>
            <a:cxnSpLocks/>
          </p:cNvCxnSpPr>
          <p:nvPr/>
        </p:nvCxnSpPr>
        <p:spPr>
          <a:xfrm flipV="1">
            <a:off x="7095705" y="121807"/>
            <a:ext cx="1155062" cy="62947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11074F58-80DE-489A-8CA5-793E15932015}"/>
              </a:ext>
            </a:extLst>
          </p:cNvPr>
          <p:cNvCxnSpPr>
            <a:cxnSpLocks/>
          </p:cNvCxnSpPr>
          <p:nvPr/>
        </p:nvCxnSpPr>
        <p:spPr>
          <a:xfrm flipV="1">
            <a:off x="7090547" y="119711"/>
            <a:ext cx="1176565" cy="12654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9" name="Straight Arrow Connector 178">
            <a:extLst>
              <a:ext uri="{FF2B5EF4-FFF2-40B4-BE49-F238E27FC236}">
                <a16:creationId xmlns:a16="http://schemas.microsoft.com/office/drawing/2014/main" id="{1E216834-846F-4716-AC49-A092131FE7EC}"/>
              </a:ext>
            </a:extLst>
          </p:cNvPr>
          <p:cNvCxnSpPr>
            <a:cxnSpLocks/>
          </p:cNvCxnSpPr>
          <p:nvPr/>
        </p:nvCxnSpPr>
        <p:spPr>
          <a:xfrm flipV="1">
            <a:off x="7080888" y="132150"/>
            <a:ext cx="1169879" cy="18922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2F553ECB-2AC8-45E9-9B8E-C11C1BF91F9F}"/>
              </a:ext>
            </a:extLst>
          </p:cNvPr>
          <p:cNvCxnSpPr>
            <a:cxnSpLocks/>
          </p:cNvCxnSpPr>
          <p:nvPr/>
        </p:nvCxnSpPr>
        <p:spPr>
          <a:xfrm flipV="1">
            <a:off x="7086828" y="127825"/>
            <a:ext cx="1180284" cy="253546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233DE5FE-2920-4603-8D2E-E3FD939A097A}"/>
              </a:ext>
            </a:extLst>
          </p:cNvPr>
          <p:cNvCxnSpPr>
            <a:cxnSpLocks/>
          </p:cNvCxnSpPr>
          <p:nvPr/>
        </p:nvCxnSpPr>
        <p:spPr>
          <a:xfrm>
            <a:off x="3539338" y="757396"/>
            <a:ext cx="1171408" cy="6294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3" name="Straight Arrow Connector 182">
            <a:extLst>
              <a:ext uri="{FF2B5EF4-FFF2-40B4-BE49-F238E27FC236}">
                <a16:creationId xmlns:a16="http://schemas.microsoft.com/office/drawing/2014/main" id="{FC3C49F3-B4C0-456F-BDFF-FF084BB99568}"/>
              </a:ext>
            </a:extLst>
          </p:cNvPr>
          <p:cNvCxnSpPr>
            <a:cxnSpLocks/>
          </p:cNvCxnSpPr>
          <p:nvPr/>
        </p:nvCxnSpPr>
        <p:spPr>
          <a:xfrm>
            <a:off x="3534345" y="763588"/>
            <a:ext cx="1176401" cy="127191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4" name="Straight Arrow Connector 183">
            <a:extLst>
              <a:ext uri="{FF2B5EF4-FFF2-40B4-BE49-F238E27FC236}">
                <a16:creationId xmlns:a16="http://schemas.microsoft.com/office/drawing/2014/main" id="{B9A29ABF-2AE7-48E0-9A4D-A6B349BBB2BB}"/>
              </a:ext>
            </a:extLst>
          </p:cNvPr>
          <p:cNvCxnSpPr>
            <a:cxnSpLocks/>
          </p:cNvCxnSpPr>
          <p:nvPr/>
        </p:nvCxnSpPr>
        <p:spPr>
          <a:xfrm>
            <a:off x="3534180" y="773931"/>
            <a:ext cx="1187096" cy="19032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60FB2A03-E3DF-47F7-A467-45A8F8E8867A}"/>
              </a:ext>
            </a:extLst>
          </p:cNvPr>
          <p:cNvCxnSpPr>
            <a:cxnSpLocks/>
          </p:cNvCxnSpPr>
          <p:nvPr/>
        </p:nvCxnSpPr>
        <p:spPr>
          <a:xfrm flipV="1">
            <a:off x="3539338" y="763588"/>
            <a:ext cx="1155062" cy="6294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3D4102C1-4247-4E3D-A297-7C422AC5BC91}"/>
              </a:ext>
            </a:extLst>
          </p:cNvPr>
          <p:cNvCxnSpPr>
            <a:cxnSpLocks/>
          </p:cNvCxnSpPr>
          <p:nvPr/>
        </p:nvCxnSpPr>
        <p:spPr>
          <a:xfrm flipV="1">
            <a:off x="3534180" y="761492"/>
            <a:ext cx="1176565" cy="12654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A4F7B892-FA9B-4290-B52B-BDC21CE60C6C}"/>
              </a:ext>
            </a:extLst>
          </p:cNvPr>
          <p:cNvCxnSpPr>
            <a:cxnSpLocks/>
          </p:cNvCxnSpPr>
          <p:nvPr/>
        </p:nvCxnSpPr>
        <p:spPr>
          <a:xfrm>
            <a:off x="3521203" y="2041697"/>
            <a:ext cx="1189542" cy="6288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19EB00B7-293F-4C6B-8AA6-FF5A06194954}"/>
              </a:ext>
            </a:extLst>
          </p:cNvPr>
          <p:cNvCxnSpPr>
            <a:cxnSpLocks/>
          </p:cNvCxnSpPr>
          <p:nvPr/>
        </p:nvCxnSpPr>
        <p:spPr>
          <a:xfrm>
            <a:off x="3531519" y="1396996"/>
            <a:ext cx="1179226" cy="63365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4B44FC41-4B08-4259-A332-14F28BE05C18}"/>
              </a:ext>
            </a:extLst>
          </p:cNvPr>
          <p:cNvCxnSpPr>
            <a:cxnSpLocks/>
          </p:cNvCxnSpPr>
          <p:nvPr/>
        </p:nvCxnSpPr>
        <p:spPr>
          <a:xfrm>
            <a:off x="3521203" y="1396996"/>
            <a:ext cx="1189543" cy="1273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B0B6FF32-341C-4227-97E9-EFDE02DBF59F}"/>
              </a:ext>
            </a:extLst>
          </p:cNvPr>
          <p:cNvCxnSpPr>
            <a:cxnSpLocks/>
          </p:cNvCxnSpPr>
          <p:nvPr/>
        </p:nvCxnSpPr>
        <p:spPr>
          <a:xfrm flipV="1">
            <a:off x="3531519" y="1406133"/>
            <a:ext cx="1179226" cy="63071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E03662B0-0C6A-4F0C-AE96-A5411B8643A3}"/>
              </a:ext>
            </a:extLst>
          </p:cNvPr>
          <p:cNvCxnSpPr>
            <a:cxnSpLocks/>
          </p:cNvCxnSpPr>
          <p:nvPr/>
        </p:nvCxnSpPr>
        <p:spPr>
          <a:xfrm flipV="1">
            <a:off x="3531519" y="1406133"/>
            <a:ext cx="1179226" cy="125243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1EB57B5F-3E29-4D0D-A94B-298FEA684DD3}"/>
              </a:ext>
            </a:extLst>
          </p:cNvPr>
          <p:cNvCxnSpPr>
            <a:cxnSpLocks/>
          </p:cNvCxnSpPr>
          <p:nvPr/>
        </p:nvCxnSpPr>
        <p:spPr>
          <a:xfrm flipV="1">
            <a:off x="3522026" y="2051820"/>
            <a:ext cx="1198199" cy="61439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4BA4FEE6-72BA-460A-96EC-6A6B65DFDB74}"/>
              </a:ext>
            </a:extLst>
          </p:cNvPr>
          <p:cNvCxnSpPr>
            <a:cxnSpLocks/>
          </p:cNvCxnSpPr>
          <p:nvPr/>
        </p:nvCxnSpPr>
        <p:spPr>
          <a:xfrm flipV="1">
            <a:off x="3524521" y="773931"/>
            <a:ext cx="1169879" cy="18922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4" name="TextBox 193">
            <a:extLst>
              <a:ext uri="{FF2B5EF4-FFF2-40B4-BE49-F238E27FC236}">
                <a16:creationId xmlns:a16="http://schemas.microsoft.com/office/drawing/2014/main" id="{AEBF1A22-B997-405F-8777-00152E58AA7A}"/>
              </a:ext>
            </a:extLst>
          </p:cNvPr>
          <p:cNvSpPr txBox="1"/>
          <p:nvPr/>
        </p:nvSpPr>
        <p:spPr>
          <a:xfrm>
            <a:off x="4846988" y="5672521"/>
            <a:ext cx="7409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Global </a:t>
            </a:r>
          </a:p>
          <a:p>
            <a:pPr algn="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5EF7F53-3BA8-481F-8EEC-0F5DB97437A8}"/>
              </a:ext>
            </a:extLst>
          </p:cNvPr>
          <p:cNvSpPr txBox="1"/>
          <p:nvPr/>
        </p:nvSpPr>
        <p:spPr>
          <a:xfrm>
            <a:off x="6116091" y="5682519"/>
            <a:ext cx="740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Local</a:t>
            </a:r>
          </a:p>
          <a:p>
            <a:pPr algn="ctr"/>
            <a:r>
              <a:rPr lang="en-US" sz="1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Sharing</a:t>
            </a:r>
          </a:p>
        </p:txBody>
      </p:sp>
      <p:cxnSp>
        <p:nvCxnSpPr>
          <p:cNvPr id="203" name="Straight Arrow Connector 202">
            <a:extLst>
              <a:ext uri="{FF2B5EF4-FFF2-40B4-BE49-F238E27FC236}">
                <a16:creationId xmlns:a16="http://schemas.microsoft.com/office/drawing/2014/main" id="{D208D8D6-EB1D-4C3B-9685-CEBB43FFE319}"/>
              </a:ext>
            </a:extLst>
          </p:cNvPr>
          <p:cNvCxnSpPr/>
          <p:nvPr/>
        </p:nvCxnSpPr>
        <p:spPr>
          <a:xfrm>
            <a:off x="10104640" y="121807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5" name="Straight Arrow Connector 204">
            <a:extLst>
              <a:ext uri="{FF2B5EF4-FFF2-40B4-BE49-F238E27FC236}">
                <a16:creationId xmlns:a16="http://schemas.microsoft.com/office/drawing/2014/main" id="{423183A6-C085-4807-B935-83C5312A2A69}"/>
              </a:ext>
            </a:extLst>
          </p:cNvPr>
          <p:cNvCxnSpPr/>
          <p:nvPr/>
        </p:nvCxnSpPr>
        <p:spPr>
          <a:xfrm>
            <a:off x="10104640" y="3099749"/>
            <a:ext cx="0" cy="2534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4" name="TextBox 203">
            <a:extLst>
              <a:ext uri="{FF2B5EF4-FFF2-40B4-BE49-F238E27FC236}">
                <a16:creationId xmlns:a16="http://schemas.microsoft.com/office/drawing/2014/main" id="{18FA22E1-7D5F-4259-B196-C11163BE03F6}"/>
              </a:ext>
            </a:extLst>
          </p:cNvPr>
          <p:cNvSpPr txBox="1"/>
          <p:nvPr/>
        </p:nvSpPr>
        <p:spPr>
          <a:xfrm>
            <a:off x="10223271" y="1145701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1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1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B403F83E-BA96-417D-A9DD-8BA30C5419B4}"/>
              </a:ext>
            </a:extLst>
          </p:cNvPr>
          <p:cNvSpPr txBox="1"/>
          <p:nvPr/>
        </p:nvSpPr>
        <p:spPr>
          <a:xfrm>
            <a:off x="10351692" y="3869459"/>
            <a:ext cx="1103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Palatino Linotype" panose="02040502050505030304" pitchFamily="18" charset="0"/>
              </a:rPr>
              <a:t>Cluster 2</a:t>
            </a:r>
          </a:p>
          <a:p>
            <a:pPr algn="ctr"/>
            <a:r>
              <a:rPr lang="en-US" dirty="0">
                <a:latin typeface="Palatino Linotype" panose="02040502050505030304" pitchFamily="18" charset="0"/>
              </a:rPr>
              <a:t>C</a:t>
            </a:r>
            <a:r>
              <a:rPr lang="en-US" baseline="-25000" dirty="0">
                <a:latin typeface="Palatino Linotype" panose="02040502050505030304" pitchFamily="18" charset="0"/>
              </a:rPr>
              <a:t>2</a:t>
            </a:r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C5B78D-E6C6-C142-8B4B-8F0AABD93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37837" y="6475676"/>
            <a:ext cx="1554163" cy="365125"/>
          </a:xfrm>
        </p:spPr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E33D486-D34D-5B47-A10F-02C254A0C6E8}"/>
              </a:ext>
            </a:extLst>
          </p:cNvPr>
          <p:cNvSpPr/>
          <p:nvPr/>
        </p:nvSpPr>
        <p:spPr>
          <a:xfrm>
            <a:off x="2598609" y="774723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1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43" name="Rounded Rectangle 142">
            <a:extLst>
              <a:ext uri="{FF2B5EF4-FFF2-40B4-BE49-F238E27FC236}">
                <a16:creationId xmlns:a16="http://schemas.microsoft.com/office/drawing/2014/main" id="{F032D038-90A8-114D-9D3E-90C3E25B8E0F}"/>
              </a:ext>
            </a:extLst>
          </p:cNvPr>
          <p:cNvSpPr/>
          <p:nvPr/>
        </p:nvSpPr>
        <p:spPr>
          <a:xfrm>
            <a:off x="2599515" y="3634125"/>
            <a:ext cx="1924215" cy="202602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Palatino Linotype" panose="02040502050505030304" pitchFamily="18" charset="0"/>
              </a:rPr>
              <a:t>Local PBFT Consensus on T</a:t>
            </a:r>
            <a:r>
              <a:rPr lang="en-US" sz="1600" baseline="-25000" dirty="0">
                <a:solidFill>
                  <a:schemeClr val="tx1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791E0FAD-7F04-C440-9F69-6B8DD9B8AB45}"/>
              </a:ext>
            </a:extLst>
          </p:cNvPr>
          <p:cNvCxnSpPr>
            <a:cxnSpLocks/>
          </p:cNvCxnSpPr>
          <p:nvPr/>
        </p:nvCxnSpPr>
        <p:spPr>
          <a:xfrm>
            <a:off x="5874461" y="758439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5FBC2B8B-E777-334E-B19D-5DE1843C4DC3}"/>
              </a:ext>
            </a:extLst>
          </p:cNvPr>
          <p:cNvCxnSpPr>
            <a:cxnSpLocks/>
          </p:cNvCxnSpPr>
          <p:nvPr/>
        </p:nvCxnSpPr>
        <p:spPr>
          <a:xfrm>
            <a:off x="5924001" y="1427232"/>
            <a:ext cx="1106891" cy="12458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D7A94878-5A9E-C04F-9255-D3D1D0B2A57B}"/>
              </a:ext>
            </a:extLst>
          </p:cNvPr>
          <p:cNvCxnSpPr>
            <a:cxnSpLocks/>
          </p:cNvCxnSpPr>
          <p:nvPr/>
        </p:nvCxnSpPr>
        <p:spPr>
          <a:xfrm>
            <a:off x="5923879" y="1425283"/>
            <a:ext cx="1107013" cy="606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8" name="Straight Arrow Connector 167">
            <a:extLst>
              <a:ext uri="{FF2B5EF4-FFF2-40B4-BE49-F238E27FC236}">
                <a16:creationId xmlns:a16="http://schemas.microsoft.com/office/drawing/2014/main" id="{8D0BEAF4-1E83-A54A-98F6-BA60A3F5F10D}"/>
              </a:ext>
            </a:extLst>
          </p:cNvPr>
          <p:cNvCxnSpPr>
            <a:cxnSpLocks/>
          </p:cNvCxnSpPr>
          <p:nvPr/>
        </p:nvCxnSpPr>
        <p:spPr>
          <a:xfrm flipV="1">
            <a:off x="5928628" y="775056"/>
            <a:ext cx="1147513" cy="6349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9" name="Straight Arrow Connector 168">
            <a:extLst>
              <a:ext uri="{FF2B5EF4-FFF2-40B4-BE49-F238E27FC236}">
                <a16:creationId xmlns:a16="http://schemas.microsoft.com/office/drawing/2014/main" id="{6F062164-DCDA-DA43-9614-91A51C9FD04F}"/>
              </a:ext>
            </a:extLst>
          </p:cNvPr>
          <p:cNvCxnSpPr>
            <a:cxnSpLocks/>
          </p:cNvCxnSpPr>
          <p:nvPr/>
        </p:nvCxnSpPr>
        <p:spPr>
          <a:xfrm flipV="1">
            <a:off x="5915320" y="3755419"/>
            <a:ext cx="1167714" cy="6203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9B2389E5-524F-444B-98A1-2D0B3841D44F}"/>
              </a:ext>
            </a:extLst>
          </p:cNvPr>
          <p:cNvCxnSpPr>
            <a:cxnSpLocks/>
          </p:cNvCxnSpPr>
          <p:nvPr/>
        </p:nvCxnSpPr>
        <p:spPr>
          <a:xfrm>
            <a:off x="5914488" y="4399585"/>
            <a:ext cx="1116404" cy="619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1" name="Straight Arrow Connector 170">
            <a:extLst>
              <a:ext uri="{FF2B5EF4-FFF2-40B4-BE49-F238E27FC236}">
                <a16:creationId xmlns:a16="http://schemas.microsoft.com/office/drawing/2014/main" id="{A9DD47D9-0DB0-A647-AE82-0B47F764DE12}"/>
              </a:ext>
            </a:extLst>
          </p:cNvPr>
          <p:cNvCxnSpPr>
            <a:cxnSpLocks/>
          </p:cNvCxnSpPr>
          <p:nvPr/>
        </p:nvCxnSpPr>
        <p:spPr>
          <a:xfrm>
            <a:off x="5909339" y="4400652"/>
            <a:ext cx="1160169" cy="12340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72" name="Straight Arrow Connector 171">
            <a:extLst>
              <a:ext uri="{FF2B5EF4-FFF2-40B4-BE49-F238E27FC236}">
                <a16:creationId xmlns:a16="http://schemas.microsoft.com/office/drawing/2014/main" id="{E2A1EB74-F307-F74C-9135-E17AD42F1996}"/>
              </a:ext>
            </a:extLst>
          </p:cNvPr>
          <p:cNvCxnSpPr>
            <a:cxnSpLocks/>
          </p:cNvCxnSpPr>
          <p:nvPr/>
        </p:nvCxnSpPr>
        <p:spPr>
          <a:xfrm>
            <a:off x="5909687" y="3750282"/>
            <a:ext cx="1179900" cy="190799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22" name="TextBox 121">
            <a:extLst>
              <a:ext uri="{FF2B5EF4-FFF2-40B4-BE49-F238E27FC236}">
                <a16:creationId xmlns:a16="http://schemas.microsoft.com/office/drawing/2014/main" id="{D98E58C7-95E9-1D4F-8E87-26CAC9A6F505}"/>
              </a:ext>
            </a:extLst>
          </p:cNvPr>
          <p:cNvSpPr txBox="1"/>
          <p:nvPr/>
        </p:nvSpPr>
        <p:spPr>
          <a:xfrm>
            <a:off x="1877792" y="140149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1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FC081B7-9672-3746-ABBA-D790F421AC60}"/>
              </a:ext>
            </a:extLst>
          </p:cNvPr>
          <p:cNvSpPr txBox="1"/>
          <p:nvPr/>
        </p:nvSpPr>
        <p:spPr>
          <a:xfrm>
            <a:off x="1809728" y="3109610"/>
            <a:ext cx="5615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  <a:r>
              <a:rPr lang="en-US" sz="2000" baseline="-25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79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1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4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  <p:bldP spid="109" grpId="0"/>
      <p:bldP spid="194" grpId="0"/>
      <p:bldP spid="202" grpId="0"/>
      <p:bldP spid="3" grpId="0" animBg="1"/>
      <p:bldP spid="143" grpId="0" animBg="1"/>
      <p:bldP spid="122" grpId="0"/>
      <p:bldP spid="1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3849"/>
            <a:ext cx="12192000" cy="137864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600" b="0" dirty="0" err="1">
                <a:latin typeface="Palatino Linotype" panose="02040502050505030304" pitchFamily="18" charset="0"/>
              </a:rPr>
              <a:t>ResilientDB</a:t>
            </a:r>
            <a:r>
              <a:rPr lang="en-US" sz="3600" b="0" dirty="0">
                <a:latin typeface="Palatino Linotype" panose="02040502050505030304" pitchFamily="18" charset="0"/>
              </a:rPr>
              <a:t>: High Throughput Yielding, Scalable Permissioned Blockchain Fabric*</a:t>
            </a:r>
            <a:endParaRPr lang="en-US" altLang="en-US" sz="3600" b="0" dirty="0">
              <a:latin typeface="Palatino Linotype" panose="02040502050505030304" pitchFamily="18" charset="0"/>
            </a:endParaRPr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49C057D-1C4F-4A3D-84BB-862812BCB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5444" y="4087997"/>
            <a:ext cx="2391869" cy="1078200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61D90F67-1AA1-476F-B601-76748309E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781" y="4087997"/>
            <a:ext cx="2450053" cy="9869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DB7705-7E56-1F4D-BB5A-E56CC9D5B7FA}"/>
              </a:ext>
            </a:extLst>
          </p:cNvPr>
          <p:cNvSpPr txBox="1"/>
          <p:nvPr/>
        </p:nvSpPr>
        <p:spPr>
          <a:xfrm>
            <a:off x="4131295" y="3104754"/>
            <a:ext cx="3929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Palatino Linotype" panose="02040502050505030304" pitchFamily="18" charset="0"/>
              </a:rPr>
              <a:t>Visit at: </a:t>
            </a:r>
            <a:r>
              <a:rPr lang="en-US" sz="2000" b="1" dirty="0">
                <a:latin typeface="Palatino Linotype" panose="02040502050505030304" pitchFamily="18" charset="0"/>
                <a:hlinkClick r:id="rId5"/>
              </a:rPr>
              <a:t>https://resilientdb.com/</a:t>
            </a:r>
            <a:r>
              <a:rPr lang="en-US" sz="2000" b="1" dirty="0">
                <a:latin typeface="Palatino Linotype" panose="02040502050505030304" pitchFamily="18" charset="0"/>
              </a:rPr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50FA78E-B28B-874C-81D2-5A8F911EBD3B}"/>
              </a:ext>
            </a:extLst>
          </p:cNvPr>
          <p:cNvSpPr txBox="1">
            <a:spLocks/>
          </p:cNvSpPr>
          <p:nvPr/>
        </p:nvSpPr>
        <p:spPr bwMode="auto">
          <a:xfrm>
            <a:off x="0" y="6497354"/>
            <a:ext cx="4632959" cy="3416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 b="1" kern="12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eaLnBrk="1" hangingPunct="1"/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Proceedings of the 40</a:t>
            </a:r>
            <a:r>
              <a:rPr lang="en-US" sz="1800" baseline="30000" dirty="0">
                <a:solidFill>
                  <a:schemeClr val="tx1"/>
                </a:solidFill>
                <a:latin typeface="Palatino Linotype" panose="02040502050505030304" pitchFamily="18" charset="0"/>
              </a:rPr>
              <a:t>th</a:t>
            </a:r>
            <a:r>
              <a:rPr lang="en-US" sz="1800" dirty="0">
                <a:solidFill>
                  <a:schemeClr val="tx1"/>
                </a:solidFill>
                <a:latin typeface="Palatino Linotype" panose="02040502050505030304" pitchFamily="18" charset="0"/>
              </a:rPr>
              <a:t> IEEE ICDCS 2020.</a:t>
            </a:r>
            <a:endParaRPr lang="en-US" sz="1800" b="0" dirty="0">
              <a:solidFill>
                <a:schemeClr val="tx1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546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13818" y="467039"/>
            <a:ext cx="10737501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Dissecting Existing Permissioned Blockchains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FCC4EA39-AA87-544F-BB55-404CFC47179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09672" y="1346479"/>
            <a:ext cx="7737231" cy="4723409"/>
          </a:xfrm>
        </p:spPr>
        <p:txBody>
          <a:bodyPr rtlCol="0"/>
          <a:lstStyle/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Single-threaded Monolithic Design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Successive Phases of Consensus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Integrated Ordering and Execution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Strict Ordering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Off-Chain Memory Management</a:t>
            </a:r>
          </a:p>
          <a:p>
            <a:pPr marL="914400" lvl="1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dirty="0">
                <a:latin typeface="Palatino Linotype" panose="02040502050505030304" pitchFamily="18" charset="0"/>
              </a:rPr>
              <a:t>Expensive Cryptographic Practices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76C214-3CCB-6B42-A2BB-2A0711B4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842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308DBC3-D38B-43DA-9D0C-43016345A3AE}"/>
              </a:ext>
            </a:extLst>
          </p:cNvPr>
          <p:cNvSpPr txBox="1">
            <a:spLocks/>
          </p:cNvSpPr>
          <p:nvPr/>
        </p:nvSpPr>
        <p:spPr bwMode="auto">
          <a:xfrm>
            <a:off x="838200" y="273261"/>
            <a:ext cx="105156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ResilientDB Architecture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C2DBB-88F7-5B4D-97CA-8780DBB24B3E}"/>
              </a:ext>
            </a:extLst>
          </p:cNvPr>
          <p:cNvSpPr/>
          <p:nvPr/>
        </p:nvSpPr>
        <p:spPr>
          <a:xfrm>
            <a:off x="1190433" y="1206500"/>
            <a:ext cx="1951859" cy="3581400"/>
          </a:xfrm>
          <a:prstGeom prst="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A2DAFB00-69D9-C64A-943B-EC6E05F0475F}"/>
              </a:ext>
            </a:extLst>
          </p:cNvPr>
          <p:cNvSpPr/>
          <p:nvPr/>
        </p:nvSpPr>
        <p:spPr>
          <a:xfrm>
            <a:off x="1419033" y="3581400"/>
            <a:ext cx="1549400" cy="1054100"/>
          </a:xfrm>
          <a:prstGeom prst="cube">
            <a:avLst/>
          </a:prstGeom>
          <a:solidFill>
            <a:srgbClr val="00B0F0"/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FECA5D-20D0-1346-B007-D04846C54983}"/>
              </a:ext>
            </a:extLst>
          </p:cNvPr>
          <p:cNvSpPr txBox="1"/>
          <p:nvPr/>
        </p:nvSpPr>
        <p:spPr>
          <a:xfrm>
            <a:off x="1368233" y="39237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HASHING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F9BA878A-0EE5-684F-BBD8-75DBD3255FD6}"/>
              </a:ext>
            </a:extLst>
          </p:cNvPr>
          <p:cNvSpPr/>
          <p:nvPr/>
        </p:nvSpPr>
        <p:spPr>
          <a:xfrm>
            <a:off x="1419033" y="2209800"/>
            <a:ext cx="1549400" cy="1054100"/>
          </a:xfrm>
          <a:prstGeom prst="cube">
            <a:avLst/>
          </a:prstGeom>
          <a:solidFill>
            <a:schemeClr val="accent4">
              <a:lumMod val="60000"/>
              <a:lumOff val="40000"/>
            </a:schemeClr>
          </a:solidFill>
          <a:ln w="25400"/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C9B7B8B-0BB1-B74E-8991-EF940E36E562}"/>
              </a:ext>
            </a:extLst>
          </p:cNvPr>
          <p:cNvSpPr txBox="1"/>
          <p:nvPr/>
        </p:nvSpPr>
        <p:spPr>
          <a:xfrm>
            <a:off x="1368233" y="2552184"/>
            <a:ext cx="13949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SIGNING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4C35B9-04E6-5548-93C4-63FD58D07156}"/>
              </a:ext>
            </a:extLst>
          </p:cNvPr>
          <p:cNvSpPr txBox="1"/>
          <p:nvPr/>
        </p:nvSpPr>
        <p:spPr>
          <a:xfrm>
            <a:off x="1547563" y="1227038"/>
            <a:ext cx="1315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SECURE 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LAYER</a:t>
            </a:r>
          </a:p>
        </p:txBody>
      </p:sp>
      <p:sp>
        <p:nvSpPr>
          <p:cNvPr id="14" name="Magnetic Disk 13">
            <a:extLst>
              <a:ext uri="{FF2B5EF4-FFF2-40B4-BE49-F238E27FC236}">
                <a16:creationId xmlns:a16="http://schemas.microsoft.com/office/drawing/2014/main" id="{E79F73FA-41A8-D043-9FCA-ECE02EA0636E}"/>
              </a:ext>
            </a:extLst>
          </p:cNvPr>
          <p:cNvSpPr/>
          <p:nvPr/>
        </p:nvSpPr>
        <p:spPr>
          <a:xfrm>
            <a:off x="3537906" y="5130800"/>
            <a:ext cx="5486400" cy="1600200"/>
          </a:xfrm>
          <a:prstGeom prst="flowChartMagneticDisk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6988CD-7C2D-8B49-AE56-DABF159AD597}"/>
              </a:ext>
            </a:extLst>
          </p:cNvPr>
          <p:cNvSpPr txBox="1"/>
          <p:nvPr/>
        </p:nvSpPr>
        <p:spPr>
          <a:xfrm>
            <a:off x="5236240" y="5181600"/>
            <a:ext cx="2376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STORAGE LAYER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B4287D35-2020-FB48-B981-655106275CCC}"/>
              </a:ext>
            </a:extLst>
          </p:cNvPr>
          <p:cNvSpPr/>
          <p:nvPr/>
        </p:nvSpPr>
        <p:spPr>
          <a:xfrm>
            <a:off x="47825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ube 16">
            <a:extLst>
              <a:ext uri="{FF2B5EF4-FFF2-40B4-BE49-F238E27FC236}">
                <a16:creationId xmlns:a16="http://schemas.microsoft.com/office/drawing/2014/main" id="{0239FC22-68CD-7847-84BB-432BAECAC8A6}"/>
              </a:ext>
            </a:extLst>
          </p:cNvPr>
          <p:cNvSpPr/>
          <p:nvPr/>
        </p:nvSpPr>
        <p:spPr>
          <a:xfrm>
            <a:off x="41221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B5D04E60-9BD3-CB42-9C61-873BF5B12AB1}"/>
              </a:ext>
            </a:extLst>
          </p:cNvPr>
          <p:cNvSpPr/>
          <p:nvPr/>
        </p:nvSpPr>
        <p:spPr>
          <a:xfrm>
            <a:off x="5455606" y="5829300"/>
            <a:ext cx="406400" cy="368300"/>
          </a:xfrm>
          <a:prstGeom prst="cub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4D00CFE-2F04-6642-936F-74397C89512C}"/>
              </a:ext>
            </a:extLst>
          </p:cNvPr>
          <p:cNvCxnSpPr>
            <a:cxnSpLocks/>
            <a:stCxn id="17" idx="5"/>
          </p:cNvCxnSpPr>
          <p:nvPr/>
        </p:nvCxnSpPr>
        <p:spPr>
          <a:xfrm>
            <a:off x="4528506" y="59674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F4098B-8918-9B4F-B1B6-6C89025591B5}"/>
              </a:ext>
            </a:extLst>
          </p:cNvPr>
          <p:cNvCxnSpPr>
            <a:cxnSpLocks/>
          </p:cNvCxnSpPr>
          <p:nvPr/>
        </p:nvCxnSpPr>
        <p:spPr>
          <a:xfrm>
            <a:off x="5201606" y="5980113"/>
            <a:ext cx="2540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>
            <a:outerShdw blurRad="50800" dist="50800" dir="5400000" algn="ctr" rotWithShape="0">
              <a:srgbClr val="000000">
                <a:alpha val="76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B1B9F5-07BD-4944-B8C2-3E00EFF75952}"/>
              </a:ext>
            </a:extLst>
          </p:cNvPr>
          <p:cNvSpPr txBox="1"/>
          <p:nvPr/>
        </p:nvSpPr>
        <p:spPr>
          <a:xfrm>
            <a:off x="4045906" y="6276945"/>
            <a:ext cx="19672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BLOCKCHAIN</a:t>
            </a:r>
          </a:p>
        </p:txBody>
      </p:sp>
      <p:sp>
        <p:nvSpPr>
          <p:cNvPr id="22" name="Multidocument 21">
            <a:extLst>
              <a:ext uri="{FF2B5EF4-FFF2-40B4-BE49-F238E27FC236}">
                <a16:creationId xmlns:a16="http://schemas.microsoft.com/office/drawing/2014/main" id="{179DFB5A-38D6-7A43-8F77-0ADE5C6466E8}"/>
              </a:ext>
            </a:extLst>
          </p:cNvPr>
          <p:cNvSpPr/>
          <p:nvPr/>
        </p:nvSpPr>
        <p:spPr>
          <a:xfrm>
            <a:off x="6597311" y="5716746"/>
            <a:ext cx="2007895" cy="936655"/>
          </a:xfrm>
          <a:prstGeom prst="flowChartMultidocumen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METADATA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D78DB1-14E5-B644-AEEE-32924EFF2FB2}"/>
              </a:ext>
            </a:extLst>
          </p:cNvPr>
          <p:cNvSpPr/>
          <p:nvPr/>
        </p:nvSpPr>
        <p:spPr>
          <a:xfrm>
            <a:off x="4003892" y="1358900"/>
            <a:ext cx="4213008" cy="3250684"/>
          </a:xfrm>
          <a:prstGeom prst="rect">
            <a:avLst/>
          </a:prstGeom>
          <a:noFill/>
          <a:ln w="47625">
            <a:solidFill>
              <a:schemeClr val="tx1"/>
            </a:solidFill>
            <a:prstDash val="dash"/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8F827B-0DCE-7848-927C-EF267F963A25}"/>
              </a:ext>
            </a:extLst>
          </p:cNvPr>
          <p:cNvSpPr txBox="1"/>
          <p:nvPr/>
        </p:nvSpPr>
        <p:spPr>
          <a:xfrm>
            <a:off x="5116882" y="2154408"/>
            <a:ext cx="142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THREADS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1C9D908-4EC4-A845-8B43-046E3A62CE9B}"/>
              </a:ext>
            </a:extLst>
          </p:cNvPr>
          <p:cNvSpPr/>
          <p:nvPr/>
        </p:nvSpPr>
        <p:spPr>
          <a:xfrm>
            <a:off x="4729617" y="3750677"/>
            <a:ext cx="2465779" cy="51269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844242-CE49-6D40-BDF6-7E6B80C64B50}"/>
              </a:ext>
            </a:extLst>
          </p:cNvPr>
          <p:cNvSpPr txBox="1"/>
          <p:nvPr/>
        </p:nvSpPr>
        <p:spPr>
          <a:xfrm>
            <a:off x="4867752" y="3817971"/>
            <a:ext cx="2286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BFT CONSENSUS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C48C9B-A1C0-D047-A5E4-0CC7828814E8}"/>
              </a:ext>
            </a:extLst>
          </p:cNvPr>
          <p:cNvSpPr txBox="1"/>
          <p:nvPr/>
        </p:nvSpPr>
        <p:spPr>
          <a:xfrm>
            <a:off x="7226300" y="1574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8" name="Left Arrow 27">
            <a:extLst>
              <a:ext uri="{FF2B5EF4-FFF2-40B4-BE49-F238E27FC236}">
                <a16:creationId xmlns:a16="http://schemas.microsoft.com/office/drawing/2014/main" id="{483F58D7-48FE-4C4F-BE70-344179C149D6}"/>
              </a:ext>
            </a:extLst>
          </p:cNvPr>
          <p:cNvSpPr/>
          <p:nvPr/>
        </p:nvSpPr>
        <p:spPr>
          <a:xfrm>
            <a:off x="3193092" y="2466836"/>
            <a:ext cx="736600" cy="27636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ABD1FB39-4426-A94F-8D2B-222CB8D5702D}"/>
              </a:ext>
            </a:extLst>
          </p:cNvPr>
          <p:cNvSpPr/>
          <p:nvPr/>
        </p:nvSpPr>
        <p:spPr>
          <a:xfrm>
            <a:off x="3203667" y="2933700"/>
            <a:ext cx="764125" cy="32637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ACCCFD50-AEFA-AA45-9DCE-E0626C262B56}"/>
              </a:ext>
            </a:extLst>
          </p:cNvPr>
          <p:cNvSpPr/>
          <p:nvPr/>
        </p:nvSpPr>
        <p:spPr>
          <a:xfrm>
            <a:off x="8464549" y="1358900"/>
            <a:ext cx="1054100" cy="3098800"/>
          </a:xfrm>
          <a:prstGeom prst="roundRect">
            <a:avLst/>
          </a:prstGeom>
          <a:noFill/>
          <a:ln w="47625">
            <a:solidFill>
              <a:schemeClr val="tx1"/>
            </a:solidFill>
          </a:ln>
          <a:effectLst>
            <a:glow rad="114300">
              <a:schemeClr val="tx2">
                <a:lumMod val="20000"/>
                <a:lumOff val="80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irect Access Storage 30">
            <a:extLst>
              <a:ext uri="{FF2B5EF4-FFF2-40B4-BE49-F238E27FC236}">
                <a16:creationId xmlns:a16="http://schemas.microsoft.com/office/drawing/2014/main" id="{1EBA06C6-CD0F-4D44-87C9-AFD45AD38ED9}"/>
              </a:ext>
            </a:extLst>
          </p:cNvPr>
          <p:cNvSpPr/>
          <p:nvPr/>
        </p:nvSpPr>
        <p:spPr>
          <a:xfrm>
            <a:off x="7486116" y="2062522"/>
            <a:ext cx="1461568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irect Access Storage 31">
            <a:extLst>
              <a:ext uri="{FF2B5EF4-FFF2-40B4-BE49-F238E27FC236}">
                <a16:creationId xmlns:a16="http://schemas.microsoft.com/office/drawing/2014/main" id="{7AE524FF-A3AC-F748-A2EF-94B4254CFEC6}"/>
              </a:ext>
            </a:extLst>
          </p:cNvPr>
          <p:cNvSpPr/>
          <p:nvPr/>
        </p:nvSpPr>
        <p:spPr>
          <a:xfrm>
            <a:off x="7486117" y="3128917"/>
            <a:ext cx="1541822" cy="452483"/>
          </a:xfrm>
          <a:prstGeom prst="flowChartMagneticDrum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7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DF54540-64AC-D143-AC89-6BBB24D799A8}"/>
              </a:ext>
            </a:extLst>
          </p:cNvPr>
          <p:cNvSpPr txBox="1"/>
          <p:nvPr/>
        </p:nvSpPr>
        <p:spPr>
          <a:xfrm>
            <a:off x="7076252" y="264501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QUEUES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8AB8EF7-44BB-4E46-8B4E-F4DF09C38FAD}"/>
              </a:ext>
            </a:extLst>
          </p:cNvPr>
          <p:cNvSpPr txBox="1"/>
          <p:nvPr/>
        </p:nvSpPr>
        <p:spPr>
          <a:xfrm>
            <a:off x="4732402" y="1436430"/>
            <a:ext cx="26826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 LAYER</a:t>
            </a:r>
          </a:p>
        </p:txBody>
      </p:sp>
      <p:sp>
        <p:nvSpPr>
          <p:cNvPr id="35" name="Right Arrow 34">
            <a:extLst>
              <a:ext uri="{FF2B5EF4-FFF2-40B4-BE49-F238E27FC236}">
                <a16:creationId xmlns:a16="http://schemas.microsoft.com/office/drawing/2014/main" id="{7A4AD758-38F1-DD4D-928D-733BB538B125}"/>
              </a:ext>
            </a:extLst>
          </p:cNvPr>
          <p:cNvSpPr/>
          <p:nvPr/>
        </p:nvSpPr>
        <p:spPr>
          <a:xfrm>
            <a:off x="9258300" y="1574800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BE8FD7B4-DEEF-7A48-A307-973B8B018CC2}"/>
              </a:ext>
            </a:extLst>
          </p:cNvPr>
          <p:cNvSpPr/>
          <p:nvPr/>
        </p:nvSpPr>
        <p:spPr>
          <a:xfrm>
            <a:off x="9257540" y="3007124"/>
            <a:ext cx="927100" cy="369332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Left Arrow 36">
            <a:extLst>
              <a:ext uri="{FF2B5EF4-FFF2-40B4-BE49-F238E27FC236}">
                <a16:creationId xmlns:a16="http://schemas.microsoft.com/office/drawing/2014/main" id="{8D1132F1-E20F-3144-811B-831A418C11AE}"/>
              </a:ext>
            </a:extLst>
          </p:cNvPr>
          <p:cNvSpPr/>
          <p:nvPr/>
        </p:nvSpPr>
        <p:spPr>
          <a:xfrm>
            <a:off x="9214383" y="233417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Left Arrow 37">
            <a:extLst>
              <a:ext uri="{FF2B5EF4-FFF2-40B4-BE49-F238E27FC236}">
                <a16:creationId xmlns:a16="http://schemas.microsoft.com/office/drawing/2014/main" id="{D02C16AC-C546-4341-BBBE-40F39C892C81}"/>
              </a:ext>
            </a:extLst>
          </p:cNvPr>
          <p:cNvSpPr/>
          <p:nvPr/>
        </p:nvSpPr>
        <p:spPr>
          <a:xfrm>
            <a:off x="9214383" y="3805391"/>
            <a:ext cx="927100" cy="342384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Down Arrow 38">
            <a:extLst>
              <a:ext uri="{FF2B5EF4-FFF2-40B4-BE49-F238E27FC236}">
                <a16:creationId xmlns:a16="http://schemas.microsoft.com/office/drawing/2014/main" id="{0087737C-983E-8448-9D46-59B444BF7B1E}"/>
              </a:ext>
            </a:extLst>
          </p:cNvPr>
          <p:cNvSpPr/>
          <p:nvPr/>
        </p:nvSpPr>
        <p:spPr>
          <a:xfrm>
            <a:off x="5589703" y="4669770"/>
            <a:ext cx="241300" cy="410230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Up Arrow 39">
            <a:extLst>
              <a:ext uri="{FF2B5EF4-FFF2-40B4-BE49-F238E27FC236}">
                <a16:creationId xmlns:a16="http://schemas.microsoft.com/office/drawing/2014/main" id="{B7CB7327-FCBB-C943-9147-ECBED74F18EF}"/>
              </a:ext>
            </a:extLst>
          </p:cNvPr>
          <p:cNvSpPr/>
          <p:nvPr/>
        </p:nvSpPr>
        <p:spPr>
          <a:xfrm flipH="1">
            <a:off x="6110810" y="4658469"/>
            <a:ext cx="247189" cy="410230"/>
          </a:xfrm>
          <a:prstGeom prst="upArrow">
            <a:avLst/>
          </a:prstGeom>
          <a:solidFill>
            <a:schemeClr val="accent3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Lightning Bolt 40">
            <a:extLst>
              <a:ext uri="{FF2B5EF4-FFF2-40B4-BE49-F238E27FC236}">
                <a16:creationId xmlns:a16="http://schemas.microsoft.com/office/drawing/2014/main" id="{2C9BE02B-BFD6-0D40-9571-B2C902CE7965}"/>
              </a:ext>
            </a:extLst>
          </p:cNvPr>
          <p:cNvSpPr/>
          <p:nvPr/>
        </p:nvSpPr>
        <p:spPr>
          <a:xfrm>
            <a:off x="5154982" y="2639866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Lightning Bolt 41">
            <a:extLst>
              <a:ext uri="{FF2B5EF4-FFF2-40B4-BE49-F238E27FC236}">
                <a16:creationId xmlns:a16="http://schemas.microsoft.com/office/drawing/2014/main" id="{EA02F2BF-90D9-BC4D-AAD4-92B75AEC8212}"/>
              </a:ext>
            </a:extLst>
          </p:cNvPr>
          <p:cNvSpPr/>
          <p:nvPr/>
        </p:nvSpPr>
        <p:spPr>
          <a:xfrm>
            <a:off x="5677385" y="2610431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Lightning Bolt 42">
            <a:extLst>
              <a:ext uri="{FF2B5EF4-FFF2-40B4-BE49-F238E27FC236}">
                <a16:creationId xmlns:a16="http://schemas.microsoft.com/office/drawing/2014/main" id="{2A927F68-C112-FC4B-8BC2-A9BB066B7428}"/>
              </a:ext>
            </a:extLst>
          </p:cNvPr>
          <p:cNvSpPr/>
          <p:nvPr/>
        </p:nvSpPr>
        <p:spPr>
          <a:xfrm>
            <a:off x="6186955" y="2582673"/>
            <a:ext cx="557505" cy="576733"/>
          </a:xfrm>
          <a:prstGeom prst="lightningBolt">
            <a:avLst/>
          </a:prstGeom>
          <a:solidFill>
            <a:srgbClr val="011FC6"/>
          </a:solidFill>
          <a:ln w="25400"/>
          <a:effectLst>
            <a:outerShdw blurRad="50800" dist="50800" dir="5400000" algn="ctr" rotWithShape="0">
              <a:srgbClr val="000000">
                <a:alpha val="7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06AEAD8-AA4E-E941-B583-9BC8CFB633DF}"/>
              </a:ext>
            </a:extLst>
          </p:cNvPr>
          <p:cNvSpPr txBox="1"/>
          <p:nvPr/>
        </p:nvSpPr>
        <p:spPr>
          <a:xfrm>
            <a:off x="8883473" y="2614874"/>
            <a:ext cx="1729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WORK</a:t>
            </a:r>
          </a:p>
        </p:txBody>
      </p:sp>
    </p:spTree>
    <p:extLst>
      <p:ext uri="{BB962C8B-B14F-4D97-AF65-F5344CB8AC3E}">
        <p14:creationId xmlns:p14="http://schemas.microsoft.com/office/powerpoint/2010/main" val="1133284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altLang="en-US" b="1" dirty="0">
                <a:latin typeface="Palatino Linotype" panose="02040502050505030304" pitchFamily="18" charset="0"/>
              </a:rPr>
              <a:t>Future Directions and Open Problems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480316"/>
            <a:ext cx="12191999" cy="3340979"/>
          </a:xfrm>
        </p:spPr>
        <p:txBody>
          <a:bodyPr rtlCol="0"/>
          <a:lstStyle/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000" dirty="0" err="1">
                <a:latin typeface="Palatino Linotype" panose="02040502050505030304" pitchFamily="18" charset="0"/>
              </a:rPr>
              <a:t>GeoBFT</a:t>
            </a:r>
            <a:r>
              <a:rPr lang="en-US" sz="2000" dirty="0">
                <a:latin typeface="Palatino Linotype" panose="02040502050505030304" pitchFamily="18" charset="0"/>
              </a:rPr>
              <a:t> requires each cluster to order and execute all the requests. Can we employ data-partitioning?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Existing sharded blockchain systems have very expensive communication cost for multi-shard transactions. How to achieve optimal communication in such sharded blockchains. </a:t>
            </a:r>
          </a:p>
          <a:p>
            <a:pPr marL="457200" indent="-457200" fontAlgn="auto">
              <a:lnSpc>
                <a:spcPct val="20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000" dirty="0">
                <a:latin typeface="Palatino Linotype" panose="02040502050505030304" pitchFamily="18" charset="0"/>
              </a:rPr>
              <a:t>Can we employ machine learning and data-mining techniques to predict and analyze malicious participants and eliminate their effects ahead of time?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4" name="Graphic 3" descr="Head with gears">
            <a:extLst>
              <a:ext uri="{FF2B5EF4-FFF2-40B4-BE49-F238E27FC236}">
                <a16:creationId xmlns:a16="http://schemas.microsoft.com/office/drawing/2014/main" id="{49DAF8E3-E35D-B042-87D4-6EEA7E5FA8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35209" y="4083594"/>
            <a:ext cx="2156791" cy="21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Other Research Works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203549" y="1380605"/>
            <a:ext cx="11613312" cy="391119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Commitment in Partitioned (Sharded)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[EDBT’18]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Two-Phase Non-Blocking Commit Protocol.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GeoScale</a:t>
            </a:r>
            <a:r>
              <a:rPr lang="en-US" altLang="en-US" sz="2400" b="1" dirty="0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EasyCommit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[Distributed and Parallel Databases (DAPD) 2020]</a:t>
            </a: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</a:pP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AutoNum type="arabicParenR"/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Efficient Concurrency Control in Partitioned Databases.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 err="1">
                <a:solidFill>
                  <a:srgbClr val="00B05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QStore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[EDBT’20] </a:t>
            </a: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Queued approach for distributed concurrency control.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37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02010" y="4995476"/>
            <a:ext cx="3345788" cy="599717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 of Previous Block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77481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What is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71E33CC6-95B8-C44A-B8CD-5B0FBA68F8B5}"/>
              </a:ext>
            </a:extLst>
          </p:cNvPr>
          <p:cNvSpPr/>
          <p:nvPr/>
        </p:nvSpPr>
        <p:spPr>
          <a:xfrm>
            <a:off x="4219935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0" name="Internal Storage 9">
            <a:extLst>
              <a:ext uri="{FF2B5EF4-FFF2-40B4-BE49-F238E27FC236}">
                <a16:creationId xmlns:a16="http://schemas.microsoft.com/office/drawing/2014/main" id="{A7A74E22-B040-A64A-B21D-3D4DC2A8E27E}"/>
              </a:ext>
            </a:extLst>
          </p:cNvPr>
          <p:cNvSpPr/>
          <p:nvPr/>
        </p:nvSpPr>
        <p:spPr>
          <a:xfrm>
            <a:off x="431168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9007E1-36CA-4147-9810-A8C637B4908E}"/>
              </a:ext>
            </a:extLst>
          </p:cNvPr>
          <p:cNvSpPr/>
          <p:nvPr/>
        </p:nvSpPr>
        <p:spPr>
          <a:xfrm>
            <a:off x="431168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F106E-81C8-6D42-8099-BA8F0900D8EF}"/>
              </a:ext>
            </a:extLst>
          </p:cNvPr>
          <p:cNvSpPr txBox="1"/>
          <p:nvPr/>
        </p:nvSpPr>
        <p:spPr>
          <a:xfrm>
            <a:off x="4202010" y="331125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A8CA7F0E-4644-8446-8306-406317061999}"/>
              </a:ext>
            </a:extLst>
          </p:cNvPr>
          <p:cNvSpPr/>
          <p:nvPr/>
        </p:nvSpPr>
        <p:spPr>
          <a:xfrm>
            <a:off x="2288170" y="2904214"/>
            <a:ext cx="1393767" cy="1695797"/>
          </a:xfrm>
          <a:prstGeom prst="cube">
            <a:avLst/>
          </a:prstGeom>
          <a:solidFill>
            <a:srgbClr val="00B050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4" name="Internal Storage 13">
            <a:extLst>
              <a:ext uri="{FF2B5EF4-FFF2-40B4-BE49-F238E27FC236}">
                <a16:creationId xmlns:a16="http://schemas.microsoft.com/office/drawing/2014/main" id="{C80F8C6C-0CF3-9944-A5DF-C33424AFB00C}"/>
              </a:ext>
            </a:extLst>
          </p:cNvPr>
          <p:cNvSpPr/>
          <p:nvPr/>
        </p:nvSpPr>
        <p:spPr>
          <a:xfrm>
            <a:off x="2377588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B2EBBE-AD0F-7246-9650-1A3C6E0153C0}"/>
              </a:ext>
            </a:extLst>
          </p:cNvPr>
          <p:cNvSpPr txBox="1"/>
          <p:nvPr/>
        </p:nvSpPr>
        <p:spPr>
          <a:xfrm>
            <a:off x="2345981" y="3380499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Genesis</a:t>
            </a:r>
          </a:p>
        </p:txBody>
      </p:sp>
      <p:sp>
        <p:nvSpPr>
          <p:cNvPr id="16" name="Cube 15">
            <a:extLst>
              <a:ext uri="{FF2B5EF4-FFF2-40B4-BE49-F238E27FC236}">
                <a16:creationId xmlns:a16="http://schemas.microsoft.com/office/drawing/2014/main" id="{715D5158-9DCB-5249-A23A-1E04F72DB677}"/>
              </a:ext>
            </a:extLst>
          </p:cNvPr>
          <p:cNvSpPr/>
          <p:nvPr/>
        </p:nvSpPr>
        <p:spPr>
          <a:xfrm>
            <a:off x="6154030" y="2915814"/>
            <a:ext cx="1393767" cy="1695797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7" name="Internal Storage 16">
            <a:extLst>
              <a:ext uri="{FF2B5EF4-FFF2-40B4-BE49-F238E27FC236}">
                <a16:creationId xmlns:a16="http://schemas.microsoft.com/office/drawing/2014/main" id="{C5038C70-0245-454F-BB9B-2917DDA6DCC2}"/>
              </a:ext>
            </a:extLst>
          </p:cNvPr>
          <p:cNvSpPr/>
          <p:nvPr/>
        </p:nvSpPr>
        <p:spPr>
          <a:xfrm>
            <a:off x="6263703" y="3970051"/>
            <a:ext cx="878070" cy="556953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ysClr val="windowText" lastClr="00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Data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75ACB8B-07FD-C14D-B171-7B81D3013DDF}"/>
              </a:ext>
            </a:extLst>
          </p:cNvPr>
          <p:cNvSpPr/>
          <p:nvPr/>
        </p:nvSpPr>
        <p:spPr>
          <a:xfrm>
            <a:off x="6263703" y="331125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3771D2-28B4-254E-94C1-7577A6BBB7CE}"/>
              </a:ext>
            </a:extLst>
          </p:cNvPr>
          <p:cNvSpPr txBox="1"/>
          <p:nvPr/>
        </p:nvSpPr>
        <p:spPr>
          <a:xfrm>
            <a:off x="6154030" y="3333327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0" name="Cube 19">
            <a:extLst>
              <a:ext uri="{FF2B5EF4-FFF2-40B4-BE49-F238E27FC236}">
                <a16:creationId xmlns:a16="http://schemas.microsoft.com/office/drawing/2014/main" id="{12A501EE-8902-9D47-9E80-6E959BFD9A20}"/>
              </a:ext>
            </a:extLst>
          </p:cNvPr>
          <p:cNvSpPr/>
          <p:nvPr/>
        </p:nvSpPr>
        <p:spPr>
          <a:xfrm>
            <a:off x="8088125" y="1934913"/>
            <a:ext cx="1393767" cy="1695797"/>
          </a:xfrm>
          <a:prstGeom prst="cube">
            <a:avLst>
              <a:gd name="adj" fmla="val 30623"/>
            </a:avLst>
          </a:prstGeom>
          <a:solidFill>
            <a:schemeClr val="accent1">
              <a:lumMod val="20000"/>
              <a:lumOff val="80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1" name="Internal Storage 20">
            <a:extLst>
              <a:ext uri="{FF2B5EF4-FFF2-40B4-BE49-F238E27FC236}">
                <a16:creationId xmlns:a16="http://schemas.microsoft.com/office/drawing/2014/main" id="{B6532A15-D916-1243-8986-517ED87D772F}"/>
              </a:ext>
            </a:extLst>
          </p:cNvPr>
          <p:cNvSpPr/>
          <p:nvPr/>
        </p:nvSpPr>
        <p:spPr>
          <a:xfrm>
            <a:off x="8144453" y="3110908"/>
            <a:ext cx="878070" cy="444838"/>
          </a:xfrm>
          <a:prstGeom prst="flowChartInternalStorag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ysClr val="windowText" lastClr="00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7C6C7BE-0FD3-A14C-AA62-65C054B342A8}"/>
              </a:ext>
            </a:extLst>
          </p:cNvPr>
          <p:cNvSpPr/>
          <p:nvPr/>
        </p:nvSpPr>
        <p:spPr>
          <a:xfrm>
            <a:off x="8134148" y="2468281"/>
            <a:ext cx="878070" cy="5078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0D8420-3DC7-1740-8B83-0504B652A29B}"/>
              </a:ext>
            </a:extLst>
          </p:cNvPr>
          <p:cNvSpPr txBox="1"/>
          <p:nvPr/>
        </p:nvSpPr>
        <p:spPr>
          <a:xfrm>
            <a:off x="8031059" y="2468281"/>
            <a:ext cx="109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Previous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Hash</a:t>
            </a:r>
          </a:p>
        </p:txBody>
      </p:sp>
      <p:sp>
        <p:nvSpPr>
          <p:cNvPr id="24" name="Multidocument 23">
            <a:extLst>
              <a:ext uri="{FF2B5EF4-FFF2-40B4-BE49-F238E27FC236}">
                <a16:creationId xmlns:a16="http://schemas.microsoft.com/office/drawing/2014/main" id="{3B1DF774-60D0-4245-AF11-F3EDC8061923}"/>
              </a:ext>
            </a:extLst>
          </p:cNvPr>
          <p:cNvSpPr/>
          <p:nvPr/>
        </p:nvSpPr>
        <p:spPr>
          <a:xfrm>
            <a:off x="8213750" y="3895237"/>
            <a:ext cx="878070" cy="631767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F728F2-1EE0-3E49-BAE4-44B5F68E1529}"/>
              </a:ext>
            </a:extLst>
          </p:cNvPr>
          <p:cNvCxnSpPr>
            <a:cxnSpLocks/>
          </p:cNvCxnSpPr>
          <p:nvPr/>
        </p:nvCxnSpPr>
        <p:spPr>
          <a:xfrm flipV="1">
            <a:off x="8646556" y="3380499"/>
            <a:ext cx="0" cy="507832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B4842AC-66FA-6C4A-A72F-76C83940E86A}"/>
              </a:ext>
            </a:extLst>
          </p:cNvPr>
          <p:cNvSpPr/>
          <p:nvPr/>
        </p:nvSpPr>
        <p:spPr>
          <a:xfrm>
            <a:off x="3615544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29FCC04-1901-434A-ADC5-51585F7BF8F5}"/>
              </a:ext>
            </a:extLst>
          </p:cNvPr>
          <p:cNvSpPr/>
          <p:nvPr/>
        </p:nvSpPr>
        <p:spPr>
          <a:xfrm>
            <a:off x="5558242" y="3646661"/>
            <a:ext cx="522514" cy="20633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Palatino Linotype" panose="02040502050505030304" pitchFamily="18" charset="0"/>
            </a:endParaRPr>
          </a:p>
        </p:txBody>
      </p: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0CE321C5-B7B5-9E4F-8A67-12B2CB027A67}"/>
              </a:ext>
            </a:extLst>
          </p:cNvPr>
          <p:cNvCxnSpPr>
            <a:cxnSpLocks/>
          </p:cNvCxnSpPr>
          <p:nvPr/>
        </p:nvCxnSpPr>
        <p:spPr>
          <a:xfrm flipV="1">
            <a:off x="7456294" y="3116896"/>
            <a:ext cx="574765" cy="388710"/>
          </a:xfrm>
          <a:prstGeom prst="curvedConnector3">
            <a:avLst/>
          </a:prstGeom>
          <a:ln w="7302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 rot="21343257">
            <a:off x="8174200" y="1884216"/>
            <a:ext cx="1237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New </a:t>
            </a:r>
          </a:p>
          <a:p>
            <a:pPr algn="ctr"/>
            <a:r>
              <a:rPr lang="en-US" sz="1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Block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0E36A2-E626-7442-821B-487DFC08A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25EDC44B-6884-934F-A03B-428CDBD553B0}"/>
              </a:ext>
            </a:extLst>
          </p:cNvPr>
          <p:cNvSpPr txBox="1">
            <a:spLocks/>
          </p:cNvSpPr>
          <p:nvPr/>
        </p:nvSpPr>
        <p:spPr bwMode="auto">
          <a:xfrm>
            <a:off x="4110506" y="4995025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Linked List of Blocks</a:t>
            </a:r>
          </a:p>
        </p:txBody>
      </p:sp>
      <p:sp>
        <p:nvSpPr>
          <p:cNvPr id="32" name="Content Placeholder 4">
            <a:extLst>
              <a:ext uri="{FF2B5EF4-FFF2-40B4-BE49-F238E27FC236}">
                <a16:creationId xmlns:a16="http://schemas.microsoft.com/office/drawing/2014/main" id="{DB76801E-6CBA-1645-A69F-6F38491B6432}"/>
              </a:ext>
            </a:extLst>
          </p:cNvPr>
          <p:cNvSpPr txBox="1">
            <a:spLocks/>
          </p:cNvSpPr>
          <p:nvPr/>
        </p:nvSpPr>
        <p:spPr bwMode="auto">
          <a:xfrm>
            <a:off x="7112114" y="4580597"/>
            <a:ext cx="3345788" cy="59971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charset="0"/>
              <a:buNone/>
            </a:pPr>
            <a:r>
              <a: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Transactions</a:t>
            </a:r>
          </a:p>
        </p:txBody>
      </p:sp>
    </p:spTree>
    <p:extLst>
      <p:ext uri="{BB962C8B-B14F-4D97-AF65-F5344CB8AC3E}">
        <p14:creationId xmlns:p14="http://schemas.microsoft.com/office/powerpoint/2010/main" val="31692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" grpId="1" build="p"/>
      <p:bldP spid="9" grpId="0" animBg="1"/>
      <p:bldP spid="10" grpId="0" animBg="1"/>
      <p:bldP spid="11" grpId="0" animBg="1"/>
      <p:bldP spid="12" grpId="0"/>
      <p:bldP spid="13" grpId="0" animBg="1"/>
      <p:bldP spid="14" grpId="0" animBg="1"/>
      <p:bldP spid="15" grpId="0"/>
      <p:bldP spid="16" grpId="0" animBg="1"/>
      <p:bldP spid="17" grpId="0" animBg="1"/>
      <p:bldP spid="18" grpId="0" animBg="1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6" grpId="0" animBg="1"/>
      <p:bldP spid="27" grpId="0" animBg="1"/>
      <p:bldP spid="30" grpId="0"/>
      <p:bldP spid="31" grpId="0"/>
      <p:bldP spid="31" grpId="1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916833" y="57918"/>
            <a:ext cx="10515600" cy="644792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Meet us at VLDB’20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17537E-7658-9C4E-B17C-DBEA12C4A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CDAF2F3E-58D6-964E-A7DA-955663A9340B}"/>
              </a:ext>
            </a:extLst>
          </p:cNvPr>
          <p:cNvSpPr txBox="1">
            <a:spLocks/>
          </p:cNvSpPr>
          <p:nvPr/>
        </p:nvSpPr>
        <p:spPr bwMode="auto">
          <a:xfrm>
            <a:off x="190848" y="1525416"/>
            <a:ext cx="11899552" cy="415498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marL="742950" indent="-742950">
              <a:lnSpc>
                <a:spcPct val="100000"/>
              </a:lnSpc>
              <a:buAutoNum type="arabicParenR"/>
            </a:pPr>
            <a:r>
              <a:rPr lang="en-US" sz="2400" dirty="0">
                <a:latin typeface="Palatino Linotype" panose="02040502050505030304" pitchFamily="18" charset="0"/>
              </a:rPr>
              <a:t>Research Paper, “</a:t>
            </a:r>
            <a:r>
              <a:rPr lang="en-US" sz="2400" b="1" dirty="0" err="1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ResilientDB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: Global Scale Resilient Blockchain Fabric</a:t>
            </a:r>
            <a:r>
              <a:rPr lang="en-US" sz="2400" dirty="0">
                <a:latin typeface="Palatino Linotype" panose="02040502050505030304" pitchFamily="18" charset="0"/>
              </a:rPr>
              <a:t>”.</a:t>
            </a: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1</a:t>
            </a:r>
            <a:r>
              <a:rPr lang="en-US" sz="2400" baseline="30000" dirty="0">
                <a:latin typeface="Palatino Linotype" panose="02040502050505030304" pitchFamily="18" charset="0"/>
              </a:rPr>
              <a:t>st</a:t>
            </a:r>
            <a:r>
              <a:rPr lang="en-US" sz="2400" dirty="0">
                <a:latin typeface="Palatino Linotype" panose="02040502050505030304" pitchFamily="18" charset="0"/>
              </a:rPr>
              <a:t> September 2020 at 9:15am PST</a:t>
            </a: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3</a:t>
            </a:r>
            <a:r>
              <a:rPr lang="en-US" sz="2400" baseline="30000" dirty="0">
                <a:latin typeface="Palatino Linotype" panose="02040502050505030304" pitchFamily="18" charset="0"/>
              </a:rPr>
              <a:t>rd</a:t>
            </a:r>
            <a:r>
              <a:rPr lang="en-US" sz="2400" dirty="0">
                <a:latin typeface="Palatino Linotype" panose="02040502050505030304" pitchFamily="18" charset="0"/>
              </a:rPr>
              <a:t> September 2020 at 9:15pm PST</a:t>
            </a:r>
          </a:p>
          <a:p>
            <a:pPr lvl="1">
              <a:lnSpc>
                <a:spcPct val="100000"/>
              </a:lnSpc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742950" indent="-742950">
              <a:lnSpc>
                <a:spcPct val="100000"/>
              </a:lnSpc>
              <a:buAutoNum type="arabicParenR"/>
            </a:pPr>
            <a:r>
              <a:rPr lang="en-US" sz="2400" dirty="0">
                <a:latin typeface="Palatino Linotype" panose="02040502050505030304" pitchFamily="18" charset="0"/>
              </a:rPr>
              <a:t>Tutorial, “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Building High Throughput Permissioned Blockchain Fabrics: Challenges and Opportunities</a:t>
            </a:r>
            <a:r>
              <a:rPr lang="en-US" sz="2400" dirty="0">
                <a:latin typeface="Palatino Linotype" panose="02040502050505030304" pitchFamily="18" charset="0"/>
              </a:rPr>
              <a:t>” </a:t>
            </a: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1</a:t>
            </a:r>
            <a:r>
              <a:rPr lang="en-US" sz="2400" baseline="30000" dirty="0">
                <a:latin typeface="Palatino Linotype" panose="02040502050505030304" pitchFamily="18" charset="0"/>
              </a:rPr>
              <a:t>st</a:t>
            </a:r>
            <a:r>
              <a:rPr lang="en-US" sz="2400" dirty="0">
                <a:latin typeface="Palatino Linotype" panose="02040502050505030304" pitchFamily="18" charset="0"/>
              </a:rPr>
              <a:t> September 2020 from 9am – 12am PST</a:t>
            </a:r>
          </a:p>
          <a:p>
            <a:pPr lvl="1">
              <a:lnSpc>
                <a:spcPct val="100000"/>
              </a:lnSpc>
            </a:pPr>
            <a:endParaRPr lang="en-US" sz="2400" dirty="0">
              <a:latin typeface="Palatino Linotype" panose="02040502050505030304" pitchFamily="18" charset="0"/>
            </a:endParaRPr>
          </a:p>
          <a:p>
            <a:pPr marL="742950" indent="-742950">
              <a:lnSpc>
                <a:spcPct val="100000"/>
              </a:lnSpc>
              <a:buAutoNum type="arabicParenR"/>
            </a:pPr>
            <a:r>
              <a:rPr lang="en-US" sz="2400" dirty="0">
                <a:latin typeface="Palatino Linotype" panose="02040502050505030304" pitchFamily="18" charset="0"/>
              </a:rPr>
              <a:t>Demo, “</a:t>
            </a: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Palatino Linotype" panose="02040502050505030304" pitchFamily="18" charset="0"/>
              </a:rPr>
              <a:t>Scalable, Resilient and Configurable Permissioned Blockchain Fabric</a:t>
            </a:r>
            <a:r>
              <a:rPr lang="en-US" sz="2400" dirty="0">
                <a:latin typeface="Palatino Linotype" panose="02040502050505030304" pitchFamily="18" charset="0"/>
              </a:rPr>
              <a:t>”</a:t>
            </a: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2</a:t>
            </a:r>
            <a:r>
              <a:rPr lang="en-US" sz="2400" baseline="30000" dirty="0">
                <a:latin typeface="Palatino Linotype" panose="02040502050505030304" pitchFamily="18" charset="0"/>
              </a:rPr>
              <a:t>nd</a:t>
            </a:r>
            <a:r>
              <a:rPr lang="en-US" sz="2400" dirty="0">
                <a:latin typeface="Palatino Linotype" panose="02040502050505030304" pitchFamily="18" charset="0"/>
              </a:rPr>
              <a:t> September 2020 from 11am - 12pm PST</a:t>
            </a: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dirty="0">
                <a:latin typeface="Palatino Linotype" panose="02040502050505030304" pitchFamily="18" charset="0"/>
              </a:rPr>
              <a:t>2</a:t>
            </a:r>
            <a:r>
              <a:rPr lang="en-US" sz="2400" baseline="30000" dirty="0">
                <a:latin typeface="Palatino Linotype" panose="02040502050505030304" pitchFamily="18" charset="0"/>
              </a:rPr>
              <a:t>nd</a:t>
            </a:r>
            <a:r>
              <a:rPr lang="en-US" sz="2400" dirty="0">
                <a:latin typeface="Palatino Linotype" panose="02040502050505030304" pitchFamily="18" charset="0"/>
              </a:rPr>
              <a:t> September 2020 from 11pm - 12am PST</a:t>
            </a:r>
            <a:endParaRPr 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68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4"/>
          <p:cNvSpPr>
            <a:spLocks noGrp="1"/>
          </p:cNvSpPr>
          <p:nvPr>
            <p:ph type="ctrTitle"/>
          </p:nvPr>
        </p:nvSpPr>
        <p:spPr>
          <a:xfrm>
            <a:off x="3776454" y="2505670"/>
            <a:ext cx="4031115" cy="923330"/>
          </a:xfrm>
        </p:spPr>
        <p:txBody>
          <a:bodyPr/>
          <a:lstStyle/>
          <a:p>
            <a:r>
              <a:rPr lang="en-US" altLang="en-US" sz="6000" dirty="0">
                <a:latin typeface="Palatino Linotype" panose="02040502050505030304" pitchFamily="18" charset="0"/>
              </a:rPr>
              <a:t>Thank You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280E9EF-BF3F-454C-A9C7-F29D2080AED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9647" y="6519446"/>
            <a:ext cx="10698480" cy="33855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8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 User:Pedant, User:Wapcaplet, User:Antonu, User:Vanderlindenma, User:.js. - Composition of File:Barnstar of Diligence Hires.png + File:Voting hand.svg., CC BY-SA 3.0, </a:t>
            </a:r>
            <a:r>
              <a:rPr lang="en-US" sz="800" b="1" dirty="0">
                <a:latin typeface="Palatino Linotype" panose="02040502050505030304" pitchFamily="18" charset="0"/>
                <a:cs typeface="Times New Roman" panose="02020603050405020304" pitchFamily="18" charset="0"/>
                <a:hlinkClick r:id="rId2"/>
              </a:rPr>
              <a:t>https://commons.wikimedia.org/w/index.php?curid=45960536</a:t>
            </a:r>
            <a:endParaRPr lang="en-US" sz="8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CEDEA94-A1D7-834B-B1C2-B39E3CBC7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5076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Why Blockchain?</a:t>
            </a:r>
            <a:endParaRPr lang="en-US" altLang="en-US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 descr="A picture containing person, man, photo, cellphone&#10;&#10;Description automatically generated">
            <a:extLst>
              <a:ext uri="{FF2B5EF4-FFF2-40B4-BE49-F238E27FC236}">
                <a16:creationId xmlns:a16="http://schemas.microsoft.com/office/drawing/2014/main" id="{2174B39B-26CD-284C-9C17-DAC061306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115" y="1372519"/>
            <a:ext cx="8696080" cy="4485500"/>
          </a:xfrm>
          <a:prstGeom prst="rect">
            <a:avLst/>
          </a:prstGeom>
        </p:spPr>
      </p:pic>
      <p:pic>
        <p:nvPicPr>
          <p:cNvPr id="3" name="Picture 2" descr="Democracy">
            <a:extLst>
              <a:ext uri="{FF2B5EF4-FFF2-40B4-BE49-F238E27FC236}">
                <a16:creationId xmlns:a16="http://schemas.microsoft.com/office/drawing/2014/main" id="{263C075D-7ED2-2246-9CC6-AB934B681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0735" y="1582190"/>
            <a:ext cx="2999075" cy="2510905"/>
          </a:xfrm>
          <a:prstGeom prst="rect">
            <a:avLst/>
          </a:prstGeom>
        </p:spPr>
      </p:pic>
      <p:pic>
        <p:nvPicPr>
          <p:cNvPr id="33" name="Graphic 32" descr="Customer review RTL">
            <a:extLst>
              <a:ext uri="{FF2B5EF4-FFF2-40B4-BE49-F238E27FC236}">
                <a16:creationId xmlns:a16="http://schemas.microsoft.com/office/drawing/2014/main" id="{4B2F5699-FAD2-644E-A602-E9536A135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663" y="1615476"/>
            <a:ext cx="3628286" cy="262641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B9397-8214-804A-AFED-4877F0F1B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4" name="Graphic 3" descr="Wreath">
            <a:extLst>
              <a:ext uri="{FF2B5EF4-FFF2-40B4-BE49-F238E27FC236}">
                <a16:creationId xmlns:a16="http://schemas.microsoft.com/office/drawing/2014/main" id="{8774D6D0-498C-8541-A99A-49B2E5A0F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24446" y="3014688"/>
            <a:ext cx="4639733" cy="3640437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A0F5CDF-626C-FA40-9529-11734BA84F7B}"/>
              </a:ext>
            </a:extLst>
          </p:cNvPr>
          <p:cNvSpPr txBox="1"/>
          <p:nvPr/>
        </p:nvSpPr>
        <p:spPr>
          <a:xfrm>
            <a:off x="5091232" y="4167759"/>
            <a:ext cx="25335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Democracy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Decentralization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Authentication</a:t>
            </a:r>
          </a:p>
          <a:p>
            <a:pPr algn="ctr"/>
            <a:r>
              <a:rPr lang="en-US" sz="20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Security</a:t>
            </a:r>
          </a:p>
        </p:txBody>
      </p:sp>
    </p:spTree>
    <p:extLst>
      <p:ext uri="{BB962C8B-B14F-4D97-AF65-F5344CB8AC3E}">
        <p14:creationId xmlns:p14="http://schemas.microsoft.com/office/powerpoint/2010/main" val="31468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 descr="Database">
            <a:extLst>
              <a:ext uri="{FF2B5EF4-FFF2-40B4-BE49-F238E27FC236}">
                <a16:creationId xmlns:a16="http://schemas.microsoft.com/office/drawing/2014/main" id="{1273B02B-4782-BF46-8A1F-C2E41BFB71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70916" y="4580704"/>
            <a:ext cx="1625782" cy="1701985"/>
          </a:xfrm>
          <a:prstGeom prst="rect">
            <a:avLst/>
          </a:prstGeom>
        </p:spPr>
      </p:pic>
      <p:pic>
        <p:nvPicPr>
          <p:cNvPr id="13" name="Graphic 12" descr="Database">
            <a:extLst>
              <a:ext uri="{FF2B5EF4-FFF2-40B4-BE49-F238E27FC236}">
                <a16:creationId xmlns:a16="http://schemas.microsoft.com/office/drawing/2014/main" id="{B7CE780C-75E1-9949-BACB-28C36DC64F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31161" y="2491808"/>
            <a:ext cx="1625782" cy="1701985"/>
          </a:xfrm>
          <a:prstGeom prst="rect">
            <a:avLst/>
          </a:prstGeom>
        </p:spPr>
      </p:pic>
      <p:pic>
        <p:nvPicPr>
          <p:cNvPr id="15" name="Graphic 14" descr="Database">
            <a:extLst>
              <a:ext uri="{FF2B5EF4-FFF2-40B4-BE49-F238E27FC236}">
                <a16:creationId xmlns:a16="http://schemas.microsoft.com/office/drawing/2014/main" id="{1CB8052B-A47A-9741-9044-5018C32811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92972" y="4462084"/>
            <a:ext cx="1625782" cy="170198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CF2FE0C-88D1-2F44-9DD7-28B6B373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4" name="Graphic 3" descr="Database">
            <a:extLst>
              <a:ext uri="{FF2B5EF4-FFF2-40B4-BE49-F238E27FC236}">
                <a16:creationId xmlns:a16="http://schemas.microsoft.com/office/drawing/2014/main" id="{97B97544-14BF-F244-8323-C16E072D7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39760" y="2521562"/>
            <a:ext cx="1625782" cy="1701985"/>
          </a:xfrm>
          <a:prstGeom prst="rect">
            <a:avLst/>
          </a:prstGeom>
        </p:spPr>
      </p:pic>
      <p:pic>
        <p:nvPicPr>
          <p:cNvPr id="8" name="Graphic 7" descr="Envelope">
            <a:extLst>
              <a:ext uri="{FF2B5EF4-FFF2-40B4-BE49-F238E27FC236}">
                <a16:creationId xmlns:a16="http://schemas.microsoft.com/office/drawing/2014/main" id="{15B95C14-4C29-1441-9CC6-EB79DC7370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2304" y="4974527"/>
            <a:ext cx="914400" cy="914400"/>
          </a:xfrm>
          <a:prstGeom prst="rect">
            <a:avLst/>
          </a:prstGeom>
        </p:spPr>
      </p:pic>
      <p:pic>
        <p:nvPicPr>
          <p:cNvPr id="16" name="Graphic 15" descr="Envelope">
            <a:extLst>
              <a:ext uri="{FF2B5EF4-FFF2-40B4-BE49-F238E27FC236}">
                <a16:creationId xmlns:a16="http://schemas.microsoft.com/office/drawing/2014/main" id="{6B8AD053-F345-7546-8DB0-1F57EC5F37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07496" y="4977191"/>
            <a:ext cx="914400" cy="914400"/>
          </a:xfrm>
          <a:prstGeom prst="rect">
            <a:avLst/>
          </a:prstGeom>
        </p:spPr>
      </p:pic>
      <p:pic>
        <p:nvPicPr>
          <p:cNvPr id="17" name="Graphic 16" descr="Envelope">
            <a:extLst>
              <a:ext uri="{FF2B5EF4-FFF2-40B4-BE49-F238E27FC236}">
                <a16:creationId xmlns:a16="http://schemas.microsoft.com/office/drawing/2014/main" id="{D1B4DFBC-E23A-1644-BD0E-88DA031E2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296907" y="4977188"/>
            <a:ext cx="914400" cy="9144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6EB4669-F80F-384B-A94C-36284F386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25968"/>
            <a:ext cx="10515600" cy="1235723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At the core of </a:t>
            </a:r>
            <a:r>
              <a:rPr lang="en-US" sz="3200" b="1" i="1" dirty="0">
                <a:solidFill>
                  <a:schemeClr val="accent1">
                    <a:lumMod val="75000"/>
                  </a:schemeClr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any</a:t>
            </a:r>
            <a:r>
              <a:rPr lang="en-US" sz="32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 Blockchain application is a Byzantine Fault-Tolerant (BFT) consensus protocol.</a:t>
            </a:r>
            <a:endParaRPr lang="en-US" altLang="en-US" sz="32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CD5BFC3-20E2-0746-B957-4C1A14387AC7}"/>
              </a:ext>
            </a:extLst>
          </p:cNvPr>
          <p:cNvGrpSpPr/>
          <p:nvPr/>
        </p:nvGrpSpPr>
        <p:grpSpPr>
          <a:xfrm>
            <a:off x="2861862" y="3461979"/>
            <a:ext cx="2300902" cy="1523135"/>
            <a:chOff x="766816" y="1730318"/>
            <a:chExt cx="2300902" cy="1523135"/>
          </a:xfrm>
        </p:grpSpPr>
        <p:pic>
          <p:nvPicPr>
            <p:cNvPr id="6" name="Graphic 5" descr="Thought bubble">
              <a:extLst>
                <a:ext uri="{FF2B5EF4-FFF2-40B4-BE49-F238E27FC236}">
                  <a16:creationId xmlns:a16="http://schemas.microsoft.com/office/drawing/2014/main" id="{12A67633-3875-3B41-8F18-E1EEF02D8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766816" y="1730318"/>
              <a:ext cx="2300902" cy="1523135"/>
            </a:xfrm>
            <a:prstGeom prst="rect">
              <a:avLst/>
            </a:prstGeom>
          </p:spPr>
        </p:pic>
        <p:sp>
          <p:nvSpPr>
            <p:cNvPr id="22" name="Content Placeholder 4">
              <a:extLst>
                <a:ext uri="{FF2B5EF4-FFF2-40B4-BE49-F238E27FC236}">
                  <a16:creationId xmlns:a16="http://schemas.microsoft.com/office/drawing/2014/main" id="{23384CC3-F195-7B41-86CA-6643849E366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92869" y="1940062"/>
              <a:ext cx="1848796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Order </a:t>
              </a:r>
              <a:r>
                <a:rPr lang="en-US" sz="2400" dirty="0" err="1">
                  <a:latin typeface="Palatino Linotype" panose="02040502050505030304" pitchFamily="18" charset="0"/>
                  <a:cs typeface="Times New Roman" panose="02020603050405020304" pitchFamily="18" charset="0"/>
                </a:rPr>
                <a:t>Txn</a:t>
              </a:r>
              <a:endParaRPr lang="en-US" sz="2400" dirty="0"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0B1051-BC74-494E-8C7D-7B21E645EED8}"/>
              </a:ext>
            </a:extLst>
          </p:cNvPr>
          <p:cNvGrpSpPr/>
          <p:nvPr/>
        </p:nvGrpSpPr>
        <p:grpSpPr>
          <a:xfrm>
            <a:off x="6391193" y="1781170"/>
            <a:ext cx="2300902" cy="1523135"/>
            <a:chOff x="588671" y="1207773"/>
            <a:chExt cx="2300902" cy="1523135"/>
          </a:xfrm>
        </p:grpSpPr>
        <p:pic>
          <p:nvPicPr>
            <p:cNvPr id="23" name="Graphic 22" descr="Thought bubble">
              <a:extLst>
                <a:ext uri="{FF2B5EF4-FFF2-40B4-BE49-F238E27FC236}">
                  <a16:creationId xmlns:a16="http://schemas.microsoft.com/office/drawing/2014/main" id="{116D0464-A013-1147-B351-FB30439DD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24" name="Content Placeholder 4">
              <a:extLst>
                <a:ext uri="{FF2B5EF4-FFF2-40B4-BE49-F238E27FC236}">
                  <a16:creationId xmlns:a16="http://schemas.microsoft.com/office/drawing/2014/main" id="{77823DA1-F140-5A4B-81AF-9DC9CE0690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6A5699E-31B8-514D-A4DA-2D157A895D3B}"/>
              </a:ext>
            </a:extLst>
          </p:cNvPr>
          <p:cNvGrpSpPr/>
          <p:nvPr/>
        </p:nvGrpSpPr>
        <p:grpSpPr>
          <a:xfrm>
            <a:off x="9239253" y="1925555"/>
            <a:ext cx="2300902" cy="1523135"/>
            <a:chOff x="588671" y="1207773"/>
            <a:chExt cx="2300902" cy="1523135"/>
          </a:xfrm>
        </p:grpSpPr>
        <p:pic>
          <p:nvPicPr>
            <p:cNvPr id="30" name="Graphic 29" descr="Thought bubble">
              <a:extLst>
                <a:ext uri="{FF2B5EF4-FFF2-40B4-BE49-F238E27FC236}">
                  <a16:creationId xmlns:a16="http://schemas.microsoft.com/office/drawing/2014/main" id="{3B8E0536-82B9-814E-9681-A5B022F1E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1" name="Content Placeholder 4">
              <a:extLst>
                <a:ext uri="{FF2B5EF4-FFF2-40B4-BE49-F238E27FC236}">
                  <a16:creationId xmlns:a16="http://schemas.microsoft.com/office/drawing/2014/main" id="{520D61FD-A030-F541-8C0E-F8B3AE74049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AF4512A-6B8E-A441-BDAE-E616008DB89E}"/>
              </a:ext>
            </a:extLst>
          </p:cNvPr>
          <p:cNvGrpSpPr/>
          <p:nvPr/>
        </p:nvGrpSpPr>
        <p:grpSpPr>
          <a:xfrm>
            <a:off x="9314926" y="4014943"/>
            <a:ext cx="2300902" cy="1523135"/>
            <a:chOff x="588671" y="1207773"/>
            <a:chExt cx="2300902" cy="1523135"/>
          </a:xfrm>
        </p:grpSpPr>
        <p:pic>
          <p:nvPicPr>
            <p:cNvPr id="33" name="Graphic 32" descr="Thought bubble">
              <a:extLst>
                <a:ext uri="{FF2B5EF4-FFF2-40B4-BE49-F238E27FC236}">
                  <a16:creationId xmlns:a16="http://schemas.microsoft.com/office/drawing/2014/main" id="{6B5F3E4D-8558-2A4E-B1AA-4DF42D257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88671" y="1207773"/>
              <a:ext cx="2300902" cy="1523135"/>
            </a:xfrm>
            <a:prstGeom prst="rect">
              <a:avLst/>
            </a:prstGeom>
          </p:spPr>
        </p:pic>
        <p:sp>
          <p:nvSpPr>
            <p:cNvPr id="34" name="Content Placeholder 4">
              <a:extLst>
                <a:ext uri="{FF2B5EF4-FFF2-40B4-BE49-F238E27FC236}">
                  <a16:creationId xmlns:a16="http://schemas.microsoft.com/office/drawing/2014/main" id="{F714CD8E-0578-EB40-A2A4-36DC0FE9321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090881" y="1423911"/>
              <a:ext cx="1219420" cy="5897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Font typeface="Arial" charset="0"/>
                <a:buNone/>
              </a:pPr>
              <a:r>
                <a:rPr lang="en-US" sz="2400" dirty="0">
                  <a:latin typeface="Palatino Linotype" panose="02040502050505030304" pitchFamily="18" charset="0"/>
                  <a:cs typeface="Times New Roman" panose="02020603050405020304" pitchFamily="18" charset="0"/>
                </a:rPr>
                <a:t>OK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B63D184-7A8A-514F-B041-925A7B2E8540}"/>
              </a:ext>
            </a:extLst>
          </p:cNvPr>
          <p:cNvSpPr txBox="1"/>
          <p:nvPr/>
        </p:nvSpPr>
        <p:spPr>
          <a:xfrm>
            <a:off x="7712765" y="574895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3321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04 -0.00162 L 0.19102 -0.20648 " pathEditMode="relative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1184 0.00925 L 0.40782 -0.2069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77" y="-108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982 -0.00024 L 0.40495 -0.000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5503227"/>
            <a:ext cx="10515600" cy="50667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First practical BFT implementation.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396057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755977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115897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036137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300215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561187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167354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770789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480711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1955020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493730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122569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122569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115897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48071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495250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495250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484881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109226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122569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7FD82366-6A64-46E4-A550-0EDD3F55675F}"/>
              </a:ext>
            </a:extLst>
          </p:cNvPr>
          <p:cNvCxnSpPr>
            <a:cxnSpLocks/>
          </p:cNvCxnSpPr>
          <p:nvPr/>
        </p:nvCxnSpPr>
        <p:spPr>
          <a:xfrm>
            <a:off x="5982039" y="3400678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F7496F28-A145-4495-9631-B39E24071410}"/>
              </a:ext>
            </a:extLst>
          </p:cNvPr>
          <p:cNvCxnSpPr>
            <a:cxnSpLocks/>
          </p:cNvCxnSpPr>
          <p:nvPr/>
        </p:nvCxnSpPr>
        <p:spPr>
          <a:xfrm>
            <a:off x="5992355" y="2755977"/>
            <a:ext cx="1846770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181AD57-3858-4983-899F-C4E709471A59}"/>
              </a:ext>
            </a:extLst>
          </p:cNvPr>
          <p:cNvCxnSpPr>
            <a:cxnSpLocks/>
          </p:cNvCxnSpPr>
          <p:nvPr/>
        </p:nvCxnSpPr>
        <p:spPr>
          <a:xfrm>
            <a:off x="5982039" y="2755977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6872D7D5-EC7F-4DF5-8862-DEDCED1464BC}"/>
              </a:ext>
            </a:extLst>
          </p:cNvPr>
          <p:cNvCxnSpPr>
            <a:cxnSpLocks/>
          </p:cNvCxnSpPr>
          <p:nvPr/>
        </p:nvCxnSpPr>
        <p:spPr>
          <a:xfrm flipV="1">
            <a:off x="5992355" y="2762177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474095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499214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042114"/>
            <a:ext cx="16001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O(n)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048233"/>
            <a:ext cx="11352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356577" y="4041367"/>
            <a:ext cx="11801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Commit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O(n</a:t>
            </a:r>
            <a:r>
              <a:rPr lang="en-US" sz="2000" baseline="30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85" name="Straight Arrow Connector 184">
            <a:extLst>
              <a:ext uri="{FF2B5EF4-FFF2-40B4-BE49-F238E27FC236}">
                <a16:creationId xmlns:a16="http://schemas.microsoft.com/office/drawing/2014/main" id="{7E5C4081-05C2-47D9-B9FC-E95B8D087EF4}"/>
              </a:ext>
            </a:extLst>
          </p:cNvPr>
          <p:cNvCxnSpPr>
            <a:cxnSpLocks/>
          </p:cNvCxnSpPr>
          <p:nvPr/>
        </p:nvCxnSpPr>
        <p:spPr>
          <a:xfrm flipV="1">
            <a:off x="7841786" y="2103034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Arrow Connector 185">
            <a:extLst>
              <a:ext uri="{FF2B5EF4-FFF2-40B4-BE49-F238E27FC236}">
                <a16:creationId xmlns:a16="http://schemas.microsoft.com/office/drawing/2014/main" id="{CEEF9964-3F56-48B7-9B73-56CCF0194CD7}"/>
              </a:ext>
            </a:extLst>
          </p:cNvPr>
          <p:cNvCxnSpPr>
            <a:cxnSpLocks/>
          </p:cNvCxnSpPr>
          <p:nvPr/>
        </p:nvCxnSpPr>
        <p:spPr>
          <a:xfrm flipV="1">
            <a:off x="7844283" y="2116377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Arrow Connector 186">
            <a:extLst>
              <a:ext uri="{FF2B5EF4-FFF2-40B4-BE49-F238E27FC236}">
                <a16:creationId xmlns:a16="http://schemas.microsoft.com/office/drawing/2014/main" id="{129AF4AC-8D21-49FE-8C5F-F19DBE3A7819}"/>
              </a:ext>
            </a:extLst>
          </p:cNvPr>
          <p:cNvCxnSpPr>
            <a:cxnSpLocks/>
          </p:cNvCxnSpPr>
          <p:nvPr/>
        </p:nvCxnSpPr>
        <p:spPr>
          <a:xfrm>
            <a:off x="7823651" y="3394486"/>
            <a:ext cx="1844108" cy="6369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Arrow Connector 187">
            <a:extLst>
              <a:ext uri="{FF2B5EF4-FFF2-40B4-BE49-F238E27FC236}">
                <a16:creationId xmlns:a16="http://schemas.microsoft.com/office/drawing/2014/main" id="{D3062CA9-3BC6-475C-B4B5-AAC3728011A3}"/>
              </a:ext>
            </a:extLst>
          </p:cNvPr>
          <p:cNvCxnSpPr>
            <a:cxnSpLocks/>
          </p:cNvCxnSpPr>
          <p:nvPr/>
        </p:nvCxnSpPr>
        <p:spPr>
          <a:xfrm>
            <a:off x="7833967" y="2749785"/>
            <a:ext cx="1815988" cy="63614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Arrow Connector 188">
            <a:extLst>
              <a:ext uri="{FF2B5EF4-FFF2-40B4-BE49-F238E27FC236}">
                <a16:creationId xmlns:a16="http://schemas.microsoft.com/office/drawing/2014/main" id="{D7B54EDE-6105-4838-897F-5161CD790A55}"/>
              </a:ext>
            </a:extLst>
          </p:cNvPr>
          <p:cNvCxnSpPr>
            <a:cxnSpLocks/>
          </p:cNvCxnSpPr>
          <p:nvPr/>
        </p:nvCxnSpPr>
        <p:spPr>
          <a:xfrm>
            <a:off x="7823651" y="2749785"/>
            <a:ext cx="1844108" cy="126776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Arrow Connector 189">
            <a:extLst>
              <a:ext uri="{FF2B5EF4-FFF2-40B4-BE49-F238E27FC236}">
                <a16:creationId xmlns:a16="http://schemas.microsoft.com/office/drawing/2014/main" id="{1926913D-7CDF-4A38-8A67-1FA64FD48760}"/>
              </a:ext>
            </a:extLst>
          </p:cNvPr>
          <p:cNvCxnSpPr>
            <a:cxnSpLocks/>
          </p:cNvCxnSpPr>
          <p:nvPr/>
        </p:nvCxnSpPr>
        <p:spPr>
          <a:xfrm flipV="1">
            <a:off x="7833967" y="2755985"/>
            <a:ext cx="1828799" cy="6336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120473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120473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113801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466044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474096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474096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480686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040364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048496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385177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1997204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632390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291199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3919358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81C38094-B120-6A4D-A4FC-290BC1F69DB7}"/>
              </a:ext>
            </a:extLst>
          </p:cNvPr>
          <p:cNvSpPr txBox="1">
            <a:spLocks/>
          </p:cNvSpPr>
          <p:nvPr/>
        </p:nvSpPr>
        <p:spPr bwMode="auto">
          <a:xfrm>
            <a:off x="482894" y="467501"/>
            <a:ext cx="109728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Practical Byzantine Fault Tolerance (PBFT)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FCFC1666-B4DB-7147-BA9A-62F158333D2C}"/>
              </a:ext>
            </a:extLst>
          </p:cNvPr>
          <p:cNvSpPr txBox="1">
            <a:spLocks/>
          </p:cNvSpPr>
          <p:nvPr/>
        </p:nvSpPr>
        <p:spPr bwMode="auto">
          <a:xfrm>
            <a:off x="833058" y="5498311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Consensus among n replicas &amp; at most f byzantine </a:t>
            </a:r>
            <a:r>
              <a:rPr lang="en-US" altLang="en-US" sz="2400" b="1" dirty="0">
                <a:latin typeface="Palatino Linotype" panose="02040502050505030304" pitchFamily="18" charset="0"/>
                <a:cs typeface="Times New Roman" panose="02020603050405020304" pitchFamily="18" charset="0"/>
                <a:sym typeface="Wingdings" pitchFamily="2" charset="2"/>
              </a:rPr>
              <a:t> n &gt;= 3f+1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BF510D20-8D87-2742-95BE-7CF9E359191F}"/>
              </a:ext>
            </a:extLst>
          </p:cNvPr>
          <p:cNvSpPr txBox="1">
            <a:spLocks/>
          </p:cNvSpPr>
          <p:nvPr/>
        </p:nvSpPr>
        <p:spPr bwMode="auto">
          <a:xfrm>
            <a:off x="844828" y="5509855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040792-7757-8E42-9814-562F00DD0428}"/>
              </a:ext>
            </a:extLst>
          </p:cNvPr>
          <p:cNvGrpSpPr/>
          <p:nvPr/>
        </p:nvGrpSpPr>
        <p:grpSpPr>
          <a:xfrm>
            <a:off x="8863023" y="1620336"/>
            <a:ext cx="1554164" cy="3599982"/>
            <a:chOff x="8852975" y="1630388"/>
            <a:chExt cx="1554164" cy="3599982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604207A-B0F0-6E43-9F52-B0647A997477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513928AE-EF02-5F45-874C-1E3DA0538D5D}"/>
                </a:ext>
              </a:extLst>
            </p:cNvPr>
            <p:cNvCxnSpPr>
              <a:stCxn id="10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itle 1">
              <a:extLst>
                <a:ext uri="{FF2B5EF4-FFF2-40B4-BE49-F238E27FC236}">
                  <a16:creationId xmlns:a16="http://schemas.microsoft.com/office/drawing/2014/main" id="{018E24F6-F2BA-8B44-A8D3-2093884043F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209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  <p:bldP spid="10279" grpId="0"/>
      <p:bldP spid="168" grpId="0"/>
      <p:bldP spid="169" grpId="0"/>
      <p:bldP spid="170" grpId="0"/>
      <p:bldP spid="214" grpId="0"/>
      <p:bldP spid="215" grpId="0"/>
      <p:bldP spid="57" grpId="0"/>
      <p:bldP spid="57" grpId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38200" y="276122"/>
            <a:ext cx="10515600" cy="7138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Requirements of Existing BFT Protocols</a:t>
            </a:r>
            <a:endParaRPr lang="en-US" altLang="en-US" dirty="0">
              <a:latin typeface="Palatino Linotype" panose="02040502050505030304" pitchFamily="18" charset="0"/>
            </a:endParaRPr>
          </a:p>
        </p:txBody>
      </p:sp>
      <p:sp>
        <p:nvSpPr>
          <p:cNvPr id="56" name="Content Placeholder 5">
            <a:extLst>
              <a:ext uri="{FF2B5EF4-FFF2-40B4-BE49-F238E27FC236}">
                <a16:creationId xmlns:a16="http://schemas.microsoft.com/office/drawing/2014/main" id="{DAF220CD-8B9D-4F99-81C2-E48ADF807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10532" y="1361878"/>
            <a:ext cx="11970935" cy="4536178"/>
          </a:xfrm>
        </p:spPr>
        <p:txBody>
          <a:bodyPr rtlCol="0"/>
          <a:lstStyle/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 three phases of communication, of which two necessitate quadratic communication (PBFT). 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Expect no failures or dependence on clients (Zyzzyva). 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Incur high client latencies due to many phases of communication (PBFT, HotStuff). 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 threshold signatures, which are computationally expensive (HotStuff).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Require more than 3f+1 replicas (Q/U, HQ).</a:t>
            </a:r>
          </a:p>
          <a:p>
            <a:pPr marL="457200" indent="-457200" fontAlgn="auto">
              <a:lnSpc>
                <a:spcPct val="150000"/>
              </a:lnSpc>
              <a:spcAft>
                <a:spcPts val="0"/>
              </a:spcAft>
              <a:buFont typeface="+mj-lt"/>
              <a:buAutoNum type="arabicParenR"/>
              <a:defRPr/>
            </a:pPr>
            <a:r>
              <a:rPr lang="en-US" sz="2400" dirty="0">
                <a:latin typeface="Palatino Linotype" panose="02040502050505030304" pitchFamily="18" charset="0"/>
              </a:rPr>
              <a:t>Need trusted components (AHL, Attested Append-only memory).</a:t>
            </a:r>
            <a:endParaRPr lang="en-US" sz="1800" dirty="0">
              <a:latin typeface="Palatino Linotype" panose="0204050205050503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E7FEBD-2CFD-164F-95E8-A72C28B28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0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899318" y="3387444"/>
            <a:ext cx="10515600" cy="589777"/>
          </a:xfrm>
        </p:spPr>
        <p:txBody>
          <a:bodyPr/>
          <a:lstStyle/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Speculative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734557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649526C-8725-FD45-BDB3-B4BA9D4CA662}"/>
              </a:ext>
            </a:extLst>
          </p:cNvPr>
          <p:cNvSpPr txBox="1">
            <a:spLocks/>
          </p:cNvSpPr>
          <p:nvPr/>
        </p:nvSpPr>
        <p:spPr bwMode="auto">
          <a:xfrm>
            <a:off x="905946" y="4162707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Out-of-Order</a:t>
            </a:r>
            <a:r>
              <a:rPr lang="en-US" sz="2400" dirty="0">
                <a:latin typeface="Palatino Linotype" panose="02040502050505030304" pitchFamily="18" charset="0"/>
              </a:rPr>
              <a:t> Message Processing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8F3ABC60-5881-B94C-BE8D-A749B046D8D5}"/>
              </a:ext>
            </a:extLst>
          </p:cNvPr>
          <p:cNvSpPr txBox="1">
            <a:spLocks/>
          </p:cNvSpPr>
          <p:nvPr/>
        </p:nvSpPr>
        <p:spPr bwMode="auto">
          <a:xfrm>
            <a:off x="899321" y="2565806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latin typeface="Palatino Linotype" panose="02040502050505030304" pitchFamily="18" charset="0"/>
              </a:rPr>
              <a:t>Three-phase </a:t>
            </a: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Linear</a:t>
            </a:r>
            <a:r>
              <a:rPr lang="en-US" sz="2400" dirty="0">
                <a:latin typeface="Palatino Linotype" panose="02040502050505030304" pitchFamily="18" charset="0"/>
              </a:rPr>
              <a:t> protocol</a:t>
            </a:r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id="{EDDA84BE-098F-BA4B-A321-BE2B33DFEE78}"/>
              </a:ext>
            </a:extLst>
          </p:cNvPr>
          <p:cNvSpPr txBox="1">
            <a:spLocks/>
          </p:cNvSpPr>
          <p:nvPr/>
        </p:nvSpPr>
        <p:spPr bwMode="auto">
          <a:xfrm>
            <a:off x="899322" y="4924708"/>
            <a:ext cx="10515600" cy="5897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2400" dirty="0">
                <a:solidFill>
                  <a:srgbClr val="00B050"/>
                </a:solidFill>
                <a:latin typeface="Palatino Linotype" panose="02040502050505030304" pitchFamily="18" charset="0"/>
              </a:rPr>
              <a:t>No dependence </a:t>
            </a:r>
            <a:r>
              <a:rPr lang="en-US" sz="2400" dirty="0">
                <a:latin typeface="Palatino Linotype" panose="02040502050505030304" pitchFamily="18" charset="0"/>
              </a:rPr>
              <a:t>on clients or trusted component.</a:t>
            </a:r>
          </a:p>
        </p:txBody>
      </p:sp>
    </p:spTree>
    <p:extLst>
      <p:ext uri="{BB962C8B-B14F-4D97-AF65-F5344CB8AC3E}">
        <p14:creationId xmlns:p14="http://schemas.microsoft.com/office/powerpoint/2010/main" val="260171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45" grpId="0"/>
      <p:bldP spid="47" grpId="1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9DD523-E72C-4F0A-B911-7088F6779BD2}"/>
              </a:ext>
            </a:extLst>
          </p:cNvPr>
          <p:cNvCxnSpPr/>
          <p:nvPr/>
        </p:nvCxnSpPr>
        <p:spPr>
          <a:xfrm>
            <a:off x="2105373" y="351357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DE23DFE-E49B-4B1E-AAA3-23F13BDD75AB}"/>
              </a:ext>
            </a:extLst>
          </p:cNvPr>
          <p:cNvCxnSpPr/>
          <p:nvPr/>
        </p:nvCxnSpPr>
        <p:spPr>
          <a:xfrm>
            <a:off x="2105373" y="2873499"/>
            <a:ext cx="9235440" cy="0"/>
          </a:xfrm>
          <a:prstGeom prst="line">
            <a:avLst/>
          </a:prstGeom>
          <a:ln w="28575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E2D3B77-A768-4EEE-9BCA-84A95E7FAFBB}"/>
              </a:ext>
            </a:extLst>
          </p:cNvPr>
          <p:cNvCxnSpPr>
            <a:cxnSpLocks/>
          </p:cNvCxnSpPr>
          <p:nvPr/>
        </p:nvCxnSpPr>
        <p:spPr>
          <a:xfrm>
            <a:off x="2105373" y="2233419"/>
            <a:ext cx="9235440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072E693-2240-4D3C-A0E6-91C19898C56A}"/>
              </a:ext>
            </a:extLst>
          </p:cNvPr>
          <p:cNvCxnSpPr/>
          <p:nvPr/>
        </p:nvCxnSpPr>
        <p:spPr>
          <a:xfrm>
            <a:off x="2105373" y="4153659"/>
            <a:ext cx="9235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C97B7DD-34EF-4637-88F5-24EE5AC5AC6D}"/>
              </a:ext>
            </a:extLst>
          </p:cNvPr>
          <p:cNvSpPr txBox="1"/>
          <p:nvPr/>
        </p:nvSpPr>
        <p:spPr>
          <a:xfrm>
            <a:off x="1125282" y="1417737"/>
            <a:ext cx="8723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90C065E-C6C3-413C-A169-7910FE867E39}"/>
              </a:ext>
            </a:extLst>
          </p:cNvPr>
          <p:cNvSpPr txBox="1"/>
          <p:nvPr/>
        </p:nvSpPr>
        <p:spPr>
          <a:xfrm>
            <a:off x="809816" y="2678709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82645A2-D313-4726-A58F-1D8015742594}"/>
              </a:ext>
            </a:extLst>
          </p:cNvPr>
          <p:cNvSpPr txBox="1"/>
          <p:nvPr/>
        </p:nvSpPr>
        <p:spPr>
          <a:xfrm>
            <a:off x="809816" y="3284876"/>
            <a:ext cx="12186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 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CF06917-2FD3-4A39-AB48-DAC1242C65A1}"/>
              </a:ext>
            </a:extLst>
          </p:cNvPr>
          <p:cNvSpPr txBox="1"/>
          <p:nvPr/>
        </p:nvSpPr>
        <p:spPr>
          <a:xfrm>
            <a:off x="643103" y="3888311"/>
            <a:ext cx="13853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Byzantine </a:t>
            </a:r>
          </a:p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Replica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E39DA5E-BE55-4EB4-BDA6-5B878E411EE0}"/>
              </a:ext>
            </a:extLst>
          </p:cNvPr>
          <p:cNvCxnSpPr>
            <a:cxnSpLocks/>
          </p:cNvCxnSpPr>
          <p:nvPr/>
        </p:nvCxnSpPr>
        <p:spPr>
          <a:xfrm>
            <a:off x="2105373" y="1598233"/>
            <a:ext cx="92354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FCCD714-BDF9-4F5C-94A6-3BBA045FC967}"/>
              </a:ext>
            </a:extLst>
          </p:cNvPr>
          <p:cNvSpPr txBox="1"/>
          <p:nvPr/>
        </p:nvSpPr>
        <p:spPr>
          <a:xfrm>
            <a:off x="909595" y="2072542"/>
            <a:ext cx="11144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Primary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A6BC0F34-820D-4C2A-BEFE-5BF244114584}"/>
              </a:ext>
            </a:extLst>
          </p:cNvPr>
          <p:cNvCxnSpPr>
            <a:cxnSpLocks/>
          </p:cNvCxnSpPr>
          <p:nvPr/>
        </p:nvCxnSpPr>
        <p:spPr>
          <a:xfrm>
            <a:off x="2345072" y="1611252"/>
            <a:ext cx="1813492" cy="607629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DCD0A73A-2E79-4E44-9F6E-F36FD8B48CA9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BD42B51-8F9D-45C3-944A-1592686212C1}"/>
              </a:ext>
            </a:extLst>
          </p:cNvPr>
          <p:cNvCxnSpPr>
            <a:cxnSpLocks/>
          </p:cNvCxnSpPr>
          <p:nvPr/>
        </p:nvCxnSpPr>
        <p:spPr>
          <a:xfrm>
            <a:off x="4163555" y="2240091"/>
            <a:ext cx="1849432" cy="1283407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C027FC-B2F3-40A7-94D2-A798972EDCEB}"/>
              </a:ext>
            </a:extLst>
          </p:cNvPr>
          <p:cNvCxnSpPr>
            <a:cxnSpLocks/>
          </p:cNvCxnSpPr>
          <p:nvPr/>
        </p:nvCxnSpPr>
        <p:spPr>
          <a:xfrm>
            <a:off x="4163555" y="2233419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1CA3415-3178-4EAE-9D0A-7479DB8C7B51}"/>
              </a:ext>
            </a:extLst>
          </p:cNvPr>
          <p:cNvCxnSpPr/>
          <p:nvPr/>
        </p:nvCxnSpPr>
        <p:spPr>
          <a:xfrm>
            <a:off x="2334755" y="159823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475AD6E-0583-45D6-A31B-34EA33F1E94E}"/>
              </a:ext>
            </a:extLst>
          </p:cNvPr>
          <p:cNvCxnSpPr/>
          <p:nvPr/>
        </p:nvCxnSpPr>
        <p:spPr>
          <a:xfrm>
            <a:off x="4163555" y="1612772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0715428D-8EC1-491B-AB78-ACB734F889FC}"/>
              </a:ext>
            </a:extLst>
          </p:cNvPr>
          <p:cNvCxnSpPr>
            <a:cxnSpLocks/>
          </p:cNvCxnSpPr>
          <p:nvPr/>
        </p:nvCxnSpPr>
        <p:spPr>
          <a:xfrm>
            <a:off x="5992355" y="1612772"/>
            <a:ext cx="0" cy="2545057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DBB58F4-D2BA-43C0-9D41-C37F9D6C4D40}"/>
              </a:ext>
            </a:extLst>
          </p:cNvPr>
          <p:cNvCxnSpPr/>
          <p:nvPr/>
        </p:nvCxnSpPr>
        <p:spPr>
          <a:xfrm>
            <a:off x="7821155" y="1602403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90D5DDB7-93D6-40CE-8621-501D000AB726}"/>
              </a:ext>
            </a:extLst>
          </p:cNvPr>
          <p:cNvCxnSpPr>
            <a:cxnSpLocks/>
          </p:cNvCxnSpPr>
          <p:nvPr/>
        </p:nvCxnSpPr>
        <p:spPr>
          <a:xfrm flipV="1">
            <a:off x="6000174" y="2226748"/>
            <a:ext cx="1820981" cy="6428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06097F36-C7B8-4EDB-B1F2-71172FEA1ECD}"/>
              </a:ext>
            </a:extLst>
          </p:cNvPr>
          <p:cNvCxnSpPr>
            <a:cxnSpLocks/>
          </p:cNvCxnSpPr>
          <p:nvPr/>
        </p:nvCxnSpPr>
        <p:spPr>
          <a:xfrm flipV="1">
            <a:off x="6002671" y="2240091"/>
            <a:ext cx="1818484" cy="125895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9A9F84A5-14E3-4A40-99F2-8B474AF6CD5F}"/>
              </a:ext>
            </a:extLst>
          </p:cNvPr>
          <p:cNvCxnSpPr/>
          <p:nvPr/>
        </p:nvCxnSpPr>
        <p:spPr>
          <a:xfrm>
            <a:off x="9649955" y="1591617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79" name="TextBox 10278">
            <a:extLst>
              <a:ext uri="{FF2B5EF4-FFF2-40B4-BE49-F238E27FC236}">
                <a16:creationId xmlns:a16="http://schemas.microsoft.com/office/drawing/2014/main" id="{F576D0E9-02B3-4C2B-AF53-A02EB4FB92B0}"/>
              </a:ext>
            </a:extLst>
          </p:cNvPr>
          <p:cNvSpPr txBox="1"/>
          <p:nvPr/>
        </p:nvSpPr>
        <p:spPr>
          <a:xfrm>
            <a:off x="3367007" y="1616736"/>
            <a:ext cx="341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C356F88A-B360-4268-8075-9121B8DAE908}"/>
              </a:ext>
            </a:extLst>
          </p:cNvPr>
          <p:cNvSpPr txBox="1"/>
          <p:nvPr/>
        </p:nvSpPr>
        <p:spPr>
          <a:xfrm>
            <a:off x="4399321" y="4159636"/>
            <a:ext cx="1600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Pre-Prepare 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6DF78835-7EE2-4F1E-801B-77C9E2C5F771}"/>
              </a:ext>
            </a:extLst>
          </p:cNvPr>
          <p:cNvSpPr txBox="1"/>
          <p:nvPr/>
        </p:nvSpPr>
        <p:spPr>
          <a:xfrm>
            <a:off x="6508335" y="4165755"/>
            <a:ext cx="1135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Prepare 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76775EF-B013-45C0-BFB3-6D545701E560}"/>
              </a:ext>
            </a:extLst>
          </p:cNvPr>
          <p:cNvSpPr txBox="1"/>
          <p:nvPr/>
        </p:nvSpPr>
        <p:spPr>
          <a:xfrm>
            <a:off x="8267450" y="4158889"/>
            <a:ext cx="976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Certify</a:t>
            </a:r>
          </a:p>
        </p:txBody>
      </p:sp>
      <p:cxnSp>
        <p:nvCxnSpPr>
          <p:cNvPr id="191" name="Straight Arrow Connector 190">
            <a:extLst>
              <a:ext uri="{FF2B5EF4-FFF2-40B4-BE49-F238E27FC236}">
                <a16:creationId xmlns:a16="http://schemas.microsoft.com/office/drawing/2014/main" id="{FC8446FA-2539-405D-A3C0-0A2D57D634AE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623284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Arrow Connector 191">
            <a:extLst>
              <a:ext uri="{FF2B5EF4-FFF2-40B4-BE49-F238E27FC236}">
                <a16:creationId xmlns:a16="http://schemas.microsoft.com/office/drawing/2014/main" id="{25601470-9A63-4195-A62A-9821F1510129}"/>
              </a:ext>
            </a:extLst>
          </p:cNvPr>
          <p:cNvCxnSpPr>
            <a:cxnSpLocks/>
          </p:cNvCxnSpPr>
          <p:nvPr/>
        </p:nvCxnSpPr>
        <p:spPr>
          <a:xfrm>
            <a:off x="7813335" y="2237995"/>
            <a:ext cx="1839115" cy="1254300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Arrow Connector 192">
            <a:extLst>
              <a:ext uri="{FF2B5EF4-FFF2-40B4-BE49-F238E27FC236}">
                <a16:creationId xmlns:a16="http://schemas.microsoft.com/office/drawing/2014/main" id="{321905C0-69BD-410D-B0DF-79CA276C5DBE}"/>
              </a:ext>
            </a:extLst>
          </p:cNvPr>
          <p:cNvCxnSpPr>
            <a:cxnSpLocks/>
          </p:cNvCxnSpPr>
          <p:nvPr/>
        </p:nvCxnSpPr>
        <p:spPr>
          <a:xfrm>
            <a:off x="7813335" y="2231323"/>
            <a:ext cx="1839115" cy="1934779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624CF6B7-A9ED-4527-868E-DB736FECF960}"/>
              </a:ext>
            </a:extLst>
          </p:cNvPr>
          <p:cNvCxnSpPr/>
          <p:nvPr/>
        </p:nvCxnSpPr>
        <p:spPr>
          <a:xfrm>
            <a:off x="11034255" y="1583566"/>
            <a:ext cx="0" cy="255542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>
            <a:extLst>
              <a:ext uri="{FF2B5EF4-FFF2-40B4-BE49-F238E27FC236}">
                <a16:creationId xmlns:a16="http://schemas.microsoft.com/office/drawing/2014/main" id="{1FA0661D-8352-4DA6-83CC-0397E92DCA17}"/>
              </a:ext>
            </a:extLst>
          </p:cNvPr>
          <p:cNvCxnSpPr>
            <a:cxnSpLocks/>
          </p:cNvCxnSpPr>
          <p:nvPr/>
        </p:nvCxnSpPr>
        <p:spPr>
          <a:xfrm flipV="1">
            <a:off x="9652450" y="1591618"/>
            <a:ext cx="1381805" cy="62982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>
            <a:extLst>
              <a:ext uri="{FF2B5EF4-FFF2-40B4-BE49-F238E27FC236}">
                <a16:creationId xmlns:a16="http://schemas.microsoft.com/office/drawing/2014/main" id="{8841B2CE-561A-4A26-9A02-3F02C42193E3}"/>
              </a:ext>
            </a:extLst>
          </p:cNvPr>
          <p:cNvCxnSpPr>
            <a:cxnSpLocks/>
          </p:cNvCxnSpPr>
          <p:nvPr/>
        </p:nvCxnSpPr>
        <p:spPr>
          <a:xfrm flipV="1">
            <a:off x="9660269" y="1591618"/>
            <a:ext cx="1373986" cy="126556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Arrow Connector 211">
            <a:extLst>
              <a:ext uri="{FF2B5EF4-FFF2-40B4-BE49-F238E27FC236}">
                <a16:creationId xmlns:a16="http://schemas.microsoft.com/office/drawing/2014/main" id="{A057DA50-DC12-41E7-A76A-7D169980DC6B}"/>
              </a:ext>
            </a:extLst>
          </p:cNvPr>
          <p:cNvCxnSpPr>
            <a:cxnSpLocks/>
          </p:cNvCxnSpPr>
          <p:nvPr/>
        </p:nvCxnSpPr>
        <p:spPr>
          <a:xfrm flipV="1">
            <a:off x="9652450" y="1598208"/>
            <a:ext cx="1386797" cy="190194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4" name="TextBox 213">
            <a:extLst>
              <a:ext uri="{FF2B5EF4-FFF2-40B4-BE49-F238E27FC236}">
                <a16:creationId xmlns:a16="http://schemas.microsoft.com/office/drawing/2014/main" id="{753A191B-379F-4DF5-A0E0-3A2084179345}"/>
              </a:ext>
            </a:extLst>
          </p:cNvPr>
          <p:cNvSpPr txBox="1"/>
          <p:nvPr/>
        </p:nvSpPr>
        <p:spPr>
          <a:xfrm>
            <a:off x="9882177" y="415788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Reply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78A24826-2C0B-4A31-B001-496F0ED9E09D}"/>
              </a:ext>
            </a:extLst>
          </p:cNvPr>
          <p:cNvSpPr txBox="1"/>
          <p:nvPr/>
        </p:nvSpPr>
        <p:spPr>
          <a:xfrm>
            <a:off x="2744950" y="4166018"/>
            <a:ext cx="10935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Client </a:t>
            </a:r>
          </a:p>
          <a:p>
            <a:pPr algn="ctr"/>
            <a:r>
              <a:rPr lang="en-US" sz="2000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Request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0A18DD-E67D-144D-960F-78384108D77D}"/>
              </a:ext>
            </a:extLst>
          </p:cNvPr>
          <p:cNvSpPr/>
          <p:nvPr/>
        </p:nvSpPr>
        <p:spPr>
          <a:xfrm>
            <a:off x="2180496" y="1502699"/>
            <a:ext cx="247888" cy="196373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CAA780C4-A639-C242-96AB-DC47BCB6E2AF}"/>
              </a:ext>
            </a:extLst>
          </p:cNvPr>
          <p:cNvSpPr/>
          <p:nvPr/>
        </p:nvSpPr>
        <p:spPr>
          <a:xfrm>
            <a:off x="2180496" y="2114726"/>
            <a:ext cx="247888" cy="1963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B975397-F55F-1740-AF78-0B3BBFCF0FF3}"/>
              </a:ext>
            </a:extLst>
          </p:cNvPr>
          <p:cNvSpPr/>
          <p:nvPr/>
        </p:nvSpPr>
        <p:spPr>
          <a:xfrm>
            <a:off x="2180496" y="2749912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22DA64FF-C5BB-6949-9C6B-971C75D3659B}"/>
              </a:ext>
            </a:extLst>
          </p:cNvPr>
          <p:cNvSpPr/>
          <p:nvPr/>
        </p:nvSpPr>
        <p:spPr>
          <a:xfrm>
            <a:off x="2180496" y="3408721"/>
            <a:ext cx="247888" cy="196373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9A9B349-1E80-0F4B-9165-F395E6E3C3F6}"/>
              </a:ext>
            </a:extLst>
          </p:cNvPr>
          <p:cNvSpPr/>
          <p:nvPr/>
        </p:nvSpPr>
        <p:spPr>
          <a:xfrm>
            <a:off x="2180496" y="4036880"/>
            <a:ext cx="247888" cy="19637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9A184-9AEE-3942-B489-F30DF98B9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43" name="Title 1">
            <a:extLst>
              <a:ext uri="{FF2B5EF4-FFF2-40B4-BE49-F238E27FC236}">
                <a16:creationId xmlns:a16="http://schemas.microsoft.com/office/drawing/2014/main" id="{C0B53ADB-8E97-264A-B7FC-751DB95DA5A3}"/>
              </a:ext>
            </a:extLst>
          </p:cNvPr>
          <p:cNvSpPr txBox="1">
            <a:spLocks/>
          </p:cNvSpPr>
          <p:nvPr/>
        </p:nvSpPr>
        <p:spPr bwMode="auto">
          <a:xfrm>
            <a:off x="0" y="323739"/>
            <a:ext cx="12192000" cy="7138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b="1" dirty="0">
                <a:latin typeface="Palatino Linotype" panose="02040502050505030304" pitchFamily="18" charset="0"/>
              </a:rPr>
              <a:t>Proof-of-Execution (PoE)</a:t>
            </a:r>
            <a:endParaRPr lang="en-US" altLang="en-US" b="1" dirty="0">
              <a:latin typeface="Palatino Linotype" panose="02040502050505030304" pitchFamily="18" charset="0"/>
            </a:endParaRPr>
          </a:p>
        </p:txBody>
      </p:sp>
      <p:sp>
        <p:nvSpPr>
          <p:cNvPr id="53" name="Title 1">
            <a:extLst>
              <a:ext uri="{FF2B5EF4-FFF2-40B4-BE49-F238E27FC236}">
                <a16:creationId xmlns:a16="http://schemas.microsoft.com/office/drawing/2014/main" id="{0DB6A742-0646-E841-9EDD-4F7101631EFE}"/>
              </a:ext>
            </a:extLst>
          </p:cNvPr>
          <p:cNvSpPr txBox="1">
            <a:spLocks/>
          </p:cNvSpPr>
          <p:nvPr/>
        </p:nvSpPr>
        <p:spPr bwMode="auto">
          <a:xfrm>
            <a:off x="897836" y="5445924"/>
            <a:ext cx="10515600" cy="50667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sz="2400" b="1" dirty="0">
                <a:latin typeface="Palatino Linotype" panose="02040502050505030304" pitchFamily="18" charset="0"/>
                <a:cs typeface="Times New Roman" panose="02020603050405020304" pitchFamily="18" charset="0"/>
              </a:rPr>
              <a:t>n = 4 replicas and f &lt;= 1</a:t>
            </a:r>
            <a:endParaRPr lang="en-US" altLang="en-US" sz="2400" b="1" dirty="0"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BF0DB6B-00C8-DC4C-8D03-3FF4CD9F85A2}"/>
              </a:ext>
            </a:extLst>
          </p:cNvPr>
          <p:cNvGrpSpPr/>
          <p:nvPr/>
        </p:nvGrpSpPr>
        <p:grpSpPr>
          <a:xfrm>
            <a:off x="8852975" y="1709900"/>
            <a:ext cx="1554164" cy="3599982"/>
            <a:chOff x="8852975" y="1630388"/>
            <a:chExt cx="1554164" cy="3599982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DF636A6-BC14-1E4C-B04B-C95F1151DA51}"/>
                </a:ext>
              </a:extLst>
            </p:cNvPr>
            <p:cNvSpPr/>
            <p:nvPr/>
          </p:nvSpPr>
          <p:spPr>
            <a:xfrm>
              <a:off x="9457323" y="1630388"/>
              <a:ext cx="345469" cy="2597766"/>
            </a:xfrm>
            <a:prstGeom prst="ellipse">
              <a:avLst/>
            </a:pr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61726B2-47E9-7746-9D39-BC31E06135E9}"/>
                </a:ext>
              </a:extLst>
            </p:cNvPr>
            <p:cNvCxnSpPr>
              <a:stCxn id="55" idx="4"/>
            </p:cNvCxnSpPr>
            <p:nvPr/>
          </p:nvCxnSpPr>
          <p:spPr>
            <a:xfrm flipH="1">
              <a:off x="9630057" y="4228154"/>
              <a:ext cx="1" cy="489620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itle 1">
              <a:extLst>
                <a:ext uri="{FF2B5EF4-FFF2-40B4-BE49-F238E27FC236}">
                  <a16:creationId xmlns:a16="http://schemas.microsoft.com/office/drawing/2014/main" id="{D52423B0-C83B-3747-A650-560271292BC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852975" y="4723693"/>
              <a:ext cx="1554164" cy="506677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4572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6pPr>
              <a:lvl7pPr marL="9144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7pPr>
              <a:lvl8pPr marL="13716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8pPr>
              <a:lvl9pPr marL="1828800" algn="l" rtl="0" eaLnBrk="1" fontAlgn="base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r>
                <a:rPr lang="en-US" sz="2400" dirty="0">
                  <a:solidFill>
                    <a:srgbClr val="002060"/>
                  </a:solidFill>
                  <a:latin typeface="Palatino Linotype" panose="02040502050505030304" pitchFamily="18" charset="0"/>
                  <a:cs typeface="Times New Roman" panose="02020603050405020304" pitchFamily="18" charset="0"/>
                </a:rPr>
                <a:t>Execute</a:t>
              </a:r>
              <a:endParaRPr lang="en-US" altLang="en-US" sz="2400" dirty="0">
                <a:solidFill>
                  <a:srgbClr val="002060"/>
                </a:solidFill>
                <a:latin typeface="Palatino Linotype" panose="0204050205050503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9" grpId="0"/>
      <p:bldP spid="168" grpId="0"/>
      <p:bldP spid="169" grpId="0"/>
      <p:bldP spid="170" grpId="0"/>
      <p:bldP spid="214" grpId="0"/>
      <p:bldP spid="215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4231184-D2D1-D04B-A9CB-417DC5DE3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591" y="520644"/>
            <a:ext cx="6650970" cy="477349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B471BEB-909F-2049-9169-E1F71A8F1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49991A-064A-CE4A-B518-ADBA70FA0A28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0" y="2359849"/>
            <a:ext cx="3123144" cy="782907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en-US" sz="4000" b="1" dirty="0">
                <a:latin typeface="Palatino Linotype" panose="02040502050505030304" pitchFamily="18" charset="0"/>
              </a:rPr>
              <a:t>Scalability</a:t>
            </a:r>
            <a:endParaRPr lang="en-US" alt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A716D00-0324-6E4E-8D30-EFE5263FFCC5}"/>
              </a:ext>
            </a:extLst>
          </p:cNvPr>
          <p:cNvSpPr txBox="1">
            <a:spLocks/>
          </p:cNvSpPr>
          <p:nvPr/>
        </p:nvSpPr>
        <p:spPr bwMode="auto">
          <a:xfrm>
            <a:off x="5233769" y="6311900"/>
            <a:ext cx="3468104" cy="50687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>
            <a:lvl1pPr marL="228600" indent="-228600" algn="l" rtl="0" eaLnBrk="1" fontAlgn="base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Proxima Nova" charset="0"/>
                <a:ea typeface="Proxima Nova" charset="0"/>
                <a:cs typeface="Proxima Nov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dirty="0">
                <a:latin typeface="Palatino Linotype" panose="02040502050505030304" pitchFamily="18" charset="0"/>
              </a:rPr>
              <a:t>Single Failure Experiments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958E8AF-1456-6844-8196-1C1495114475}"/>
              </a:ext>
            </a:extLst>
          </p:cNvPr>
          <p:cNvGrpSpPr/>
          <p:nvPr/>
        </p:nvGrpSpPr>
        <p:grpSpPr>
          <a:xfrm>
            <a:off x="4981874" y="72596"/>
            <a:ext cx="4310320" cy="4119626"/>
            <a:chOff x="8171614" y="-271981"/>
            <a:chExt cx="4310320" cy="411962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5558D2F-229A-094C-8049-8F852C77B1E0}"/>
                </a:ext>
              </a:extLst>
            </p:cNvPr>
            <p:cNvSpPr/>
            <p:nvPr/>
          </p:nvSpPr>
          <p:spPr>
            <a:xfrm>
              <a:off x="8171614" y="650768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EBBEB3E-879C-7E47-817A-D7947852751F}"/>
                </a:ext>
              </a:extLst>
            </p:cNvPr>
            <p:cNvSpPr/>
            <p:nvPr/>
          </p:nvSpPr>
          <p:spPr>
            <a:xfrm>
              <a:off x="8171614" y="3351120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0CA7C3-074B-B54D-BABB-84BC29E692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2422" y="265023"/>
              <a:ext cx="3264790" cy="71020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D3FC770-A63F-DF44-82E6-AA12FA9D314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2422" y="265023"/>
              <a:ext cx="3322931" cy="311104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ontent Placeholder 5">
              <a:extLst>
                <a:ext uri="{FF2B5EF4-FFF2-40B4-BE49-F238E27FC236}">
                  <a16:creationId xmlns:a16="http://schemas.microsoft.com/office/drawing/2014/main" id="{CB7C36FA-28C6-8549-B31F-7725981BD5A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1673340" y="-271981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24x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32B43B9-40CB-8B4F-89B8-F4D6A6645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071" y="5396564"/>
            <a:ext cx="8238009" cy="497969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124D3E64-A571-8143-8B91-7CE654938F5C}"/>
              </a:ext>
            </a:extLst>
          </p:cNvPr>
          <p:cNvGrpSpPr/>
          <p:nvPr/>
        </p:nvGrpSpPr>
        <p:grpSpPr>
          <a:xfrm>
            <a:off x="4981874" y="244454"/>
            <a:ext cx="5098064" cy="2383806"/>
            <a:chOff x="8171614" y="-99635"/>
            <a:chExt cx="5098064" cy="2383806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22AFED6-079C-B34F-80E8-D8ECC36C3B31}"/>
                </a:ext>
              </a:extLst>
            </p:cNvPr>
            <p:cNvSpPr/>
            <p:nvPr/>
          </p:nvSpPr>
          <p:spPr>
            <a:xfrm>
              <a:off x="8171614" y="650768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E9494929-C2BE-DE48-833B-EAF2C72F54AA}"/>
                </a:ext>
              </a:extLst>
            </p:cNvPr>
            <p:cNvSpPr/>
            <p:nvPr/>
          </p:nvSpPr>
          <p:spPr>
            <a:xfrm>
              <a:off x="8184283" y="1787646"/>
              <a:ext cx="345469" cy="496525"/>
            </a:xfrm>
            <a:prstGeom prst="ellipse">
              <a:avLst/>
            </a:prstGeom>
            <a:noFill/>
            <a:ln w="412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6193A16-6A9F-804B-B32C-79C784D268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42422" y="317732"/>
              <a:ext cx="3939512" cy="65749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AF975401-A20D-D744-A584-0AD7EC6A65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55091" y="420157"/>
              <a:ext cx="4045349" cy="16157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ontent Placeholder 5">
              <a:extLst>
                <a:ext uri="{FF2B5EF4-FFF2-40B4-BE49-F238E27FC236}">
                  <a16:creationId xmlns:a16="http://schemas.microsoft.com/office/drawing/2014/main" id="{4F93B05D-B271-A648-8011-8C810749D3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461084" y="-99635"/>
              <a:ext cx="808594" cy="589713"/>
            </a:xfrm>
            <a:prstGeom prst="rect">
              <a:avLst/>
            </a:prstGeom>
            <a:noFill/>
            <a:ln>
              <a:noFill/>
            </a:ln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lvl1pPr marL="228600" indent="-228600" algn="l" rtl="0" eaLnBrk="1" fontAlgn="base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Font typeface="Arial" charset="0"/>
                <a:buChar char="•"/>
                <a:defRPr sz="28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1pPr>
              <a:lvl2pPr marL="6858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2pPr>
              <a:lvl3pPr marL="11430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3pPr>
              <a:lvl4pPr marL="16002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4pPr>
              <a:lvl5pPr marL="2057400" indent="-228600" algn="l" rtl="0" eaLnBrk="1" fontAlgn="base" hangingPunct="1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Proxima Nova" charset="0"/>
                  <a:ea typeface="Proxima Nova" charset="0"/>
                  <a:cs typeface="Proxima Nova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None/>
              </a:pPr>
              <a:r>
                <a:rPr lang="en-US" sz="2400" dirty="0">
                  <a:solidFill>
                    <a:srgbClr val="FF0000"/>
                  </a:solidFill>
                  <a:latin typeface="Palatino Linotype" panose="02040502050505030304" pitchFamily="18" charset="0"/>
                </a:rPr>
                <a:t>72%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923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4F2B68F7-5D67-7942-84F8-A6D7A992DFB1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02855"/>
      </a:dk1>
      <a:lt1>
        <a:srgbClr val="FFFFFF"/>
      </a:lt1>
      <a:dk2>
        <a:srgbClr val="5B7F95"/>
      </a:dk2>
      <a:lt2>
        <a:srgbClr val="E7E6E6"/>
      </a:lt2>
      <a:accent1>
        <a:srgbClr val="5B7F95"/>
      </a:accent1>
      <a:accent2>
        <a:srgbClr val="DAAA00"/>
      </a:accent2>
      <a:accent3>
        <a:srgbClr val="A5A5A5"/>
      </a:accent3>
      <a:accent4>
        <a:srgbClr val="E6A65D"/>
      </a:accent4>
      <a:accent5>
        <a:srgbClr val="9CAF88"/>
      </a:accent5>
      <a:accent6>
        <a:srgbClr val="00573F"/>
      </a:accent6>
      <a:hlink>
        <a:srgbClr val="008EAA"/>
      </a:hlink>
      <a:folHlink>
        <a:srgbClr val="642667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88CFBBB-A3FC-FA4B-9A5F-24A65F73799B}" vid="{00C92889-621F-6C4A-AB14-DD572654B2C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Custom Design</Template>
  <TotalTime>16098</TotalTime>
  <Words>812</Words>
  <Application>Microsoft Macintosh PowerPoint</Application>
  <PresentationFormat>Widescreen</PresentationFormat>
  <Paragraphs>205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Palatino Linotype</vt:lpstr>
      <vt:lpstr>Proxima Nova</vt:lpstr>
      <vt:lpstr>Times New Roman</vt:lpstr>
      <vt:lpstr>Wingdings</vt:lpstr>
      <vt:lpstr>Custom Design</vt:lpstr>
      <vt:lpstr>1_Office Theme</vt:lpstr>
      <vt:lpstr>Resilient and Scalable Architecture for Permissioned Blockchain Fabrics</vt:lpstr>
      <vt:lpstr>What is Blockchain?</vt:lpstr>
      <vt:lpstr>Why Blockchain?</vt:lpstr>
      <vt:lpstr>At the core of any Blockchain application is a Byzantine Fault-Tolerant (BFT) consensus protocol.</vt:lpstr>
      <vt:lpstr>First practical BFT implementation.</vt:lpstr>
      <vt:lpstr>Requirements of Existing BFT Protocols</vt:lpstr>
      <vt:lpstr>Speculative Execution</vt:lpstr>
      <vt:lpstr>PowerPoint Presentation</vt:lpstr>
      <vt:lpstr>Scalability</vt:lpstr>
      <vt:lpstr>Resilient Concurrency Control (RCC) Paradigm</vt:lpstr>
      <vt:lpstr>Resilient Concurrency Control Paradigm</vt:lpstr>
      <vt:lpstr>Scalability</vt:lpstr>
      <vt:lpstr>Global Scale Resilient Blockchain Fabric (GeoBFT)*</vt:lpstr>
      <vt:lpstr>PowerPoint Presentation</vt:lpstr>
      <vt:lpstr>ResilientDB: High Throughput Yielding, Scalable Permissioned Blockchain Fabric*</vt:lpstr>
      <vt:lpstr>PowerPoint Presentation</vt:lpstr>
      <vt:lpstr>PowerPoint Presentation</vt:lpstr>
      <vt:lpstr>Future Directions and Open Problems</vt:lpstr>
      <vt:lpstr>Other Research Works</vt:lpstr>
      <vt:lpstr>Meet us at VLDB’20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subject/>
  <dc:creator>Jay Leek</dc:creator>
  <cp:keywords/>
  <dc:description/>
  <cp:lastModifiedBy>Suyash Gupta</cp:lastModifiedBy>
  <cp:revision>668</cp:revision>
  <dcterms:created xsi:type="dcterms:W3CDTF">2018-08-17T23:07:33Z</dcterms:created>
  <dcterms:modified xsi:type="dcterms:W3CDTF">2020-08-17T03:55:10Z</dcterms:modified>
  <cp:category/>
</cp:coreProperties>
</file>