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61"/>
  </p:notesMasterIdLst>
  <p:sldIdLst>
    <p:sldId id="426" r:id="rId3"/>
    <p:sldId id="439" r:id="rId4"/>
    <p:sldId id="447" r:id="rId5"/>
    <p:sldId id="445" r:id="rId6"/>
    <p:sldId id="450" r:id="rId7"/>
    <p:sldId id="449" r:id="rId8"/>
    <p:sldId id="347" r:id="rId9"/>
    <p:sldId id="448" r:id="rId10"/>
    <p:sldId id="452" r:id="rId11"/>
    <p:sldId id="453" r:id="rId12"/>
    <p:sldId id="454" r:id="rId13"/>
    <p:sldId id="455" r:id="rId14"/>
    <p:sldId id="456" r:id="rId15"/>
    <p:sldId id="461" r:id="rId16"/>
    <p:sldId id="462" r:id="rId17"/>
    <p:sldId id="405" r:id="rId18"/>
    <p:sldId id="487" r:id="rId19"/>
    <p:sldId id="427" r:id="rId20"/>
    <p:sldId id="460" r:id="rId21"/>
    <p:sldId id="357" r:id="rId22"/>
    <p:sldId id="332" r:id="rId23"/>
    <p:sldId id="478" r:id="rId24"/>
    <p:sldId id="428" r:id="rId25"/>
    <p:sldId id="395" r:id="rId26"/>
    <p:sldId id="490" r:id="rId27"/>
    <p:sldId id="393" r:id="rId28"/>
    <p:sldId id="389" r:id="rId29"/>
    <p:sldId id="390" r:id="rId30"/>
    <p:sldId id="491" r:id="rId31"/>
    <p:sldId id="463" r:id="rId32"/>
    <p:sldId id="432" r:id="rId33"/>
    <p:sldId id="381" r:id="rId34"/>
    <p:sldId id="384" r:id="rId35"/>
    <p:sldId id="434" r:id="rId36"/>
    <p:sldId id="435" r:id="rId37"/>
    <p:sldId id="383" r:id="rId38"/>
    <p:sldId id="492" r:id="rId39"/>
    <p:sldId id="433" r:id="rId40"/>
    <p:sldId id="441" r:id="rId41"/>
    <p:sldId id="443" r:id="rId42"/>
    <p:sldId id="444" r:id="rId43"/>
    <p:sldId id="424" r:id="rId44"/>
    <p:sldId id="367" r:id="rId45"/>
    <p:sldId id="373" r:id="rId46"/>
    <p:sldId id="464" r:id="rId47"/>
    <p:sldId id="486" r:id="rId48"/>
    <p:sldId id="397" r:id="rId49"/>
    <p:sldId id="398" r:id="rId50"/>
    <p:sldId id="436" r:id="rId51"/>
    <p:sldId id="386" r:id="rId52"/>
    <p:sldId id="438" r:id="rId53"/>
    <p:sldId id="496" r:id="rId54"/>
    <p:sldId id="351" r:id="rId55"/>
    <p:sldId id="498" r:id="rId56"/>
    <p:sldId id="497" r:id="rId57"/>
    <p:sldId id="493" r:id="rId58"/>
    <p:sldId id="495" r:id="rId59"/>
    <p:sldId id="273" r:id="rId6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B00"/>
    <a:srgbClr val="FF85FF"/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32" autoAdjust="0"/>
    <p:restoredTop sz="96928"/>
  </p:normalViewPr>
  <p:slideViewPr>
    <p:cSldViewPr snapToGrid="0" snapToObjects="1" showGuides="1">
      <p:cViewPr varScale="1">
        <p:scale>
          <a:sx n="117" d="100"/>
          <a:sy n="117" d="100"/>
        </p:scale>
        <p:origin x="200" y="3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2/26/21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2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8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2/26/21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2/26/21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2/26/21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2/26/21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2/26/21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2/26/21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2/26/21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2/26/21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2/26/21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2/26/21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2/26/21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2/26/21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2/26/21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2/26/21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2/26/21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2/26/21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gupta-suyash.github.io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5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5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5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3.svg"/><Relationship Id="rId3" Type="http://schemas.openxmlformats.org/officeDocument/2006/relationships/image" Target="../media/image31.svg"/><Relationship Id="rId7" Type="http://schemas.openxmlformats.org/officeDocument/2006/relationships/image" Target="../media/image59.svg"/><Relationship Id="rId12" Type="http://schemas.openxmlformats.org/officeDocument/2006/relationships/image" Target="../media/image6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1.svg"/><Relationship Id="rId5" Type="http://schemas.openxmlformats.org/officeDocument/2006/relationships/image" Target="../media/image33.svg"/><Relationship Id="rId10" Type="http://schemas.openxmlformats.org/officeDocument/2006/relationships/image" Target="../media/image60.png"/><Relationship Id="rId4" Type="http://schemas.openxmlformats.org/officeDocument/2006/relationships/image" Target="../media/image32.png"/><Relationship Id="rId9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18" Type="http://schemas.openxmlformats.org/officeDocument/2006/relationships/image" Target="../media/image81.png"/><Relationship Id="rId3" Type="http://schemas.openxmlformats.org/officeDocument/2006/relationships/image" Target="../media/image66.svg"/><Relationship Id="rId21" Type="http://schemas.openxmlformats.org/officeDocument/2006/relationships/image" Target="../media/image84.sv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78.svg"/><Relationship Id="rId10" Type="http://schemas.openxmlformats.org/officeDocument/2006/relationships/image" Target="../media/image73.png"/><Relationship Id="rId19" Type="http://schemas.openxmlformats.org/officeDocument/2006/relationships/image" Target="../media/image82.sv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90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90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25.svg"/><Relationship Id="rId18" Type="http://schemas.openxmlformats.org/officeDocument/2006/relationships/image" Target="../media/image10.png"/><Relationship Id="rId3" Type="http://schemas.openxmlformats.org/officeDocument/2006/relationships/image" Target="../media/image92.svg"/><Relationship Id="rId21" Type="http://schemas.openxmlformats.org/officeDocument/2006/relationships/image" Target="../media/image13.svg"/><Relationship Id="rId7" Type="http://schemas.openxmlformats.org/officeDocument/2006/relationships/image" Target="../media/image96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91.png"/><Relationship Id="rId16" Type="http://schemas.openxmlformats.org/officeDocument/2006/relationships/image" Target="../media/image2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0.svg"/><Relationship Id="rId5" Type="http://schemas.openxmlformats.org/officeDocument/2006/relationships/image" Target="../media/image94.svg"/><Relationship Id="rId15" Type="http://schemas.openxmlformats.org/officeDocument/2006/relationships/image" Target="../media/image27.svg"/><Relationship Id="rId10" Type="http://schemas.openxmlformats.org/officeDocument/2006/relationships/image" Target="../media/image99.png"/><Relationship Id="rId19" Type="http://schemas.openxmlformats.org/officeDocument/2006/relationships/image" Target="../media/image11.svg"/><Relationship Id="rId4" Type="http://schemas.openxmlformats.org/officeDocument/2006/relationships/image" Target="../media/image93.png"/><Relationship Id="rId9" Type="http://schemas.openxmlformats.org/officeDocument/2006/relationships/image" Target="../media/image98.svg"/><Relationship Id="rId1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svg"/><Relationship Id="rId4" Type="http://schemas.openxmlformats.org/officeDocument/2006/relationships/image" Target="../media/image103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112.svg"/><Relationship Id="rId3" Type="http://schemas.openxmlformats.org/officeDocument/2006/relationships/image" Target="../media/image105.svg"/><Relationship Id="rId7" Type="http://schemas.openxmlformats.org/officeDocument/2006/relationships/image" Target="../media/image40.png"/><Relationship Id="rId12" Type="http://schemas.openxmlformats.org/officeDocument/2006/relationships/image" Target="../media/image111.png"/><Relationship Id="rId17" Type="http://schemas.openxmlformats.org/officeDocument/2006/relationships/image" Target="../media/image116.svg"/><Relationship Id="rId2" Type="http://schemas.openxmlformats.org/officeDocument/2006/relationships/image" Target="../media/image30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svg"/><Relationship Id="rId11" Type="http://schemas.openxmlformats.org/officeDocument/2006/relationships/image" Target="../media/image110.svg"/><Relationship Id="rId5" Type="http://schemas.openxmlformats.org/officeDocument/2006/relationships/image" Target="../media/image106.svg"/><Relationship Id="rId15" Type="http://schemas.openxmlformats.org/officeDocument/2006/relationships/image" Target="../media/image114.svg"/><Relationship Id="rId10" Type="http://schemas.openxmlformats.org/officeDocument/2006/relationships/image" Target="../media/image109.svg"/><Relationship Id="rId4" Type="http://schemas.openxmlformats.org/officeDocument/2006/relationships/image" Target="../media/image38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20.svg"/><Relationship Id="rId7" Type="http://schemas.openxmlformats.org/officeDocument/2006/relationships/image" Target="../media/image11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22.svg"/><Relationship Id="rId10" Type="http://schemas.openxmlformats.org/officeDocument/2006/relationships/image" Target="../media/image123.png"/><Relationship Id="rId4" Type="http://schemas.openxmlformats.org/officeDocument/2006/relationships/image" Target="../media/image121.png"/><Relationship Id="rId9" Type="http://schemas.openxmlformats.org/officeDocument/2006/relationships/image" Target="../media/image1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silientdb.com/" TargetMode="Externa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4" Type="http://schemas.openxmlformats.org/officeDocument/2006/relationships/image" Target="../media/image136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13.svg"/><Relationship Id="rId5" Type="http://schemas.openxmlformats.org/officeDocument/2006/relationships/image" Target="../media/image27.svg"/><Relationship Id="rId10" Type="http://schemas.openxmlformats.org/officeDocument/2006/relationships/image" Target="../media/image12.png"/><Relationship Id="rId4" Type="http://schemas.openxmlformats.org/officeDocument/2006/relationships/image" Target="../media/image26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40065"/>
            <a:ext cx="12192000" cy="1311128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Palatino Linotype" panose="02040502050505030304" pitchFamily="18" charset="0"/>
              </a:rPr>
              <a:t>Resilient and Scalable Architecture for Permissioned Blockchain Fabrics</a:t>
            </a:r>
            <a:endParaRPr lang="en-US" sz="44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2627" y="2807989"/>
            <a:ext cx="2366964" cy="757130"/>
          </a:xfrm>
        </p:spPr>
        <p:txBody>
          <a:bodyPr/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65" y="3186554"/>
            <a:ext cx="2097104" cy="945327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607" y="3236814"/>
            <a:ext cx="2097104" cy="844805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4025246" y="3563624"/>
            <a:ext cx="3769997" cy="23955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MokaBlox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LLC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hlinkClick r:id="rId5"/>
              </a:rPr>
              <a:t>https://gupta-suyash.github.io/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335806"/>
            <a:ext cx="11039061" cy="8472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Democracy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Vote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E1E8D72A-6D9E-EF41-8244-A2334930B7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0580" y="4950395"/>
            <a:ext cx="582122" cy="582122"/>
          </a:xfrm>
          <a:prstGeom prst="rect">
            <a:avLst/>
          </a:prstGeom>
        </p:spPr>
      </p:pic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7B89135D-E7B7-D44D-AAA0-1AE6D10EA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1051" y="2520953"/>
            <a:ext cx="582122" cy="582122"/>
          </a:xfrm>
          <a:prstGeom prst="rect">
            <a:avLst/>
          </a:prstGeom>
        </p:spPr>
      </p:pic>
      <p:pic>
        <p:nvPicPr>
          <p:cNvPr id="21" name="Graphic 20" descr="Envelope">
            <a:extLst>
              <a:ext uri="{FF2B5EF4-FFF2-40B4-BE49-F238E27FC236}">
                <a16:creationId xmlns:a16="http://schemas.microsoft.com/office/drawing/2014/main" id="{1423B4C6-F709-7D4E-B8E5-CA289E0C8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98704">
            <a:off x="4390608" y="4043651"/>
            <a:ext cx="582122" cy="582122"/>
          </a:xfrm>
          <a:prstGeom prst="rect">
            <a:avLst/>
          </a:prstGeom>
        </p:spPr>
      </p:pic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9D698859-2DAF-F546-903B-8655B2F1A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44378">
            <a:off x="4543662" y="2850723"/>
            <a:ext cx="582122" cy="582122"/>
          </a:xfrm>
          <a:prstGeom prst="rect">
            <a:avLst/>
          </a:prstGeom>
        </p:spPr>
      </p:pic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EB887A3D-F0B2-C54F-A27D-A11393D0F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878168">
            <a:off x="7571727" y="3073877"/>
            <a:ext cx="582122" cy="582122"/>
          </a:xfrm>
          <a:prstGeom prst="rect">
            <a:avLst/>
          </a:prstGeom>
        </p:spPr>
      </p:pic>
      <p:pic>
        <p:nvPicPr>
          <p:cNvPr id="34" name="Graphic 33" descr="Envelope">
            <a:extLst>
              <a:ext uri="{FF2B5EF4-FFF2-40B4-BE49-F238E27FC236}">
                <a16:creationId xmlns:a16="http://schemas.microsoft.com/office/drawing/2014/main" id="{FA2550A8-6D12-F24D-9540-BDFA253BE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29467">
            <a:off x="7412499" y="4857349"/>
            <a:ext cx="582122" cy="5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19 L 0.01914 -0.143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5 -0.01759 L -0.01276 0.1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10651 -0.04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07407E-6 L 0.09766 0.09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38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102 -0.00833 L -0.10963 0.098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5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2 L -0.10117 -0.1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Voting Rules 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Consensus</a:t>
            </a:r>
            <a:endParaRPr lang="en-US" altLang="en-US" sz="44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2372139" y="1762712"/>
            <a:ext cx="7726017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 replica should vote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Count each vote only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Winner 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who gets majority of votes.</a:t>
            </a:r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Ensure only one winner!</a:t>
            </a:r>
          </a:p>
        </p:txBody>
      </p:sp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AD1C40BC-33BC-984D-9458-5D4C9FC78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2139" y="1962529"/>
            <a:ext cx="1805609" cy="18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498"/>
            <a:ext cx="12160752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Everything is fine until there are </a:t>
            </a: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Adversaries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35" name="Graphic 34" descr="Skull">
            <a:extLst>
              <a:ext uri="{FF2B5EF4-FFF2-40B4-BE49-F238E27FC236}">
                <a16:creationId xmlns:a16="http://schemas.microsoft.com/office/drawing/2014/main" id="{A7BC393D-C5E3-7A49-85A2-42D824121F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34707" y="3976712"/>
            <a:ext cx="1287770" cy="1256555"/>
          </a:xfrm>
          <a:prstGeom prst="rect">
            <a:avLst/>
          </a:prstGeom>
        </p:spPr>
      </p:pic>
      <p:sp>
        <p:nvSpPr>
          <p:cNvPr id="42" name="Multiply 41">
            <a:extLst>
              <a:ext uri="{FF2B5EF4-FFF2-40B4-BE49-F238E27FC236}">
                <a16:creationId xmlns:a16="http://schemas.microsoft.com/office/drawing/2014/main" id="{45ACD7C8-685F-A34E-B1AA-A5286438592B}"/>
              </a:ext>
            </a:extLst>
          </p:cNvPr>
          <p:cNvSpPr/>
          <p:nvPr/>
        </p:nvSpPr>
        <p:spPr>
          <a:xfrm>
            <a:off x="3169626" y="2499295"/>
            <a:ext cx="1634241" cy="1321414"/>
          </a:xfrm>
          <a:prstGeom prst="mathMultiply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6" name="Graphic 5" descr="Crying face with solid fill with solid fill">
            <a:extLst>
              <a:ext uri="{FF2B5EF4-FFF2-40B4-BE49-F238E27FC236}">
                <a16:creationId xmlns:a16="http://schemas.microsoft.com/office/drawing/2014/main" id="{A012508A-6450-C14D-B1B6-56BF3AA757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02740" y="1343839"/>
            <a:ext cx="1489365" cy="14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4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428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Solution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Byzantine-Fault Tolerant Consensus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c 3" descr="Grinning face with solid fill with solid fill">
            <a:extLst>
              <a:ext uri="{FF2B5EF4-FFF2-40B4-BE49-F238E27FC236}">
                <a16:creationId xmlns:a16="http://schemas.microsoft.com/office/drawing/2014/main" id="{12CEBDEF-0768-2844-9B8C-162666CB6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4915" y="5205127"/>
            <a:ext cx="1289335" cy="128933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5123470" y="3340327"/>
            <a:ext cx="3768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Secure</a:t>
            </a:r>
          </a:p>
          <a:p>
            <a:pPr algn="just"/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Authenticated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CC620092-4606-0A4F-A157-CDBEFBBE6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8991" y="3104541"/>
            <a:ext cx="755374" cy="755374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58F5D483-DE86-8C4F-B4F4-C90AE856D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8991" y="4007264"/>
            <a:ext cx="755374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Be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Safe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All replicas should have same state.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3591336" y="2587307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D6AC7-06B1-EB4E-BF0E-4F87F44A7287}"/>
                </a:ext>
              </a:extLst>
            </p:cNvPr>
            <p:cNvSpPr txBox="1"/>
            <p:nvPr/>
          </p:nvSpPr>
          <p:spPr>
            <a:xfrm>
              <a:off x="8205410" y="5100058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DC947-879A-F641-A169-5C26CB6C6311}"/>
                </a:ext>
              </a:extLst>
            </p:cNvPr>
            <p:cNvSpPr txBox="1"/>
            <p:nvPr/>
          </p:nvSpPr>
          <p:spPr>
            <a:xfrm>
              <a:off x="3995605" y="511974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F71C80-82BD-BF48-8436-CE70539F15F0}"/>
                </a:ext>
              </a:extLst>
            </p:cNvPr>
            <p:cNvSpPr txBox="1"/>
            <p:nvPr/>
          </p:nvSpPr>
          <p:spPr>
            <a:xfrm>
              <a:off x="6140148" y="360170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9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Stay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Live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System should continue processing transactions from good clients.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5905627" y="2455423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</p:grpSp>
      <p:pic>
        <p:nvPicPr>
          <p:cNvPr id="13" name="Graphic 12" descr="Male profile">
            <a:extLst>
              <a:ext uri="{FF2B5EF4-FFF2-40B4-BE49-F238E27FC236}">
                <a16:creationId xmlns:a16="http://schemas.microsoft.com/office/drawing/2014/main" id="{65CC0ABF-4D97-064D-8FA8-1801E2600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767" y="3302368"/>
            <a:ext cx="2178151" cy="2007419"/>
          </a:xfrm>
          <a:prstGeom prst="rect">
            <a:avLst/>
          </a:prstGeom>
        </p:spPr>
      </p:pic>
      <p:pic>
        <p:nvPicPr>
          <p:cNvPr id="9" name="Graphic 8" descr="Repeat with solid fill">
            <a:extLst>
              <a:ext uri="{FF2B5EF4-FFF2-40B4-BE49-F238E27FC236}">
                <a16:creationId xmlns:a16="http://schemas.microsoft.com/office/drawing/2014/main" id="{FAB1CB4E-4508-3146-943D-1313DADA1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68969" y="4363383"/>
            <a:ext cx="1238858" cy="1238858"/>
          </a:xfrm>
          <a:prstGeom prst="rect">
            <a:avLst/>
          </a:prstGeom>
        </p:spPr>
      </p:pic>
      <p:pic>
        <p:nvPicPr>
          <p:cNvPr id="15" name="Graphic 14" descr="Transfer with solid fill">
            <a:extLst>
              <a:ext uri="{FF2B5EF4-FFF2-40B4-BE49-F238E27FC236}">
                <a16:creationId xmlns:a16="http://schemas.microsoft.com/office/drawing/2014/main" id="{C850AD44-1882-EE45-96AF-6F98A7D0F8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6313" y="3597076"/>
            <a:ext cx="1332107" cy="13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0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Applications??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5AE28-A1BE-6340-80BF-C6DF1F5E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194" y="1461654"/>
            <a:ext cx="4407611" cy="41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23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There are many more…</a:t>
            </a:r>
            <a:endParaRPr lang="en-US" altLang="en-US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8F695-BFF0-DD40-AB64-822EA6FED35C}"/>
              </a:ext>
            </a:extLst>
          </p:cNvPr>
          <p:cNvGrpSpPr/>
          <p:nvPr/>
        </p:nvGrpSpPr>
        <p:grpSpPr>
          <a:xfrm>
            <a:off x="8414115" y="1799303"/>
            <a:ext cx="3555260" cy="1700784"/>
            <a:chOff x="1660684" y="4195293"/>
            <a:chExt cx="3555260" cy="1703804"/>
          </a:xfrm>
        </p:grpSpPr>
        <p:pic>
          <p:nvPicPr>
            <p:cNvPr id="11" name="Graphic 10" descr="Upward trend">
              <a:extLst>
                <a:ext uri="{FF2B5EF4-FFF2-40B4-BE49-F238E27FC236}">
                  <a16:creationId xmlns:a16="http://schemas.microsoft.com/office/drawing/2014/main" id="{C9230AB8-0B18-BF43-8CCB-A820E407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16062" y="4652493"/>
              <a:ext cx="1199882" cy="1199882"/>
            </a:xfrm>
            <a:prstGeom prst="rect">
              <a:avLst/>
            </a:prstGeom>
          </p:spPr>
        </p:pic>
        <p:pic>
          <p:nvPicPr>
            <p:cNvPr id="13" name="Graphic 12" descr="Lightning bolt">
              <a:extLst>
                <a:ext uri="{FF2B5EF4-FFF2-40B4-BE49-F238E27FC236}">
                  <a16:creationId xmlns:a16="http://schemas.microsoft.com/office/drawing/2014/main" id="{06E5A9C1-8017-2F49-8040-1040C55E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56209" y="4195293"/>
              <a:ext cx="914400" cy="914400"/>
            </a:xfrm>
            <a:prstGeom prst="rect">
              <a:avLst/>
            </a:prstGeom>
          </p:spPr>
        </p:pic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9EC06583-AD12-4A4D-AAB5-2A7A507F4C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60684" y="5062971"/>
              <a:ext cx="2461543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Energy Trading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and Management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2A8344-80E4-B148-A318-415D850E6FB9}"/>
              </a:ext>
            </a:extLst>
          </p:cNvPr>
          <p:cNvGrpSpPr/>
          <p:nvPr/>
        </p:nvGrpSpPr>
        <p:grpSpPr>
          <a:xfrm>
            <a:off x="5043683" y="4297448"/>
            <a:ext cx="2501885" cy="1823430"/>
            <a:chOff x="6310393" y="3869030"/>
            <a:chExt cx="2501885" cy="1823430"/>
          </a:xfrm>
        </p:grpSpPr>
        <p:pic>
          <p:nvPicPr>
            <p:cNvPr id="17" name="Graphic 16" descr="Doctor">
              <a:extLst>
                <a:ext uri="{FF2B5EF4-FFF2-40B4-BE49-F238E27FC236}">
                  <a16:creationId xmlns:a16="http://schemas.microsoft.com/office/drawing/2014/main" id="{757730B3-1A8D-304C-9102-5BCA5AE7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10393" y="4492579"/>
              <a:ext cx="1199881" cy="1199881"/>
            </a:xfrm>
            <a:prstGeom prst="rect">
              <a:avLst/>
            </a:prstGeom>
          </p:spPr>
        </p:pic>
        <p:pic>
          <p:nvPicPr>
            <p:cNvPr id="19" name="Graphic 18" descr="Heart with pulse">
              <a:extLst>
                <a:ext uri="{FF2B5EF4-FFF2-40B4-BE49-F238E27FC236}">
                  <a16:creationId xmlns:a16="http://schemas.microsoft.com/office/drawing/2014/main" id="{40BD32C8-6417-3843-993A-C5B239547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45241" y="3869030"/>
              <a:ext cx="1011245" cy="1011245"/>
            </a:xfrm>
            <a:prstGeom prst="rect">
              <a:avLst/>
            </a:prstGeom>
          </p:spPr>
        </p:pic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3B7804A8-FF0F-1D40-870D-5BF1D2274C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8874" y="4852324"/>
              <a:ext cx="1643404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Healthcare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14B058-C3C2-B84A-8BDB-0984492BA04F}"/>
              </a:ext>
            </a:extLst>
          </p:cNvPr>
          <p:cNvGrpSpPr/>
          <p:nvPr/>
        </p:nvGrpSpPr>
        <p:grpSpPr>
          <a:xfrm>
            <a:off x="292885" y="1732325"/>
            <a:ext cx="3035408" cy="2188689"/>
            <a:chOff x="7939990" y="2171988"/>
            <a:chExt cx="3035408" cy="2188689"/>
          </a:xfrm>
        </p:grpSpPr>
        <p:pic>
          <p:nvPicPr>
            <p:cNvPr id="24" name="Graphic 23" descr="Open hand with plant">
              <a:extLst>
                <a:ext uri="{FF2B5EF4-FFF2-40B4-BE49-F238E27FC236}">
                  <a16:creationId xmlns:a16="http://schemas.microsoft.com/office/drawing/2014/main" id="{3ED1C872-9C8E-6449-A694-1ACD0C05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66855" y="2760487"/>
              <a:ext cx="1108543" cy="1108543"/>
            </a:xfrm>
            <a:prstGeom prst="rect">
              <a:avLst/>
            </a:prstGeom>
          </p:spPr>
        </p:pic>
        <p:pic>
          <p:nvPicPr>
            <p:cNvPr id="26" name="Graphic 25" descr="Sustainability">
              <a:extLst>
                <a:ext uri="{FF2B5EF4-FFF2-40B4-BE49-F238E27FC236}">
                  <a16:creationId xmlns:a16="http://schemas.microsoft.com/office/drawing/2014/main" id="{9A995949-4454-3B46-A3C3-5C196E83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39990" y="2954630"/>
              <a:ext cx="1108544" cy="1108544"/>
            </a:xfrm>
            <a:prstGeom prst="rect">
              <a:avLst/>
            </a:prstGeom>
          </p:spPr>
        </p:pic>
        <p:pic>
          <p:nvPicPr>
            <p:cNvPr id="28" name="Graphic 27" descr="Globe">
              <a:extLst>
                <a:ext uri="{FF2B5EF4-FFF2-40B4-BE49-F238E27FC236}">
                  <a16:creationId xmlns:a16="http://schemas.microsoft.com/office/drawing/2014/main" id="{639BCE83-4C42-314C-BB57-4C6BE1C2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58312" y="2171988"/>
              <a:ext cx="1108544" cy="1108544"/>
            </a:xfrm>
            <a:prstGeom prst="rect">
              <a:avLst/>
            </a:prstGeom>
          </p:spPr>
        </p:pic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CF7DB6D0-5A21-1A46-B632-5606C75E3A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334" y="3524551"/>
              <a:ext cx="1732722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Waste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Management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478BD1-3038-344E-83D4-D7C4A22C093A}"/>
              </a:ext>
            </a:extLst>
          </p:cNvPr>
          <p:cNvGrpSpPr/>
          <p:nvPr/>
        </p:nvGrpSpPr>
        <p:grpSpPr>
          <a:xfrm>
            <a:off x="4471669" y="1618565"/>
            <a:ext cx="3964892" cy="2187236"/>
            <a:chOff x="5630017" y="1053153"/>
            <a:chExt cx="3964892" cy="2187236"/>
          </a:xfrm>
        </p:grpSpPr>
        <p:pic>
          <p:nvPicPr>
            <p:cNvPr id="32" name="Graphic 31" descr="Laptop">
              <a:extLst>
                <a:ext uri="{FF2B5EF4-FFF2-40B4-BE49-F238E27FC236}">
                  <a16:creationId xmlns:a16="http://schemas.microsoft.com/office/drawing/2014/main" id="{38F98D4E-0530-8C45-861F-C3EC68212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96273" y="1053153"/>
              <a:ext cx="1123454" cy="1123454"/>
            </a:xfrm>
            <a:prstGeom prst="rect">
              <a:avLst/>
            </a:prstGeom>
          </p:spPr>
        </p:pic>
        <p:pic>
          <p:nvPicPr>
            <p:cNvPr id="34" name="Graphic 33" descr="Classroom">
              <a:extLst>
                <a:ext uri="{FF2B5EF4-FFF2-40B4-BE49-F238E27FC236}">
                  <a16:creationId xmlns:a16="http://schemas.microsoft.com/office/drawing/2014/main" id="{89D5B982-8724-B04D-8646-CF71AFFD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630017" y="1925165"/>
              <a:ext cx="1315224" cy="1315224"/>
            </a:xfrm>
            <a:prstGeom prst="rect">
              <a:avLst/>
            </a:prstGeom>
          </p:spPr>
        </p:pic>
        <p:pic>
          <p:nvPicPr>
            <p:cNvPr id="36" name="Graphic 35" descr="Checklist">
              <a:extLst>
                <a:ext uri="{FF2B5EF4-FFF2-40B4-BE49-F238E27FC236}">
                  <a16:creationId xmlns:a16="http://schemas.microsoft.com/office/drawing/2014/main" id="{C0611D3A-1DAC-8C4D-9E5E-D9A8D390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946449" y="1961301"/>
              <a:ext cx="1123454" cy="1123454"/>
            </a:xfrm>
            <a:prstGeom prst="rect">
              <a:avLst/>
            </a:prstGeom>
          </p:spPr>
        </p:pic>
        <p:sp>
          <p:nvSpPr>
            <p:cNvPr id="37" name="Content Placeholder 4">
              <a:extLst>
                <a:ext uri="{FF2B5EF4-FFF2-40B4-BE49-F238E27FC236}">
                  <a16:creationId xmlns:a16="http://schemas.microsoft.com/office/drawing/2014/main" id="{67F41C77-F94C-994D-81F4-8E5D311AC5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3366" y="1434480"/>
              <a:ext cx="2461543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Project Tracking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808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562708" y="452791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only Cryptocurrencies?</a:t>
            </a:r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06782" y="1741321"/>
            <a:ext cx="7595753" cy="4195892"/>
          </a:xfrm>
        </p:spPr>
        <p:txBody>
          <a:bodyPr rtlCol="0"/>
          <a:lstStyle/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Low Throughput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&lt; 10 </a:t>
            </a:r>
            <a:r>
              <a:rPr lang="en-US" sz="2400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txns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/s.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Extreme Energy consumption (Proof-of-Work).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Reward-based model!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Identities unknown.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Multiple chains -- Forks!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5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428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Research Focus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Make BFT Consensus Efficient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3008243" y="3761047"/>
            <a:ext cx="617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No Compromise on Security</a:t>
            </a:r>
          </a:p>
        </p:txBody>
      </p:sp>
    </p:spTree>
    <p:extLst>
      <p:ext uri="{BB962C8B-B14F-4D97-AF65-F5344CB8AC3E}">
        <p14:creationId xmlns:p14="http://schemas.microsoft.com/office/powerpoint/2010/main" val="263614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>
            <a:off x="2159918" y="2760552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BB99C5-DECB-6F48-9C6A-4197C21CF5E9}"/>
              </a:ext>
            </a:extLst>
          </p:cNvPr>
          <p:cNvSpPr txBox="1"/>
          <p:nvPr/>
        </p:nvSpPr>
        <p:spPr>
          <a:xfrm rot="19775439">
            <a:off x="2750116" y="3530527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63379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 rot="1928369">
            <a:off x="7141090" y="3453716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14791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7692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93684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96766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217006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8108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74205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34822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710304" y="4021178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135889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74599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96766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66158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7611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76119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657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90095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30343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581547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2936846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293684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2943046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65496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80083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222983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229102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222236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283903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297246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575355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2930654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2930654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2936854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94670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64691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654965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654965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661555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22123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229365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78073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81325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7206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10022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02240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63023" y="1801205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Graphic 62" descr="School girl with solid fill">
            <a:extLst>
              <a:ext uri="{FF2B5EF4-FFF2-40B4-BE49-F238E27FC236}">
                <a16:creationId xmlns:a16="http://schemas.microsoft.com/office/drawing/2014/main" id="{DE94D6E0-1740-5E47-AB77-C0423254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65" name="Graphic 64" descr="Database">
            <a:extLst>
              <a:ext uri="{FF2B5EF4-FFF2-40B4-BE49-F238E27FC236}">
                <a16:creationId xmlns:a16="http://schemas.microsoft.com/office/drawing/2014/main" id="{06D6BFD0-CFB4-3440-ACB1-A2577B59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6" name="Graphic 65" descr="Database">
            <a:extLst>
              <a:ext uri="{FF2B5EF4-FFF2-40B4-BE49-F238E27FC236}">
                <a16:creationId xmlns:a16="http://schemas.microsoft.com/office/drawing/2014/main" id="{C32080C0-83D1-E345-9FC1-BBE56AC20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8" name="Graphic 67" descr="Database">
            <a:extLst>
              <a:ext uri="{FF2B5EF4-FFF2-40B4-BE49-F238E27FC236}">
                <a16:creationId xmlns:a16="http://schemas.microsoft.com/office/drawing/2014/main" id="{72C4F664-A42D-0B46-B9AE-5A9C39EF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9" name="Graphic 68" descr="Database">
            <a:extLst>
              <a:ext uri="{FF2B5EF4-FFF2-40B4-BE49-F238E27FC236}">
                <a16:creationId xmlns:a16="http://schemas.microsoft.com/office/drawing/2014/main" id="{9A377AFF-418B-2B42-B234-69BB8164C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0D25BB-2BEA-0847-8A38-5440B9A698B0}"/>
              </a:ext>
            </a:extLst>
          </p:cNvPr>
          <p:cNvSpPr txBox="1"/>
          <p:nvPr/>
        </p:nvSpPr>
        <p:spPr>
          <a:xfrm>
            <a:off x="3804128" y="5449935"/>
            <a:ext cx="508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Two Phases of O(n</a:t>
            </a:r>
            <a:r>
              <a:rPr lang="en-US" sz="3600" b="1" baseline="300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)!!!</a:t>
            </a:r>
          </a:p>
        </p:txBody>
      </p:sp>
    </p:spTree>
    <p:extLst>
      <p:ext uri="{BB962C8B-B14F-4D97-AF65-F5344CB8AC3E}">
        <p14:creationId xmlns:p14="http://schemas.microsoft.com/office/powerpoint/2010/main" val="24920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  <p:bldP spid="58" grpId="1"/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Several Exciting Solutions</a:t>
            </a:r>
            <a:endParaRPr lang="en-US" altLang="en-US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88855" y="2025254"/>
            <a:ext cx="5614289" cy="3062249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 Twin-path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Palatino Linotype" panose="02040502050505030304" pitchFamily="18" charset="0"/>
                <a:sym typeface="Wingdings" pitchFamily="2" charset="2"/>
              </a:rPr>
              <a:t>Zyzzva</a:t>
            </a: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 [SOSP’07], SBFT [DSN’19]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Fast-path and Slow-path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Fall in throughput on failures.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May depend on client (Zyzzyva)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387444"/>
            <a:ext cx="10515600" cy="589777"/>
          </a:xfrm>
        </p:spPr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Speculative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734557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(PoE)*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649526C-8725-FD45-BDB3-B4BA9D4CA662}"/>
              </a:ext>
            </a:extLst>
          </p:cNvPr>
          <p:cNvSpPr txBox="1">
            <a:spLocks/>
          </p:cNvSpPr>
          <p:nvPr/>
        </p:nvSpPr>
        <p:spPr bwMode="auto">
          <a:xfrm>
            <a:off x="905946" y="416270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Out-of-Order</a:t>
            </a:r>
            <a:r>
              <a:rPr lang="en-US" sz="2400" dirty="0">
                <a:latin typeface="Palatino Linotype" panose="02040502050505030304" pitchFamily="18" charset="0"/>
              </a:rPr>
              <a:t> Message Processing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F3ABC60-5881-B94C-BE8D-A749B046D8D5}"/>
              </a:ext>
            </a:extLst>
          </p:cNvPr>
          <p:cNvSpPr txBox="1">
            <a:spLocks/>
          </p:cNvSpPr>
          <p:nvPr/>
        </p:nvSpPr>
        <p:spPr bwMode="auto">
          <a:xfrm>
            <a:off x="899321" y="2565806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Three-phase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protocol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DDA84BE-098F-BA4B-A321-BE2B33DFEE78}"/>
              </a:ext>
            </a:extLst>
          </p:cNvPr>
          <p:cNvSpPr txBox="1">
            <a:spLocks/>
          </p:cNvSpPr>
          <p:nvPr/>
        </p:nvSpPr>
        <p:spPr bwMode="auto">
          <a:xfrm>
            <a:off x="899322" y="4924708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dependence </a:t>
            </a:r>
            <a:r>
              <a:rPr lang="en-US" sz="2400" dirty="0">
                <a:latin typeface="Palatino Linotype" panose="02040502050505030304" pitchFamily="18" charset="0"/>
              </a:rPr>
              <a:t>on clients or trusted component.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FDC84-8DFB-BF47-8C4F-1ECCF95521FF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368104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EDBT 2021.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45" grpId="0"/>
      <p:bldP spid="47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1357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87349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3341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15365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1773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67870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28487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388831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59823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07254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1125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3341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5982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1277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1277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024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2674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24009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59161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1673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15963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16575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267450" y="415888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3132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58356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59161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59161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59820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15788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16601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0269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1472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74991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0872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03688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323739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DB6A742-0646-E841-9EDD-4F7101631EFE}"/>
              </a:ext>
            </a:extLst>
          </p:cNvPr>
          <p:cNvSpPr txBox="1">
            <a:spLocks/>
          </p:cNvSpPr>
          <p:nvPr/>
        </p:nvSpPr>
        <p:spPr bwMode="auto">
          <a:xfrm>
            <a:off x="897836" y="544592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F0DB6B-00C8-DC4C-8D03-3FF4CD9F85A2}"/>
              </a:ext>
            </a:extLst>
          </p:cNvPr>
          <p:cNvGrpSpPr/>
          <p:nvPr/>
        </p:nvGrpSpPr>
        <p:grpSpPr>
          <a:xfrm>
            <a:off x="8852975" y="1709900"/>
            <a:ext cx="1554164" cy="3599982"/>
            <a:chOff x="8852975" y="1630388"/>
            <a:chExt cx="1554164" cy="35999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F636A6-BC14-1E4C-B04B-C95F1151DA51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1726B2-47E9-7746-9D39-BC31E06135E9}"/>
                </a:ext>
              </a:extLst>
            </p:cNvPr>
            <p:cNvCxnSpPr>
              <a:stCxn id="55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D52423B0-C83B-3747-A650-560271292B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Graphic 57" descr="School girl with solid fill">
            <a:extLst>
              <a:ext uri="{FF2B5EF4-FFF2-40B4-BE49-F238E27FC236}">
                <a16:creationId xmlns:a16="http://schemas.microsoft.com/office/drawing/2014/main" id="{77396B2D-AFF0-264E-9E41-9B5F9B097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59" name="Graphic 58" descr="Database">
            <a:extLst>
              <a:ext uri="{FF2B5EF4-FFF2-40B4-BE49-F238E27FC236}">
                <a16:creationId xmlns:a16="http://schemas.microsoft.com/office/drawing/2014/main" id="{967D073E-F5EF-9E41-9C05-3CDAF451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0" name="Graphic 59" descr="Database">
            <a:extLst>
              <a:ext uri="{FF2B5EF4-FFF2-40B4-BE49-F238E27FC236}">
                <a16:creationId xmlns:a16="http://schemas.microsoft.com/office/drawing/2014/main" id="{86BAF7AF-691E-4143-8BAE-2CCB3C370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1" name="Graphic 60" descr="Database">
            <a:extLst>
              <a:ext uri="{FF2B5EF4-FFF2-40B4-BE49-F238E27FC236}">
                <a16:creationId xmlns:a16="http://schemas.microsoft.com/office/drawing/2014/main" id="{5C7A3734-0CBF-EF41-805F-42B8DA7B2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2" name="Graphic 61" descr="Database">
            <a:extLst>
              <a:ext uri="{FF2B5EF4-FFF2-40B4-BE49-F238E27FC236}">
                <a16:creationId xmlns:a16="http://schemas.microsoft.com/office/drawing/2014/main" id="{460091E7-BD78-684A-9DE3-2F6D4117A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Client Commit implies Finality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311291" y="2691716"/>
            <a:ext cx="9326546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If client receives n-f responses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Transaction will persist in time.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Replicas may be required to rollback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891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9" name="Graphic 8" descr="North America with solid fill">
            <a:extLst>
              <a:ext uri="{FF2B5EF4-FFF2-40B4-BE49-F238E27FC236}">
                <a16:creationId xmlns:a16="http://schemas.microsoft.com/office/drawing/2014/main" id="{0588E50F-44F5-8B46-91EE-72C04F87F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980" y="295371"/>
            <a:ext cx="5209783" cy="5209783"/>
          </a:xfrm>
          <a:prstGeom prst="rect">
            <a:avLst/>
          </a:prstGeom>
        </p:spPr>
      </p:pic>
      <p:pic>
        <p:nvPicPr>
          <p:cNvPr id="11" name="Graphic 10" descr="Asia with solid fill">
            <a:extLst>
              <a:ext uri="{FF2B5EF4-FFF2-40B4-BE49-F238E27FC236}">
                <a16:creationId xmlns:a16="http://schemas.microsoft.com/office/drawing/2014/main" id="{2B7886E6-FE4D-6943-A3A0-A329EEE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9096" y="-261698"/>
            <a:ext cx="6829539" cy="6829539"/>
          </a:xfrm>
          <a:prstGeom prst="rect">
            <a:avLst/>
          </a:prstGeom>
        </p:spPr>
      </p:pic>
      <p:pic>
        <p:nvPicPr>
          <p:cNvPr id="14" name="Graphic 13" descr="Africa with solid fill">
            <a:extLst>
              <a:ext uri="{FF2B5EF4-FFF2-40B4-BE49-F238E27FC236}">
                <a16:creationId xmlns:a16="http://schemas.microsoft.com/office/drawing/2014/main" id="{9F9A5A9F-075E-DC44-8910-3A930E631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5962" y="3317251"/>
            <a:ext cx="3173579" cy="3173579"/>
          </a:xfrm>
          <a:prstGeom prst="rect">
            <a:avLst/>
          </a:prstGeom>
        </p:spPr>
      </p:pic>
      <p:pic>
        <p:nvPicPr>
          <p:cNvPr id="18" name="Graphic 17" descr="Europe with solid fill">
            <a:extLst>
              <a:ext uri="{FF2B5EF4-FFF2-40B4-BE49-F238E27FC236}">
                <a16:creationId xmlns:a16="http://schemas.microsoft.com/office/drawing/2014/main" id="{C4F7942A-B1E1-504D-8C54-1E7956081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82" y="599495"/>
            <a:ext cx="3443353" cy="3443353"/>
          </a:xfrm>
          <a:prstGeom prst="rect">
            <a:avLst/>
          </a:prstGeom>
        </p:spPr>
      </p:pic>
      <p:pic>
        <p:nvPicPr>
          <p:cNvPr id="22" name="Graphic 21" descr="Australia with solid fill">
            <a:extLst>
              <a:ext uri="{FF2B5EF4-FFF2-40B4-BE49-F238E27FC236}">
                <a16:creationId xmlns:a16="http://schemas.microsoft.com/office/drawing/2014/main" id="{9C75AE95-03A1-9A4B-91A1-2FE3D5660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7273" y="5137356"/>
            <a:ext cx="1400505" cy="1400505"/>
          </a:xfrm>
          <a:prstGeom prst="rect">
            <a:avLst/>
          </a:prstGeom>
        </p:spPr>
      </p:pic>
      <p:pic>
        <p:nvPicPr>
          <p:cNvPr id="39" name="Graphic 38" descr="Internet">
            <a:extLst>
              <a:ext uri="{FF2B5EF4-FFF2-40B4-BE49-F238E27FC236}">
                <a16:creationId xmlns:a16="http://schemas.microsoft.com/office/drawing/2014/main" id="{DA4A1508-E325-3345-8CBC-935195209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8100" y="2530280"/>
            <a:ext cx="758345" cy="739963"/>
          </a:xfrm>
          <a:prstGeom prst="rect">
            <a:avLst/>
          </a:prstGeom>
        </p:spPr>
      </p:pic>
      <p:pic>
        <p:nvPicPr>
          <p:cNvPr id="40" name="Graphic 39" descr="Internet">
            <a:extLst>
              <a:ext uri="{FF2B5EF4-FFF2-40B4-BE49-F238E27FC236}">
                <a16:creationId xmlns:a16="http://schemas.microsoft.com/office/drawing/2014/main" id="{E4CD9640-1012-B642-9743-CD211D066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71919" y="5576851"/>
            <a:ext cx="555606" cy="542139"/>
          </a:xfrm>
          <a:prstGeom prst="rect">
            <a:avLst/>
          </a:prstGeom>
        </p:spPr>
      </p:pic>
      <p:pic>
        <p:nvPicPr>
          <p:cNvPr id="41" name="Graphic 40" descr="Internet">
            <a:extLst>
              <a:ext uri="{FF2B5EF4-FFF2-40B4-BE49-F238E27FC236}">
                <a16:creationId xmlns:a16="http://schemas.microsoft.com/office/drawing/2014/main" id="{9D6CDE1F-135F-874D-86FE-5B4925BC0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89315" y="3406088"/>
            <a:ext cx="792993" cy="773771"/>
          </a:xfrm>
          <a:prstGeom prst="rect">
            <a:avLst/>
          </a:prstGeom>
        </p:spPr>
      </p:pic>
      <p:pic>
        <p:nvPicPr>
          <p:cNvPr id="42" name="Graphic 41" descr="Male profile">
            <a:extLst>
              <a:ext uri="{FF2B5EF4-FFF2-40B4-BE49-F238E27FC236}">
                <a16:creationId xmlns:a16="http://schemas.microsoft.com/office/drawing/2014/main" id="{B2AF416D-2F6C-3A41-8911-B7953738EA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80381" y="2291685"/>
            <a:ext cx="820382" cy="756077"/>
          </a:xfrm>
          <a:prstGeom prst="rect">
            <a:avLst/>
          </a:prstGeom>
        </p:spPr>
      </p:pic>
      <p:pic>
        <p:nvPicPr>
          <p:cNvPr id="45" name="Graphic 44" descr="School girl with solid fill">
            <a:extLst>
              <a:ext uri="{FF2B5EF4-FFF2-40B4-BE49-F238E27FC236}">
                <a16:creationId xmlns:a16="http://schemas.microsoft.com/office/drawing/2014/main" id="{C4287B3D-AE65-554A-87CF-AB770D932E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43576" y="2841528"/>
            <a:ext cx="951446" cy="951446"/>
          </a:xfrm>
          <a:prstGeom prst="rect">
            <a:avLst/>
          </a:prstGeom>
        </p:spPr>
      </p:pic>
      <p:pic>
        <p:nvPicPr>
          <p:cNvPr id="47" name="Graphic 46" descr="School boy with solid fill">
            <a:extLst>
              <a:ext uri="{FF2B5EF4-FFF2-40B4-BE49-F238E27FC236}">
                <a16:creationId xmlns:a16="http://schemas.microsoft.com/office/drawing/2014/main" id="{9CA21FDC-579A-1946-B7F6-963F148496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54009" y="4077292"/>
            <a:ext cx="967297" cy="9672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CD32F8-1628-784A-9DF6-F57802E7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196" y="22823"/>
            <a:ext cx="8358554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What if replicas are globally scattered?</a:t>
            </a:r>
            <a:endParaRPr lang="en-US" alt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0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3457" y="530937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Challenges For Geo-Scale Blockchains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4" name="Picture 3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811E26B9-6DA8-D74A-BC8B-6649F92C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67" y="1828358"/>
            <a:ext cx="9586888" cy="2855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792F5D-C653-294A-91AC-12A042FD8DC2}"/>
              </a:ext>
            </a:extLst>
          </p:cNvPr>
          <p:cNvSpPr txBox="1">
            <a:spLocks/>
          </p:cNvSpPr>
          <p:nvPr/>
        </p:nvSpPr>
        <p:spPr bwMode="auto">
          <a:xfrm>
            <a:off x="899318" y="5396826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Blockchain expects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decentralization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Replicas maybe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geo-distributed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6A679-70FA-3A4A-9AD7-0C4284C09CD5}"/>
              </a:ext>
            </a:extLst>
          </p:cNvPr>
          <p:cNvGrpSpPr/>
          <p:nvPr/>
        </p:nvGrpSpPr>
        <p:grpSpPr>
          <a:xfrm>
            <a:off x="1055077" y="2167611"/>
            <a:ext cx="5586884" cy="1781391"/>
            <a:chOff x="1055077" y="1815921"/>
            <a:chExt cx="5586884" cy="17813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E44F24-9ACB-2E40-8EBE-86246C786180}"/>
                </a:ext>
              </a:extLst>
            </p:cNvPr>
            <p:cNvSpPr/>
            <p:nvPr/>
          </p:nvSpPr>
          <p:spPr>
            <a:xfrm>
              <a:off x="1055077" y="3205425"/>
              <a:ext cx="5586883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67DEA0-9D90-5E48-88CD-54EFA4D1F9E4}"/>
                </a:ext>
              </a:extLst>
            </p:cNvPr>
            <p:cNvSpPr/>
            <p:nvPr/>
          </p:nvSpPr>
          <p:spPr>
            <a:xfrm>
              <a:off x="5924283" y="1815921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3AD63F-2F30-5A40-902B-27876440C469}"/>
              </a:ext>
            </a:extLst>
          </p:cNvPr>
          <p:cNvGrpSpPr/>
          <p:nvPr/>
        </p:nvGrpSpPr>
        <p:grpSpPr>
          <a:xfrm>
            <a:off x="6828750" y="2162704"/>
            <a:ext cx="3994320" cy="1789477"/>
            <a:chOff x="6828750" y="1811014"/>
            <a:chExt cx="3994320" cy="17894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9AF770-1488-5A41-99D2-8F60BDDBC0FE}"/>
                </a:ext>
              </a:extLst>
            </p:cNvPr>
            <p:cNvSpPr/>
            <p:nvPr/>
          </p:nvSpPr>
          <p:spPr>
            <a:xfrm>
              <a:off x="6828750" y="3208605"/>
              <a:ext cx="3994320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750CE7-765D-CB43-9C34-57A2F857B28D}"/>
                </a:ext>
              </a:extLst>
            </p:cNvPr>
            <p:cNvSpPr/>
            <p:nvPr/>
          </p:nvSpPr>
          <p:spPr>
            <a:xfrm>
              <a:off x="10105392" y="1811014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08F70C-C809-CB43-8527-47EB5459ECA6}"/>
              </a:ext>
            </a:extLst>
          </p:cNvPr>
          <p:cNvGrpSpPr/>
          <p:nvPr/>
        </p:nvGrpSpPr>
        <p:grpSpPr>
          <a:xfrm>
            <a:off x="5577805" y="3704179"/>
            <a:ext cx="1661199" cy="1661199"/>
            <a:chOff x="5577805" y="3352489"/>
            <a:chExt cx="1661199" cy="1661199"/>
          </a:xfrm>
        </p:grpSpPr>
        <p:pic>
          <p:nvPicPr>
            <p:cNvPr id="17" name="Graphic 16" descr="Speech">
              <a:extLst>
                <a:ext uri="{FF2B5EF4-FFF2-40B4-BE49-F238E27FC236}">
                  <a16:creationId xmlns:a16="http://schemas.microsoft.com/office/drawing/2014/main" id="{D5F5CF8B-5466-F946-86BB-4F56D835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0C9FB08-F84D-EC4E-A9ED-DC680D5C0D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E9CD94-663A-B143-ADE7-BD35576DCF7B}"/>
              </a:ext>
            </a:extLst>
          </p:cNvPr>
          <p:cNvGrpSpPr/>
          <p:nvPr/>
        </p:nvGrpSpPr>
        <p:grpSpPr>
          <a:xfrm>
            <a:off x="9985590" y="3736500"/>
            <a:ext cx="1661199" cy="1661199"/>
            <a:chOff x="5577805" y="3352489"/>
            <a:chExt cx="1661199" cy="1661199"/>
          </a:xfrm>
        </p:grpSpPr>
        <p:pic>
          <p:nvPicPr>
            <p:cNvPr id="23" name="Graphic 22" descr="Speech">
              <a:extLst>
                <a:ext uri="{FF2B5EF4-FFF2-40B4-BE49-F238E27FC236}">
                  <a16:creationId xmlns:a16="http://schemas.microsoft.com/office/drawing/2014/main" id="{686E17E3-45DE-B847-9DD6-9C9AF051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6076E846-DC8F-CC41-A234-3EC4019E47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96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D6BB81-A69F-344F-AC2C-A08EDF5E8D84}"/>
              </a:ext>
            </a:extLst>
          </p:cNvPr>
          <p:cNvSpPr/>
          <p:nvPr/>
        </p:nvSpPr>
        <p:spPr>
          <a:xfrm>
            <a:off x="532882" y="2179800"/>
            <a:ext cx="3318072" cy="117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2174-75E4-D34E-8394-FBCDCDF783DB}"/>
              </a:ext>
            </a:extLst>
          </p:cNvPr>
          <p:cNvSpPr txBox="1"/>
          <p:nvPr/>
        </p:nvSpPr>
        <p:spPr>
          <a:xfrm>
            <a:off x="540689" y="2216271"/>
            <a:ext cx="32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cluster runs BFT to select, locally replicate, and certify a client request.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F3EE3-0A3D-B346-9945-C5B2A95979B2}"/>
              </a:ext>
            </a:extLst>
          </p:cNvPr>
          <p:cNvSpPr/>
          <p:nvPr/>
        </p:nvSpPr>
        <p:spPr>
          <a:xfrm>
            <a:off x="4452729" y="2119512"/>
            <a:ext cx="3204031" cy="12328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75022-F5BD-5B4D-BA0E-89222DB621FD}"/>
              </a:ext>
            </a:extLst>
          </p:cNvPr>
          <p:cNvSpPr txBox="1"/>
          <p:nvPr/>
        </p:nvSpPr>
        <p:spPr>
          <a:xfrm>
            <a:off x="4396542" y="2083098"/>
            <a:ext cx="328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at each cluster shares the certified client request with other clusters.</a:t>
            </a:r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60607"/>
            <a:ext cx="12192000" cy="604781"/>
          </a:xfrm>
        </p:spPr>
        <p:txBody>
          <a:bodyPr/>
          <a:lstStyle/>
          <a:p>
            <a:pPr algn="ctr"/>
            <a:r>
              <a:rPr lang="en-US" b="1" dirty="0" err="1">
                <a:latin typeface="Palatino Linotype" panose="02040502050505030304" pitchFamily="18" charset="0"/>
              </a:rPr>
              <a:t>GeoBFT</a:t>
            </a:r>
            <a:r>
              <a:rPr lang="en-US" b="1" dirty="0">
                <a:latin typeface="Palatino Linotype" panose="02040502050505030304" pitchFamily="18" charset="0"/>
              </a:rPr>
              <a:t> Protocol*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05673-978F-B348-B2C2-F32A898BFAAD}"/>
              </a:ext>
            </a:extLst>
          </p:cNvPr>
          <p:cNvSpPr/>
          <p:nvPr/>
        </p:nvSpPr>
        <p:spPr>
          <a:xfrm>
            <a:off x="8237552" y="2119512"/>
            <a:ext cx="2918790" cy="12328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19428-F9D0-734F-AE09-F930B47D5395}"/>
              </a:ext>
            </a:extLst>
          </p:cNvPr>
          <p:cNvSpPr txBox="1"/>
          <p:nvPr/>
        </p:nvSpPr>
        <p:spPr>
          <a:xfrm>
            <a:off x="890545" y="1726995"/>
            <a:ext cx="26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2A623-BAA8-CA41-B153-E01518F09246}"/>
              </a:ext>
            </a:extLst>
          </p:cNvPr>
          <p:cNvSpPr txBox="1"/>
          <p:nvPr/>
        </p:nvSpPr>
        <p:spPr>
          <a:xfrm>
            <a:off x="4542289" y="1678380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D5E5D-372C-694F-B0C0-DD1799750B98}"/>
              </a:ext>
            </a:extLst>
          </p:cNvPr>
          <p:cNvSpPr txBox="1"/>
          <p:nvPr/>
        </p:nvSpPr>
        <p:spPr>
          <a:xfrm>
            <a:off x="7950433" y="1676557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A9585D1-0244-1C42-9695-DB42E11C6FCE}"/>
              </a:ext>
            </a:extLst>
          </p:cNvPr>
          <p:cNvSpPr/>
          <p:nvPr/>
        </p:nvSpPr>
        <p:spPr>
          <a:xfrm>
            <a:off x="3886784" y="2613183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E90FB8-1DDB-334A-9F3B-841EDE1D05FB}"/>
              </a:ext>
            </a:extLst>
          </p:cNvPr>
          <p:cNvSpPr/>
          <p:nvPr/>
        </p:nvSpPr>
        <p:spPr>
          <a:xfrm>
            <a:off x="7715251" y="2618392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D14E9-44BB-174F-8399-A490295724DC}"/>
              </a:ext>
            </a:extLst>
          </p:cNvPr>
          <p:cNvSpPr txBox="1"/>
          <p:nvPr/>
        </p:nvSpPr>
        <p:spPr>
          <a:xfrm>
            <a:off x="8237552" y="2179801"/>
            <a:ext cx="28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 the certified requests, execute them, and inform local clients.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1031B54-C231-C44A-BB27-87B2636F44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3948" y="4048805"/>
            <a:ext cx="11555605" cy="1954253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Topology-aware meta-protocol.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 consensus at each cluster.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Low inter-cluster communication overheads.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1EFE3-A666-3C4F-A99D-0CC4D53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89F385-C673-7C4E-84B9-0223D99D75E7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382829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2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15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5B78D-E6C6-C142-8B4B-8F0AABD9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A03954C8-0EE9-3641-80A6-47458D1A14B4}"/>
              </a:ext>
            </a:extLst>
          </p:cNvPr>
          <p:cNvCxnSpPr/>
          <p:nvPr/>
        </p:nvCxnSpPr>
        <p:spPr>
          <a:xfrm>
            <a:off x="1005674" y="502749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39F5740-F1A0-C443-BA93-CEBA08E5950B}"/>
              </a:ext>
            </a:extLst>
          </p:cNvPr>
          <p:cNvCxnSpPr/>
          <p:nvPr/>
        </p:nvCxnSpPr>
        <p:spPr>
          <a:xfrm>
            <a:off x="1005674" y="438741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C4C2B9DF-D90B-AA4F-9737-A0767CA5D8E3}"/>
              </a:ext>
            </a:extLst>
          </p:cNvPr>
          <p:cNvCxnSpPr>
            <a:cxnSpLocks/>
          </p:cNvCxnSpPr>
          <p:nvPr/>
        </p:nvCxnSpPr>
        <p:spPr>
          <a:xfrm>
            <a:off x="1005674" y="374733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8D037C9-0DA7-3C4F-8C95-C4A3F5BBF918}"/>
              </a:ext>
            </a:extLst>
          </p:cNvPr>
          <p:cNvCxnSpPr/>
          <p:nvPr/>
        </p:nvCxnSpPr>
        <p:spPr>
          <a:xfrm>
            <a:off x="1005674" y="5667575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15182307-17CB-164E-92B8-48D79C9B0DF1}"/>
              </a:ext>
            </a:extLst>
          </p:cNvPr>
          <p:cNvSpPr txBox="1"/>
          <p:nvPr/>
        </p:nvSpPr>
        <p:spPr>
          <a:xfrm>
            <a:off x="30660" y="3017008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264BC81-6712-1A4D-8326-52CFD2D0A0A6}"/>
              </a:ext>
            </a:extLst>
          </p:cNvPr>
          <p:cNvSpPr txBox="1"/>
          <p:nvPr/>
        </p:nvSpPr>
        <p:spPr>
          <a:xfrm>
            <a:off x="390284" y="419262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4886161-4F0B-5345-9803-3F91C48B4D38}"/>
              </a:ext>
            </a:extLst>
          </p:cNvPr>
          <p:cNvSpPr txBox="1"/>
          <p:nvPr/>
        </p:nvSpPr>
        <p:spPr>
          <a:xfrm>
            <a:off x="390284" y="4798792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9423C70-BA0B-EC4C-BC5C-74EAFDD74D4A}"/>
              </a:ext>
            </a:extLst>
          </p:cNvPr>
          <p:cNvSpPr txBox="1"/>
          <p:nvPr/>
        </p:nvSpPr>
        <p:spPr>
          <a:xfrm>
            <a:off x="381816" y="5482909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FDD6DE0E-A8C4-8042-88D1-2631160B6792}"/>
              </a:ext>
            </a:extLst>
          </p:cNvPr>
          <p:cNvCxnSpPr>
            <a:cxnSpLocks/>
          </p:cNvCxnSpPr>
          <p:nvPr/>
        </p:nvCxnSpPr>
        <p:spPr>
          <a:xfrm>
            <a:off x="1005674" y="3112149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9CAFDEB2-0BBB-1747-90E7-264D3D5C029B}"/>
              </a:ext>
            </a:extLst>
          </p:cNvPr>
          <p:cNvSpPr txBox="1"/>
          <p:nvPr/>
        </p:nvSpPr>
        <p:spPr>
          <a:xfrm>
            <a:off x="406708" y="3586458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FBA78D42-C2AD-824D-A1D9-B623854A44A4}"/>
              </a:ext>
            </a:extLst>
          </p:cNvPr>
          <p:cNvCxnSpPr>
            <a:cxnSpLocks/>
          </p:cNvCxnSpPr>
          <p:nvPr/>
        </p:nvCxnSpPr>
        <p:spPr>
          <a:xfrm>
            <a:off x="1245373" y="3125168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3F8BC398-783B-8848-9759-7F628E93E3B5}"/>
              </a:ext>
            </a:extLst>
          </p:cNvPr>
          <p:cNvCxnSpPr>
            <a:cxnSpLocks/>
          </p:cNvCxnSpPr>
          <p:nvPr/>
        </p:nvCxnSpPr>
        <p:spPr>
          <a:xfrm>
            <a:off x="2392333" y="3747815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E88593CE-7446-6846-9268-32C90045D327}"/>
              </a:ext>
            </a:extLst>
          </p:cNvPr>
          <p:cNvCxnSpPr>
            <a:cxnSpLocks/>
          </p:cNvCxnSpPr>
          <p:nvPr/>
        </p:nvCxnSpPr>
        <p:spPr>
          <a:xfrm>
            <a:off x="2387340" y="3754007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A3E332F0-B58A-AC4A-A8A0-03F39D22B4C7}"/>
              </a:ext>
            </a:extLst>
          </p:cNvPr>
          <p:cNvCxnSpPr>
            <a:cxnSpLocks/>
          </p:cNvCxnSpPr>
          <p:nvPr/>
        </p:nvCxnSpPr>
        <p:spPr>
          <a:xfrm>
            <a:off x="2387175" y="3764350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C99FFFD4-946E-9441-8428-5A518CDAC756}"/>
              </a:ext>
            </a:extLst>
          </p:cNvPr>
          <p:cNvCxnSpPr/>
          <p:nvPr/>
        </p:nvCxnSpPr>
        <p:spPr>
          <a:xfrm>
            <a:off x="1186301" y="31121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2F87B2FD-C413-014A-B305-C21D012AFA09}"/>
              </a:ext>
            </a:extLst>
          </p:cNvPr>
          <p:cNvCxnSpPr/>
          <p:nvPr/>
        </p:nvCxnSpPr>
        <p:spPr>
          <a:xfrm>
            <a:off x="2375021" y="30997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B69E308-CE1B-5A42-AB6F-405167C9197F}"/>
              </a:ext>
            </a:extLst>
          </p:cNvPr>
          <p:cNvCxnSpPr>
            <a:cxnSpLocks/>
          </p:cNvCxnSpPr>
          <p:nvPr/>
        </p:nvCxnSpPr>
        <p:spPr>
          <a:xfrm>
            <a:off x="3563741" y="3117847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300DA3E-1CBB-CE4C-8D1D-71BE5DDFEF64}"/>
              </a:ext>
            </a:extLst>
          </p:cNvPr>
          <p:cNvCxnSpPr/>
          <p:nvPr/>
        </p:nvCxnSpPr>
        <p:spPr>
          <a:xfrm>
            <a:off x="4752461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F92B12C4-9178-8A40-89E7-7AB6B982F2F5}"/>
              </a:ext>
            </a:extLst>
          </p:cNvPr>
          <p:cNvCxnSpPr/>
          <p:nvPr/>
        </p:nvCxnSpPr>
        <p:spPr>
          <a:xfrm>
            <a:off x="5941181" y="31055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CAC5B34B-2B71-B842-8160-79A44BE8303F}"/>
              </a:ext>
            </a:extLst>
          </p:cNvPr>
          <p:cNvCxnSpPr/>
          <p:nvPr/>
        </p:nvCxnSpPr>
        <p:spPr>
          <a:xfrm>
            <a:off x="7129901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A3956513-2FA2-9E4A-A855-B5E6C28786A6}"/>
              </a:ext>
            </a:extLst>
          </p:cNvPr>
          <p:cNvSpPr txBox="1"/>
          <p:nvPr/>
        </p:nvSpPr>
        <p:spPr>
          <a:xfrm>
            <a:off x="7480496" y="5686581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9E97B0A1-F96A-D646-BF35-09B23AE23FCF}"/>
              </a:ext>
            </a:extLst>
          </p:cNvPr>
          <p:cNvSpPr txBox="1"/>
          <p:nvPr/>
        </p:nvSpPr>
        <p:spPr>
          <a:xfrm>
            <a:off x="1254596" y="5671743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Request</a:t>
            </a: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73D908B4-B440-AD49-97B0-0009754AB98D}"/>
              </a:ext>
            </a:extLst>
          </p:cNvPr>
          <p:cNvSpPr/>
          <p:nvPr/>
        </p:nvSpPr>
        <p:spPr>
          <a:xfrm>
            <a:off x="1054163" y="3016615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1AB6FE4B-C178-8144-B5D3-93E6B47F1711}"/>
              </a:ext>
            </a:extLst>
          </p:cNvPr>
          <p:cNvSpPr/>
          <p:nvPr/>
        </p:nvSpPr>
        <p:spPr>
          <a:xfrm>
            <a:off x="1054163" y="3628642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D730B509-EECA-D641-B714-E26FE8CE5A96}"/>
              </a:ext>
            </a:extLst>
          </p:cNvPr>
          <p:cNvSpPr/>
          <p:nvPr/>
        </p:nvSpPr>
        <p:spPr>
          <a:xfrm>
            <a:off x="1054163" y="426382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39271B90-4E6D-3543-A4F8-A29BA02D74DA}"/>
              </a:ext>
            </a:extLst>
          </p:cNvPr>
          <p:cNvSpPr/>
          <p:nvPr/>
        </p:nvSpPr>
        <p:spPr>
          <a:xfrm>
            <a:off x="1054163" y="4922637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159E75A9-18C7-364B-BFA1-3A5BCEC68926}"/>
              </a:ext>
            </a:extLst>
          </p:cNvPr>
          <p:cNvSpPr/>
          <p:nvPr/>
        </p:nvSpPr>
        <p:spPr>
          <a:xfrm>
            <a:off x="1054163" y="5550796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154D22DB-5D71-0F4E-94CA-242A09EDCE1E}"/>
              </a:ext>
            </a:extLst>
          </p:cNvPr>
          <p:cNvCxnSpPr/>
          <p:nvPr/>
        </p:nvCxnSpPr>
        <p:spPr>
          <a:xfrm>
            <a:off x="8318621" y="3126688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2BF5E7F7-D713-A04F-9C0B-9CE329B9B065}"/>
              </a:ext>
            </a:extLst>
          </p:cNvPr>
          <p:cNvCxnSpPr>
            <a:cxnSpLocks/>
          </p:cNvCxnSpPr>
          <p:nvPr/>
        </p:nvCxnSpPr>
        <p:spPr>
          <a:xfrm flipV="1">
            <a:off x="4779234" y="772977"/>
            <a:ext cx="1138206" cy="296834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B5DC5FF-E867-404C-B9D6-87BB8F1E0ACA}"/>
              </a:ext>
            </a:extLst>
          </p:cNvPr>
          <p:cNvCxnSpPr>
            <a:cxnSpLocks/>
          </p:cNvCxnSpPr>
          <p:nvPr/>
        </p:nvCxnSpPr>
        <p:spPr>
          <a:xfrm flipV="1">
            <a:off x="4774241" y="1386871"/>
            <a:ext cx="1169709" cy="236063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0FD81774-92D1-D140-B3DD-1314876C1F44}"/>
              </a:ext>
            </a:extLst>
          </p:cNvPr>
          <p:cNvCxnSpPr>
            <a:cxnSpLocks/>
          </p:cNvCxnSpPr>
          <p:nvPr/>
        </p:nvCxnSpPr>
        <p:spPr>
          <a:xfrm>
            <a:off x="5960867" y="3760260"/>
            <a:ext cx="1142158" cy="1285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5E2EF254-4EEB-6E44-9C81-2306D02CE3C8}"/>
              </a:ext>
            </a:extLst>
          </p:cNvPr>
          <p:cNvCxnSpPr>
            <a:cxnSpLocks/>
          </p:cNvCxnSpPr>
          <p:nvPr/>
        </p:nvCxnSpPr>
        <p:spPr>
          <a:xfrm>
            <a:off x="5955874" y="3766451"/>
            <a:ext cx="1162420" cy="604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CB08C6F2-C70A-4B42-8C5C-2684127D8BF0}"/>
              </a:ext>
            </a:extLst>
          </p:cNvPr>
          <p:cNvCxnSpPr>
            <a:cxnSpLocks/>
          </p:cNvCxnSpPr>
          <p:nvPr/>
        </p:nvCxnSpPr>
        <p:spPr>
          <a:xfrm flipV="1">
            <a:off x="7147092" y="3107504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40659831-5F97-3749-92A7-2AB91B07A3F2}"/>
              </a:ext>
            </a:extLst>
          </p:cNvPr>
          <p:cNvCxnSpPr>
            <a:cxnSpLocks/>
          </p:cNvCxnSpPr>
          <p:nvPr/>
        </p:nvCxnSpPr>
        <p:spPr>
          <a:xfrm flipV="1">
            <a:off x="7141934" y="3105408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A9B9060C-1CD6-AB41-8462-B4458EAF61E0}"/>
              </a:ext>
            </a:extLst>
          </p:cNvPr>
          <p:cNvCxnSpPr>
            <a:cxnSpLocks/>
          </p:cNvCxnSpPr>
          <p:nvPr/>
        </p:nvCxnSpPr>
        <p:spPr>
          <a:xfrm flipV="1">
            <a:off x="7132275" y="3117847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630525D3-3931-CE44-BB30-8E20284867F3}"/>
              </a:ext>
            </a:extLst>
          </p:cNvPr>
          <p:cNvCxnSpPr>
            <a:cxnSpLocks/>
          </p:cNvCxnSpPr>
          <p:nvPr/>
        </p:nvCxnSpPr>
        <p:spPr>
          <a:xfrm flipV="1">
            <a:off x="7138215" y="3113522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BDB5CE97-4875-7841-9CD4-357E204E2C3A}"/>
              </a:ext>
            </a:extLst>
          </p:cNvPr>
          <p:cNvSpPr txBox="1"/>
          <p:nvPr/>
        </p:nvSpPr>
        <p:spPr>
          <a:xfrm>
            <a:off x="2805446" y="5694148"/>
            <a:ext cx="1410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D58B6688-068D-DE48-B175-32157054A37F}"/>
              </a:ext>
            </a:extLst>
          </p:cNvPr>
          <p:cNvCxnSpPr>
            <a:cxnSpLocks/>
          </p:cNvCxnSpPr>
          <p:nvPr/>
        </p:nvCxnSpPr>
        <p:spPr>
          <a:xfrm>
            <a:off x="3590725" y="3743093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23B9DB56-D232-6D4D-9386-48A028CEDC6C}"/>
              </a:ext>
            </a:extLst>
          </p:cNvPr>
          <p:cNvCxnSpPr>
            <a:cxnSpLocks/>
          </p:cNvCxnSpPr>
          <p:nvPr/>
        </p:nvCxnSpPr>
        <p:spPr>
          <a:xfrm>
            <a:off x="3585732" y="3749285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1828CFE3-E08F-5948-AE40-B7B40229D9DF}"/>
              </a:ext>
            </a:extLst>
          </p:cNvPr>
          <p:cNvCxnSpPr>
            <a:cxnSpLocks/>
          </p:cNvCxnSpPr>
          <p:nvPr/>
        </p:nvCxnSpPr>
        <p:spPr>
          <a:xfrm>
            <a:off x="3585567" y="3759628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A8FFE085-EB81-7544-A4D8-7F514A7B8402}"/>
              </a:ext>
            </a:extLst>
          </p:cNvPr>
          <p:cNvCxnSpPr>
            <a:cxnSpLocks/>
          </p:cNvCxnSpPr>
          <p:nvPr/>
        </p:nvCxnSpPr>
        <p:spPr>
          <a:xfrm flipV="1">
            <a:off x="3590725" y="3749285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CA591794-3797-2D49-BFB0-8FE288C8BA28}"/>
              </a:ext>
            </a:extLst>
          </p:cNvPr>
          <p:cNvCxnSpPr>
            <a:cxnSpLocks/>
          </p:cNvCxnSpPr>
          <p:nvPr/>
        </p:nvCxnSpPr>
        <p:spPr>
          <a:xfrm flipV="1">
            <a:off x="3585567" y="3747189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E2CBBCF4-17DE-114D-9E95-BB3EAF6FD6AC}"/>
              </a:ext>
            </a:extLst>
          </p:cNvPr>
          <p:cNvCxnSpPr>
            <a:cxnSpLocks/>
          </p:cNvCxnSpPr>
          <p:nvPr/>
        </p:nvCxnSpPr>
        <p:spPr>
          <a:xfrm>
            <a:off x="3572590" y="5027394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17EE7774-48D2-6845-AF56-AA599DF01AA0}"/>
              </a:ext>
            </a:extLst>
          </p:cNvPr>
          <p:cNvCxnSpPr>
            <a:cxnSpLocks/>
          </p:cNvCxnSpPr>
          <p:nvPr/>
        </p:nvCxnSpPr>
        <p:spPr>
          <a:xfrm>
            <a:off x="3582906" y="4382693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8F292B59-E1FA-0F41-A798-21947F1D468F}"/>
              </a:ext>
            </a:extLst>
          </p:cNvPr>
          <p:cNvCxnSpPr>
            <a:cxnSpLocks/>
          </p:cNvCxnSpPr>
          <p:nvPr/>
        </p:nvCxnSpPr>
        <p:spPr>
          <a:xfrm>
            <a:off x="3572590" y="4382693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001B427D-343A-6F48-8CFD-1584ED6F419C}"/>
              </a:ext>
            </a:extLst>
          </p:cNvPr>
          <p:cNvCxnSpPr>
            <a:cxnSpLocks/>
          </p:cNvCxnSpPr>
          <p:nvPr/>
        </p:nvCxnSpPr>
        <p:spPr>
          <a:xfrm flipV="1">
            <a:off x="3582906" y="4391830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79BAD415-A408-0C48-BD85-3D4041C53690}"/>
              </a:ext>
            </a:extLst>
          </p:cNvPr>
          <p:cNvCxnSpPr>
            <a:cxnSpLocks/>
          </p:cNvCxnSpPr>
          <p:nvPr/>
        </p:nvCxnSpPr>
        <p:spPr>
          <a:xfrm flipV="1">
            <a:off x="3582906" y="4391830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D8A5F607-4ADA-D04F-B8B0-27F3F5E20AB0}"/>
              </a:ext>
            </a:extLst>
          </p:cNvPr>
          <p:cNvCxnSpPr>
            <a:cxnSpLocks/>
          </p:cNvCxnSpPr>
          <p:nvPr/>
        </p:nvCxnSpPr>
        <p:spPr>
          <a:xfrm flipV="1">
            <a:off x="3573413" y="5037517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4A8B4973-3671-2A40-80BD-75EEE416D57A}"/>
              </a:ext>
            </a:extLst>
          </p:cNvPr>
          <p:cNvCxnSpPr>
            <a:cxnSpLocks/>
          </p:cNvCxnSpPr>
          <p:nvPr/>
        </p:nvCxnSpPr>
        <p:spPr>
          <a:xfrm flipV="1">
            <a:off x="3575908" y="3759628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B8AB186D-5401-6047-8EF2-5A3478851D32}"/>
              </a:ext>
            </a:extLst>
          </p:cNvPr>
          <p:cNvCxnSpPr/>
          <p:nvPr/>
        </p:nvCxnSpPr>
        <p:spPr>
          <a:xfrm>
            <a:off x="994479" y="204179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4278A458-7AB3-5F41-ABAD-1417A899ECBE}"/>
              </a:ext>
            </a:extLst>
          </p:cNvPr>
          <p:cNvCxnSpPr/>
          <p:nvPr/>
        </p:nvCxnSpPr>
        <p:spPr>
          <a:xfrm>
            <a:off x="994479" y="140171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AB22529-77AE-0747-8107-121AC30272C1}"/>
              </a:ext>
            </a:extLst>
          </p:cNvPr>
          <p:cNvCxnSpPr>
            <a:cxnSpLocks/>
          </p:cNvCxnSpPr>
          <p:nvPr/>
        </p:nvCxnSpPr>
        <p:spPr>
          <a:xfrm>
            <a:off x="994479" y="761638"/>
            <a:ext cx="850392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0B65721E-8ED9-6E4A-9050-ABFBCD19B869}"/>
              </a:ext>
            </a:extLst>
          </p:cNvPr>
          <p:cNvCxnSpPr/>
          <p:nvPr/>
        </p:nvCxnSpPr>
        <p:spPr>
          <a:xfrm>
            <a:off x="994479" y="2681878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7483FF73-248F-CE43-BFFE-0A87B7ADC060}"/>
              </a:ext>
            </a:extLst>
          </p:cNvPr>
          <p:cNvSpPr txBox="1"/>
          <p:nvPr/>
        </p:nvSpPr>
        <p:spPr>
          <a:xfrm>
            <a:off x="107858" y="41492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500DC9C8-B18B-A745-825B-63E9FDFA5FF3}"/>
              </a:ext>
            </a:extLst>
          </p:cNvPr>
          <p:cNvSpPr txBox="1"/>
          <p:nvPr/>
        </p:nvSpPr>
        <p:spPr>
          <a:xfrm>
            <a:off x="379089" y="120692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DA17553D-36C0-EA42-995B-34086128F786}"/>
              </a:ext>
            </a:extLst>
          </p:cNvPr>
          <p:cNvSpPr txBox="1"/>
          <p:nvPr/>
        </p:nvSpPr>
        <p:spPr>
          <a:xfrm>
            <a:off x="379089" y="181309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48D8A95-3063-544C-914B-2C6CE096F7ED}"/>
              </a:ext>
            </a:extLst>
          </p:cNvPr>
          <p:cNvSpPr txBox="1"/>
          <p:nvPr/>
        </p:nvSpPr>
        <p:spPr>
          <a:xfrm>
            <a:off x="373305" y="243566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42128C8C-8007-1C41-96E3-D146CC9ADAF2}"/>
              </a:ext>
            </a:extLst>
          </p:cNvPr>
          <p:cNvCxnSpPr>
            <a:cxnSpLocks/>
          </p:cNvCxnSpPr>
          <p:nvPr/>
        </p:nvCxnSpPr>
        <p:spPr>
          <a:xfrm>
            <a:off x="994479" y="126452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32E21EE2-7794-494D-9648-85A2D0E677AE}"/>
              </a:ext>
            </a:extLst>
          </p:cNvPr>
          <p:cNvSpPr txBox="1"/>
          <p:nvPr/>
        </p:nvSpPr>
        <p:spPr>
          <a:xfrm>
            <a:off x="395513" y="600761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41DC9567-B9B7-054D-A91A-3DA0EF1D106C}"/>
              </a:ext>
            </a:extLst>
          </p:cNvPr>
          <p:cNvCxnSpPr>
            <a:cxnSpLocks/>
          </p:cNvCxnSpPr>
          <p:nvPr/>
        </p:nvCxnSpPr>
        <p:spPr>
          <a:xfrm>
            <a:off x="1234178" y="139471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>
            <a:extLst>
              <a:ext uri="{FF2B5EF4-FFF2-40B4-BE49-F238E27FC236}">
                <a16:creationId xmlns:a16="http://schemas.microsoft.com/office/drawing/2014/main" id="{56CCE07D-3D5B-0A41-9C4A-0095ECF7887E}"/>
              </a:ext>
            </a:extLst>
          </p:cNvPr>
          <p:cNvCxnSpPr>
            <a:cxnSpLocks/>
          </p:cNvCxnSpPr>
          <p:nvPr/>
        </p:nvCxnSpPr>
        <p:spPr>
          <a:xfrm>
            <a:off x="2381138" y="762118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968CD625-C605-D34F-8153-C1DCE9396584}"/>
              </a:ext>
            </a:extLst>
          </p:cNvPr>
          <p:cNvCxnSpPr>
            <a:cxnSpLocks/>
          </p:cNvCxnSpPr>
          <p:nvPr/>
        </p:nvCxnSpPr>
        <p:spPr>
          <a:xfrm>
            <a:off x="2376145" y="768310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BBE8F755-A726-6A49-ADAB-A2EEBBC02ACD}"/>
              </a:ext>
            </a:extLst>
          </p:cNvPr>
          <p:cNvCxnSpPr>
            <a:cxnSpLocks/>
          </p:cNvCxnSpPr>
          <p:nvPr/>
        </p:nvCxnSpPr>
        <p:spPr>
          <a:xfrm>
            <a:off x="2375980" y="778653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77CDC9F7-1EAD-BD4B-996C-DAAE3E9BA1DB}"/>
              </a:ext>
            </a:extLst>
          </p:cNvPr>
          <p:cNvCxnSpPr/>
          <p:nvPr/>
        </p:nvCxnSpPr>
        <p:spPr>
          <a:xfrm>
            <a:off x="1175106" y="1264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BE11153E-E349-A640-87CB-2408355FD9D9}"/>
              </a:ext>
            </a:extLst>
          </p:cNvPr>
          <p:cNvCxnSpPr/>
          <p:nvPr/>
        </p:nvCxnSpPr>
        <p:spPr>
          <a:xfrm>
            <a:off x="2363826" y="1140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F44C1564-0A28-9443-8A13-D93B943298EE}"/>
              </a:ext>
            </a:extLst>
          </p:cNvPr>
          <p:cNvCxnSpPr>
            <a:cxnSpLocks/>
          </p:cNvCxnSpPr>
          <p:nvPr/>
        </p:nvCxnSpPr>
        <p:spPr>
          <a:xfrm>
            <a:off x="3552546" y="13215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772B6FEA-B342-2142-9D3A-879C9F308E4F}"/>
              </a:ext>
            </a:extLst>
          </p:cNvPr>
          <p:cNvCxnSpPr/>
          <p:nvPr/>
        </p:nvCxnSpPr>
        <p:spPr>
          <a:xfrm>
            <a:off x="4741266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E8AB66AC-F31B-D24C-96E3-5F54D999ED5C}"/>
              </a:ext>
            </a:extLst>
          </p:cNvPr>
          <p:cNvCxnSpPr/>
          <p:nvPr/>
        </p:nvCxnSpPr>
        <p:spPr>
          <a:xfrm>
            <a:off x="5929986" y="1198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0950DFED-36D5-E945-B38C-60C5E073CA78}"/>
              </a:ext>
            </a:extLst>
          </p:cNvPr>
          <p:cNvCxnSpPr/>
          <p:nvPr/>
        </p:nvCxnSpPr>
        <p:spPr>
          <a:xfrm>
            <a:off x="7118706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Oval 251">
            <a:extLst>
              <a:ext uri="{FF2B5EF4-FFF2-40B4-BE49-F238E27FC236}">
                <a16:creationId xmlns:a16="http://schemas.microsoft.com/office/drawing/2014/main" id="{857A5DFD-40AA-6B40-8641-47748B24EF19}"/>
              </a:ext>
            </a:extLst>
          </p:cNvPr>
          <p:cNvSpPr/>
          <p:nvPr/>
        </p:nvSpPr>
        <p:spPr>
          <a:xfrm>
            <a:off x="1042968" y="309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BEE34C3A-5D8A-2446-8083-FE153F486A3E}"/>
              </a:ext>
            </a:extLst>
          </p:cNvPr>
          <p:cNvSpPr/>
          <p:nvPr/>
        </p:nvSpPr>
        <p:spPr>
          <a:xfrm>
            <a:off x="1042968" y="6429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8C7CD49F-1195-E948-B8E4-EA22B2B3E0C5}"/>
              </a:ext>
            </a:extLst>
          </p:cNvPr>
          <p:cNvSpPr/>
          <p:nvPr/>
        </p:nvSpPr>
        <p:spPr>
          <a:xfrm>
            <a:off x="1042968" y="12781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1DAAFFBF-C43E-A947-880F-53CCB0FFA4BC}"/>
              </a:ext>
            </a:extLst>
          </p:cNvPr>
          <p:cNvSpPr/>
          <p:nvPr/>
        </p:nvSpPr>
        <p:spPr>
          <a:xfrm>
            <a:off x="1042968" y="19369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D54BE4D8-1131-DD41-894C-03549A76C1DB}"/>
              </a:ext>
            </a:extLst>
          </p:cNvPr>
          <p:cNvSpPr/>
          <p:nvPr/>
        </p:nvSpPr>
        <p:spPr>
          <a:xfrm>
            <a:off x="1042968" y="25650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0791FF5A-08F1-4C48-A261-A783EE3107DD}"/>
              </a:ext>
            </a:extLst>
          </p:cNvPr>
          <p:cNvCxnSpPr/>
          <p:nvPr/>
        </p:nvCxnSpPr>
        <p:spPr>
          <a:xfrm>
            <a:off x="8307426" y="1409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645996DC-2574-9A44-AF01-81A1A2FDC26D}"/>
              </a:ext>
            </a:extLst>
          </p:cNvPr>
          <p:cNvCxnSpPr>
            <a:cxnSpLocks/>
          </p:cNvCxnSpPr>
          <p:nvPr/>
        </p:nvCxnSpPr>
        <p:spPr>
          <a:xfrm>
            <a:off x="4768039" y="755620"/>
            <a:ext cx="1141704" cy="300457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A0FDC877-5021-A34A-9F5D-B660FFBC8B5B}"/>
              </a:ext>
            </a:extLst>
          </p:cNvPr>
          <p:cNvCxnSpPr>
            <a:cxnSpLocks/>
          </p:cNvCxnSpPr>
          <p:nvPr/>
        </p:nvCxnSpPr>
        <p:spPr>
          <a:xfrm>
            <a:off x="4763046" y="761812"/>
            <a:ext cx="1133282" cy="360009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BFA5F08D-D383-5240-8DC2-F9095C7A23CC}"/>
              </a:ext>
            </a:extLst>
          </p:cNvPr>
          <p:cNvCxnSpPr>
            <a:cxnSpLocks/>
          </p:cNvCxnSpPr>
          <p:nvPr/>
        </p:nvCxnSpPr>
        <p:spPr>
          <a:xfrm>
            <a:off x="5944679" y="780753"/>
            <a:ext cx="1140215" cy="12585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08118A01-0C7A-154E-8BAB-EB628F407380}"/>
              </a:ext>
            </a:extLst>
          </p:cNvPr>
          <p:cNvCxnSpPr>
            <a:cxnSpLocks/>
          </p:cNvCxnSpPr>
          <p:nvPr/>
        </p:nvCxnSpPr>
        <p:spPr>
          <a:xfrm>
            <a:off x="5944514" y="791096"/>
            <a:ext cx="1140380" cy="5982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8453C9C5-B447-204A-B405-7019EC14B454}"/>
              </a:ext>
            </a:extLst>
          </p:cNvPr>
          <p:cNvCxnSpPr>
            <a:cxnSpLocks/>
          </p:cNvCxnSpPr>
          <p:nvPr/>
        </p:nvCxnSpPr>
        <p:spPr>
          <a:xfrm flipV="1">
            <a:off x="7135897" y="121807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D7D04E8B-2320-F940-9171-660C1FB08487}"/>
              </a:ext>
            </a:extLst>
          </p:cNvPr>
          <p:cNvCxnSpPr>
            <a:cxnSpLocks/>
          </p:cNvCxnSpPr>
          <p:nvPr/>
        </p:nvCxnSpPr>
        <p:spPr>
          <a:xfrm flipV="1">
            <a:off x="7130739" y="119711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D471A3EC-A839-2F46-A3CF-99649DC81E46}"/>
              </a:ext>
            </a:extLst>
          </p:cNvPr>
          <p:cNvCxnSpPr>
            <a:cxnSpLocks/>
          </p:cNvCxnSpPr>
          <p:nvPr/>
        </p:nvCxnSpPr>
        <p:spPr>
          <a:xfrm flipV="1">
            <a:off x="7121080" y="132150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FDB52CD5-BE66-0B4C-973A-6FD4875D12B0}"/>
              </a:ext>
            </a:extLst>
          </p:cNvPr>
          <p:cNvCxnSpPr>
            <a:cxnSpLocks/>
          </p:cNvCxnSpPr>
          <p:nvPr/>
        </p:nvCxnSpPr>
        <p:spPr>
          <a:xfrm flipV="1">
            <a:off x="7127020" y="127825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43D4747D-842E-FC49-9BBF-AA8540A993DA}"/>
              </a:ext>
            </a:extLst>
          </p:cNvPr>
          <p:cNvCxnSpPr>
            <a:cxnSpLocks/>
          </p:cNvCxnSpPr>
          <p:nvPr/>
        </p:nvCxnSpPr>
        <p:spPr>
          <a:xfrm>
            <a:off x="3579530" y="757396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81E5BEB9-9EA0-224F-8D87-F9F1F9DD5D37}"/>
              </a:ext>
            </a:extLst>
          </p:cNvPr>
          <p:cNvCxnSpPr>
            <a:cxnSpLocks/>
          </p:cNvCxnSpPr>
          <p:nvPr/>
        </p:nvCxnSpPr>
        <p:spPr>
          <a:xfrm>
            <a:off x="3574537" y="763588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1FA14320-F69E-5D40-921E-0CDAC41BC2D1}"/>
              </a:ext>
            </a:extLst>
          </p:cNvPr>
          <p:cNvCxnSpPr>
            <a:cxnSpLocks/>
          </p:cNvCxnSpPr>
          <p:nvPr/>
        </p:nvCxnSpPr>
        <p:spPr>
          <a:xfrm>
            <a:off x="3574372" y="773931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7192ED4D-4C80-7E45-9E89-D1AA84454BAD}"/>
              </a:ext>
            </a:extLst>
          </p:cNvPr>
          <p:cNvCxnSpPr>
            <a:cxnSpLocks/>
          </p:cNvCxnSpPr>
          <p:nvPr/>
        </p:nvCxnSpPr>
        <p:spPr>
          <a:xfrm flipV="1">
            <a:off x="3579530" y="763588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B68C6120-588C-9D49-8493-6144C76D5665}"/>
              </a:ext>
            </a:extLst>
          </p:cNvPr>
          <p:cNvCxnSpPr>
            <a:cxnSpLocks/>
          </p:cNvCxnSpPr>
          <p:nvPr/>
        </p:nvCxnSpPr>
        <p:spPr>
          <a:xfrm flipV="1">
            <a:off x="3574372" y="761492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D6940B58-0E7D-7D42-97DB-A0DD2E9FA443}"/>
              </a:ext>
            </a:extLst>
          </p:cNvPr>
          <p:cNvCxnSpPr>
            <a:cxnSpLocks/>
          </p:cNvCxnSpPr>
          <p:nvPr/>
        </p:nvCxnSpPr>
        <p:spPr>
          <a:xfrm>
            <a:off x="3561395" y="2041697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F6EC0A08-BE3E-914B-AADB-39B6E837E8DB}"/>
              </a:ext>
            </a:extLst>
          </p:cNvPr>
          <p:cNvCxnSpPr>
            <a:cxnSpLocks/>
          </p:cNvCxnSpPr>
          <p:nvPr/>
        </p:nvCxnSpPr>
        <p:spPr>
          <a:xfrm>
            <a:off x="3571711" y="1396996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FC8AA9D3-3030-4C4A-9C0D-F4ED16D68212}"/>
              </a:ext>
            </a:extLst>
          </p:cNvPr>
          <p:cNvCxnSpPr>
            <a:cxnSpLocks/>
          </p:cNvCxnSpPr>
          <p:nvPr/>
        </p:nvCxnSpPr>
        <p:spPr>
          <a:xfrm>
            <a:off x="3561395" y="1396996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90478584-9CFE-644C-AB8B-F0FD996FD4B9}"/>
              </a:ext>
            </a:extLst>
          </p:cNvPr>
          <p:cNvCxnSpPr>
            <a:cxnSpLocks/>
          </p:cNvCxnSpPr>
          <p:nvPr/>
        </p:nvCxnSpPr>
        <p:spPr>
          <a:xfrm flipV="1">
            <a:off x="3571711" y="1406133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F0A20F61-AE6C-E144-A890-22790FA0ABDB}"/>
              </a:ext>
            </a:extLst>
          </p:cNvPr>
          <p:cNvCxnSpPr>
            <a:cxnSpLocks/>
          </p:cNvCxnSpPr>
          <p:nvPr/>
        </p:nvCxnSpPr>
        <p:spPr>
          <a:xfrm flipV="1">
            <a:off x="3571711" y="1406133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A0232AF7-D4A6-AB4D-AD9A-0EDA48A5F230}"/>
              </a:ext>
            </a:extLst>
          </p:cNvPr>
          <p:cNvCxnSpPr>
            <a:cxnSpLocks/>
          </p:cNvCxnSpPr>
          <p:nvPr/>
        </p:nvCxnSpPr>
        <p:spPr>
          <a:xfrm flipV="1">
            <a:off x="3562218" y="2051820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813A716D-64F5-CE4F-A35A-BF4E1D6AFD15}"/>
              </a:ext>
            </a:extLst>
          </p:cNvPr>
          <p:cNvCxnSpPr>
            <a:cxnSpLocks/>
          </p:cNvCxnSpPr>
          <p:nvPr/>
        </p:nvCxnSpPr>
        <p:spPr>
          <a:xfrm flipV="1">
            <a:off x="3564713" y="773931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8" name="TextBox 277">
            <a:extLst>
              <a:ext uri="{FF2B5EF4-FFF2-40B4-BE49-F238E27FC236}">
                <a16:creationId xmlns:a16="http://schemas.microsoft.com/office/drawing/2014/main" id="{679AA020-419F-3642-9F5D-81561319F4C8}"/>
              </a:ext>
            </a:extLst>
          </p:cNvPr>
          <p:cNvSpPr txBox="1"/>
          <p:nvPr/>
        </p:nvSpPr>
        <p:spPr>
          <a:xfrm>
            <a:off x="4887180" y="5672521"/>
            <a:ext cx="74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</a:t>
            </a:r>
          </a:p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AA088395-E81B-4F41-AB96-2E9295E1616C}"/>
              </a:ext>
            </a:extLst>
          </p:cNvPr>
          <p:cNvSpPr txBox="1"/>
          <p:nvPr/>
        </p:nvSpPr>
        <p:spPr>
          <a:xfrm>
            <a:off x="6156283" y="5682519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</a:t>
            </a:r>
          </a:p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612BC8DF-639C-8A47-86F9-69B1FB4B1BD1}"/>
              </a:ext>
            </a:extLst>
          </p:cNvPr>
          <p:cNvCxnSpPr/>
          <p:nvPr/>
        </p:nvCxnSpPr>
        <p:spPr>
          <a:xfrm>
            <a:off x="10144832" y="121807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1" name="Straight Arrow Connector 280">
            <a:extLst>
              <a:ext uri="{FF2B5EF4-FFF2-40B4-BE49-F238E27FC236}">
                <a16:creationId xmlns:a16="http://schemas.microsoft.com/office/drawing/2014/main" id="{97C8E1E1-F2A9-554D-A45B-1F5058163EF9}"/>
              </a:ext>
            </a:extLst>
          </p:cNvPr>
          <p:cNvCxnSpPr/>
          <p:nvPr/>
        </p:nvCxnSpPr>
        <p:spPr>
          <a:xfrm>
            <a:off x="10144832" y="3099749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2" name="TextBox 281">
            <a:extLst>
              <a:ext uri="{FF2B5EF4-FFF2-40B4-BE49-F238E27FC236}">
                <a16:creationId xmlns:a16="http://schemas.microsoft.com/office/drawing/2014/main" id="{DF94256A-6C5E-0141-B448-391554DCF760}"/>
              </a:ext>
            </a:extLst>
          </p:cNvPr>
          <p:cNvSpPr txBox="1"/>
          <p:nvPr/>
        </p:nvSpPr>
        <p:spPr>
          <a:xfrm>
            <a:off x="10263463" y="1417005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1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1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9AE51D69-CACD-D04D-AB38-373F9022B510}"/>
              </a:ext>
            </a:extLst>
          </p:cNvPr>
          <p:cNvSpPr txBox="1"/>
          <p:nvPr/>
        </p:nvSpPr>
        <p:spPr>
          <a:xfrm>
            <a:off x="10391884" y="3869459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2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2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4" name="Rounded Rectangle 283">
            <a:extLst>
              <a:ext uri="{FF2B5EF4-FFF2-40B4-BE49-F238E27FC236}">
                <a16:creationId xmlns:a16="http://schemas.microsoft.com/office/drawing/2014/main" id="{C5520D95-5080-2742-87B3-C2DFAB43164C}"/>
              </a:ext>
            </a:extLst>
          </p:cNvPr>
          <p:cNvSpPr/>
          <p:nvPr/>
        </p:nvSpPr>
        <p:spPr>
          <a:xfrm>
            <a:off x="2638801" y="774723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1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5A2D3AB0-7CE3-7446-85AA-C4C541B48E06}"/>
              </a:ext>
            </a:extLst>
          </p:cNvPr>
          <p:cNvSpPr/>
          <p:nvPr/>
        </p:nvSpPr>
        <p:spPr>
          <a:xfrm>
            <a:off x="2639707" y="3634125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2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581674F5-D41B-3943-A1C3-A1C237AB481B}"/>
              </a:ext>
            </a:extLst>
          </p:cNvPr>
          <p:cNvCxnSpPr>
            <a:cxnSpLocks/>
          </p:cNvCxnSpPr>
          <p:nvPr/>
        </p:nvCxnSpPr>
        <p:spPr>
          <a:xfrm>
            <a:off x="5914653" y="758439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EA9D1693-8CE2-4F4E-A9F0-C98233FD3642}"/>
              </a:ext>
            </a:extLst>
          </p:cNvPr>
          <p:cNvCxnSpPr>
            <a:cxnSpLocks/>
          </p:cNvCxnSpPr>
          <p:nvPr/>
        </p:nvCxnSpPr>
        <p:spPr>
          <a:xfrm>
            <a:off x="5964193" y="1427232"/>
            <a:ext cx="1106891" cy="12458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ABBA5B52-7F62-2B49-BE33-F8F7BA610D0E}"/>
              </a:ext>
            </a:extLst>
          </p:cNvPr>
          <p:cNvCxnSpPr>
            <a:cxnSpLocks/>
          </p:cNvCxnSpPr>
          <p:nvPr/>
        </p:nvCxnSpPr>
        <p:spPr>
          <a:xfrm>
            <a:off x="5964071" y="1425283"/>
            <a:ext cx="1107013" cy="6069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BA1884DC-1BA5-624E-864B-0D905B83E6C3}"/>
              </a:ext>
            </a:extLst>
          </p:cNvPr>
          <p:cNvCxnSpPr>
            <a:cxnSpLocks/>
          </p:cNvCxnSpPr>
          <p:nvPr/>
        </p:nvCxnSpPr>
        <p:spPr>
          <a:xfrm flipV="1">
            <a:off x="5968820" y="775056"/>
            <a:ext cx="1147513" cy="634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0" name="Straight Arrow Connector 289">
            <a:extLst>
              <a:ext uri="{FF2B5EF4-FFF2-40B4-BE49-F238E27FC236}">
                <a16:creationId xmlns:a16="http://schemas.microsoft.com/office/drawing/2014/main" id="{A1B2583F-9EC1-8B4E-B705-97332ADEE5DF}"/>
              </a:ext>
            </a:extLst>
          </p:cNvPr>
          <p:cNvCxnSpPr>
            <a:cxnSpLocks/>
          </p:cNvCxnSpPr>
          <p:nvPr/>
        </p:nvCxnSpPr>
        <p:spPr>
          <a:xfrm flipV="1">
            <a:off x="5955512" y="3755419"/>
            <a:ext cx="1167714" cy="6203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049A2B16-A09A-8E49-99A1-803DE44201D2}"/>
              </a:ext>
            </a:extLst>
          </p:cNvPr>
          <p:cNvCxnSpPr>
            <a:cxnSpLocks/>
          </p:cNvCxnSpPr>
          <p:nvPr/>
        </p:nvCxnSpPr>
        <p:spPr>
          <a:xfrm>
            <a:off x="5954680" y="4399585"/>
            <a:ext cx="1116404" cy="619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FA2D7C69-A550-F440-B234-6F90E52EFF21}"/>
              </a:ext>
            </a:extLst>
          </p:cNvPr>
          <p:cNvCxnSpPr>
            <a:cxnSpLocks/>
          </p:cNvCxnSpPr>
          <p:nvPr/>
        </p:nvCxnSpPr>
        <p:spPr>
          <a:xfrm>
            <a:off x="5949531" y="4400652"/>
            <a:ext cx="1160169" cy="12340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C6A0D9FD-4D8C-594F-87C9-4B85D461AD71}"/>
              </a:ext>
            </a:extLst>
          </p:cNvPr>
          <p:cNvCxnSpPr>
            <a:cxnSpLocks/>
          </p:cNvCxnSpPr>
          <p:nvPr/>
        </p:nvCxnSpPr>
        <p:spPr>
          <a:xfrm>
            <a:off x="5949879" y="3750282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4" name="TextBox 293">
            <a:extLst>
              <a:ext uri="{FF2B5EF4-FFF2-40B4-BE49-F238E27FC236}">
                <a16:creationId xmlns:a16="http://schemas.microsoft.com/office/drawing/2014/main" id="{7C04CCE2-2565-1941-A379-8D495EF6E999}"/>
              </a:ext>
            </a:extLst>
          </p:cNvPr>
          <p:cNvSpPr txBox="1"/>
          <p:nvPr/>
        </p:nvSpPr>
        <p:spPr>
          <a:xfrm>
            <a:off x="1917984" y="140149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5B8D5C62-5816-4C41-9D1A-CC9D6ED7E1D7}"/>
              </a:ext>
            </a:extLst>
          </p:cNvPr>
          <p:cNvSpPr txBox="1"/>
          <p:nvPr/>
        </p:nvSpPr>
        <p:spPr>
          <a:xfrm>
            <a:off x="1849920" y="3109610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AD3393B-3679-E446-B476-00ADB6B32F0C}"/>
              </a:ext>
            </a:extLst>
          </p:cNvPr>
          <p:cNvSpPr txBox="1"/>
          <p:nvPr/>
        </p:nvSpPr>
        <p:spPr>
          <a:xfrm>
            <a:off x="931881" y="6413534"/>
            <a:ext cx="6481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GeoBFT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 consensus on a system of 2 clusters.</a:t>
            </a:r>
          </a:p>
        </p:txBody>
      </p:sp>
    </p:spTree>
    <p:extLst>
      <p:ext uri="{BB962C8B-B14F-4D97-AF65-F5344CB8AC3E}">
        <p14:creationId xmlns:p14="http://schemas.microsoft.com/office/powerpoint/2010/main" val="204630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199" grpId="0"/>
      <p:bldP spid="219" grpId="0"/>
      <p:bldP spid="278" grpId="0"/>
      <p:bldP spid="279" grpId="0"/>
      <p:bldP spid="284" grpId="0" animBg="1"/>
      <p:bldP spid="285" grpId="0" animBg="1"/>
      <p:bldP spid="294" grpId="0"/>
      <p:bldP spid="29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Cheap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>
            <a:cxnSpLocks/>
          </p:cNvCxnSpPr>
          <p:nvPr/>
        </p:nvCxnSpPr>
        <p:spPr>
          <a:xfrm>
            <a:off x="3771803" y="3710071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3771803" y="3069991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3771803" y="2429911"/>
            <a:ext cx="492781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>
            <a:cxnSpLocks/>
          </p:cNvCxnSpPr>
          <p:nvPr/>
        </p:nvCxnSpPr>
        <p:spPr>
          <a:xfrm>
            <a:off x="3771803" y="4350151"/>
            <a:ext cx="49278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3117121" y="1367747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3125461" y="2875201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3125461" y="3481368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3125461" y="4084803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 flipV="1">
            <a:off x="3771803" y="1544459"/>
            <a:ext cx="4927816" cy="37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3143488" y="2269034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054879" y="1600237"/>
            <a:ext cx="2227225" cy="81300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072933" y="1615251"/>
            <a:ext cx="2151623" cy="143685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3970870" y="1548243"/>
            <a:ext cx="30316" cy="268512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>
            <a:cxnSpLocks/>
          </p:cNvCxnSpPr>
          <p:nvPr/>
        </p:nvCxnSpPr>
        <p:spPr>
          <a:xfrm flipH="1">
            <a:off x="6251240" y="1562782"/>
            <a:ext cx="23127" cy="278736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 flipH="1">
            <a:off x="8588498" y="1544459"/>
            <a:ext cx="1" cy="279925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282082" y="2450266"/>
            <a:ext cx="2314153" cy="6117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>
            <a:off x="6288587" y="2460464"/>
            <a:ext cx="2299911" cy="11992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6288588" y="2469089"/>
            <a:ext cx="2304903" cy="18746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6296303" y="3090346"/>
            <a:ext cx="2310166" cy="6078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6278353" y="3081878"/>
            <a:ext cx="2315138" cy="12479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6296303" y="2469089"/>
            <a:ext cx="2292195" cy="5623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6562974" y="4383453"/>
            <a:ext cx="1527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Phase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4241373" y="4379052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Phase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3846926" y="145270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3846926" y="2311218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3846926" y="2946404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3846926" y="3605213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3846926" y="4233372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318197" y="4995729"/>
            <a:ext cx="11555605" cy="114371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The Primary P</a:t>
            </a:r>
            <a:r>
              <a:rPr lang="en-US" sz="2400" baseline="-25000" dirty="0">
                <a:latin typeface="Palatino Linotype" panose="02040502050505030304" pitchFamily="18" charset="0"/>
              </a:rPr>
              <a:t>C1</a:t>
            </a:r>
            <a:r>
              <a:rPr lang="en-US" sz="2400" dirty="0">
                <a:latin typeface="Palatino Linotype" panose="02040502050505030304" pitchFamily="18" charset="0"/>
              </a:rPr>
              <a:t> sends a certificate that includes the client request and commit messages from n-f replicas of Cluster C</a:t>
            </a:r>
            <a:r>
              <a:rPr lang="en-US" sz="2400" baseline="-25000" dirty="0">
                <a:latin typeface="Palatino Linotype" panose="02040502050505030304" pitchFamily="18" charset="0"/>
              </a:rPr>
              <a:t>1 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09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2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82969" y="3982007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806C0-E736-C44A-98ED-1A92DAC32445}"/>
              </a:ext>
            </a:extLst>
          </p:cNvPr>
          <p:cNvGrpSpPr/>
          <p:nvPr/>
        </p:nvGrpSpPr>
        <p:grpSpPr>
          <a:xfrm>
            <a:off x="5530785" y="4074387"/>
            <a:ext cx="1469815" cy="1706463"/>
            <a:chOff x="5361092" y="4631939"/>
            <a:chExt cx="1469815" cy="1706463"/>
          </a:xfrm>
        </p:grpSpPr>
        <p:pic>
          <p:nvPicPr>
            <p:cNvPr id="17" name="Graphic 16" descr="Renovation (House With Sparkles) with solid fill">
              <a:extLst>
                <a:ext uri="{FF2B5EF4-FFF2-40B4-BE49-F238E27FC236}">
                  <a16:creationId xmlns:a16="http://schemas.microsoft.com/office/drawing/2014/main" id="{16B61791-3F03-F64C-9A6A-9DAA37A2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61092" y="4631939"/>
              <a:ext cx="1469815" cy="14698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52D85B-D2F2-3C4F-A9E5-0B19726BF408}"/>
                </a:ext>
              </a:extLst>
            </p:cNvPr>
            <p:cNvSpPr txBox="1"/>
            <p:nvPr/>
          </p:nvSpPr>
          <p:spPr>
            <a:xfrm>
              <a:off x="5541498" y="5938292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7E2ECD-1D51-CB4A-9D28-B9B48CE3963F}"/>
              </a:ext>
            </a:extLst>
          </p:cNvPr>
          <p:cNvGrpSpPr/>
          <p:nvPr/>
        </p:nvGrpSpPr>
        <p:grpSpPr>
          <a:xfrm>
            <a:off x="2081812" y="2577245"/>
            <a:ext cx="4120942" cy="2304184"/>
            <a:chOff x="2081812" y="2577245"/>
            <a:chExt cx="4120942" cy="230418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BB99C5-DECB-6F48-9C6A-4197C21CF5E9}"/>
                </a:ext>
              </a:extLst>
            </p:cNvPr>
            <p:cNvSpPr txBox="1"/>
            <p:nvPr/>
          </p:nvSpPr>
          <p:spPr>
            <a:xfrm rot="19775439">
              <a:off x="2426307" y="3426427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 Loan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7FA3E1E-6FD6-8940-90BB-7D4D2C5E2385}"/>
                </a:ext>
              </a:extLst>
            </p:cNvPr>
            <p:cNvCxnSpPr>
              <a:cxnSpLocks/>
              <a:stCxn id="40" idx="2"/>
              <a:endCxn id="7" idx="3"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443DBC-F6A0-A44F-99C3-65FDBFA23291}"/>
              </a:ext>
            </a:extLst>
          </p:cNvPr>
          <p:cNvGrpSpPr/>
          <p:nvPr/>
        </p:nvGrpSpPr>
        <p:grpSpPr>
          <a:xfrm>
            <a:off x="1958963" y="5070577"/>
            <a:ext cx="3571822" cy="486000"/>
            <a:chOff x="1958963" y="5070577"/>
            <a:chExt cx="3571822" cy="48600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1561831-C37C-2845-AA8A-B74C516791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8963" y="5070577"/>
              <a:ext cx="3571822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88B19D-C188-7848-82F4-B5C216C49EFE}"/>
                </a:ext>
              </a:extLst>
            </p:cNvPr>
            <p:cNvSpPr txBox="1"/>
            <p:nvPr/>
          </p:nvSpPr>
          <p:spPr>
            <a:xfrm>
              <a:off x="2879426" y="5094912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Buys House</a:t>
              </a:r>
            </a:p>
          </p:txBody>
        </p:sp>
      </p:grpSp>
      <p:pic>
        <p:nvPicPr>
          <p:cNvPr id="12" name="Graphic 11" descr="Covid-19 with solid fill">
            <a:extLst>
              <a:ext uri="{FF2B5EF4-FFF2-40B4-BE49-F238E27FC236}">
                <a16:creationId xmlns:a16="http://schemas.microsoft.com/office/drawing/2014/main" id="{9312E682-8662-854D-B579-8037BC5A4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2113" y="2798112"/>
            <a:ext cx="2176221" cy="21762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5AC0DB3-5D12-1D4A-B9A6-C8181B3F3695}"/>
              </a:ext>
            </a:extLst>
          </p:cNvPr>
          <p:cNvGrpSpPr/>
          <p:nvPr/>
        </p:nvGrpSpPr>
        <p:grpSpPr>
          <a:xfrm>
            <a:off x="905370" y="2320164"/>
            <a:ext cx="2125101" cy="2125101"/>
            <a:chOff x="1303800" y="376152"/>
            <a:chExt cx="2125101" cy="2125101"/>
          </a:xfrm>
        </p:grpSpPr>
        <p:pic>
          <p:nvPicPr>
            <p:cNvPr id="14" name="Graphic 13" descr="Thought bubble outline">
              <a:extLst>
                <a:ext uri="{FF2B5EF4-FFF2-40B4-BE49-F238E27FC236}">
                  <a16:creationId xmlns:a16="http://schemas.microsoft.com/office/drawing/2014/main" id="{3652D751-95B7-D548-9D52-594859DC1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03800" y="376152"/>
              <a:ext cx="2125101" cy="212510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C7F202-0EE5-AA42-9C8A-8BAAE22CD0C0}"/>
                </a:ext>
              </a:extLst>
            </p:cNvPr>
            <p:cNvSpPr txBox="1"/>
            <p:nvPr/>
          </p:nvSpPr>
          <p:spPr>
            <a:xfrm>
              <a:off x="1303801" y="980666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Lost Job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4AC68F-F176-2448-B2EE-D81BF0D1D64E}"/>
              </a:ext>
            </a:extLst>
          </p:cNvPr>
          <p:cNvGrpSpPr/>
          <p:nvPr/>
        </p:nvGrpSpPr>
        <p:grpSpPr>
          <a:xfrm>
            <a:off x="2073667" y="2580584"/>
            <a:ext cx="4120942" cy="2304184"/>
            <a:chOff x="2081812" y="2577245"/>
            <a:chExt cx="4120942" cy="230418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89F84C-60AB-3B48-99AE-688E26623DF5}"/>
                </a:ext>
              </a:extLst>
            </p:cNvPr>
            <p:cNvSpPr txBox="1"/>
            <p:nvPr/>
          </p:nvSpPr>
          <p:spPr>
            <a:xfrm rot="19775439">
              <a:off x="2124786" y="3276167"/>
              <a:ext cx="3465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Misses Loan Payments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35B68B0-7356-7949-BD48-D636D801E8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C0057D-7A8E-3644-8A42-BFEE35531E02}"/>
              </a:ext>
            </a:extLst>
          </p:cNvPr>
          <p:cNvGrpSpPr/>
          <p:nvPr/>
        </p:nvGrpSpPr>
        <p:grpSpPr>
          <a:xfrm>
            <a:off x="2069429" y="2430198"/>
            <a:ext cx="4120942" cy="2450698"/>
            <a:chOff x="6849545" y="3553676"/>
            <a:chExt cx="4120942" cy="2450698"/>
          </a:xfrm>
        </p:grpSpPr>
        <p:pic>
          <p:nvPicPr>
            <p:cNvPr id="35" name="Graphic 34" descr="No sign with solid fill">
              <a:extLst>
                <a:ext uri="{FF2B5EF4-FFF2-40B4-BE49-F238E27FC236}">
                  <a16:creationId xmlns:a16="http://schemas.microsoft.com/office/drawing/2014/main" id="{439995EB-A897-6F4F-8FEB-FA37A06A1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42461" y="3553676"/>
              <a:ext cx="2361759" cy="2361759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D8247AC-3333-B144-9ECC-AF561F79F50F}"/>
                </a:ext>
              </a:extLst>
            </p:cNvPr>
            <p:cNvGrpSpPr/>
            <p:nvPr/>
          </p:nvGrpSpPr>
          <p:grpSpPr>
            <a:xfrm>
              <a:off x="6849545" y="3700190"/>
              <a:ext cx="4120942" cy="2304184"/>
              <a:chOff x="2081812" y="2577245"/>
              <a:chExt cx="4120942" cy="2304184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9B0A9C61-9B53-9647-97DA-1E680F52FD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1812" y="2577245"/>
                <a:ext cx="4120942" cy="2304184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53D672C-C06E-6C49-A1BD-099C0ED3E126}"/>
                  </a:ext>
                </a:extLst>
              </p:cNvPr>
              <p:cNvSpPr txBox="1"/>
              <p:nvPr/>
            </p:nvSpPr>
            <p:spPr>
              <a:xfrm rot="19775439">
                <a:off x="2124786" y="3276167"/>
                <a:ext cx="34659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Blocks her Savings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332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87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18" y="19876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Limits Current Systems?</a:t>
            </a:r>
            <a:b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Primary-Backup Paradigm</a:t>
            </a:r>
            <a:endParaRPr lang="en-US" altLang="en-US" sz="32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Graphic 4" descr="Crown with solid fill">
            <a:extLst>
              <a:ext uri="{FF2B5EF4-FFF2-40B4-BE49-F238E27FC236}">
                <a16:creationId xmlns:a16="http://schemas.microsoft.com/office/drawing/2014/main" id="{B1DA5656-B10F-594F-AF28-3A0020310F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2197889" y="4078060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4A5BB-B90E-2D4A-BFED-E262F48306C3}"/>
              </a:ext>
            </a:extLst>
          </p:cNvPr>
          <p:cNvSpPr txBox="1"/>
          <p:nvPr/>
        </p:nvSpPr>
        <p:spPr>
          <a:xfrm>
            <a:off x="2655089" y="606352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pic>
        <p:nvPicPr>
          <p:cNvPr id="11" name="Graphic 10" descr="Devil face with solid fill with solid fill">
            <a:extLst>
              <a:ext uri="{FF2B5EF4-FFF2-40B4-BE49-F238E27FC236}">
                <a16:creationId xmlns:a16="http://schemas.microsoft.com/office/drawing/2014/main" id="{2721138E-455E-1542-89FC-19A97C11B1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03318" y="4607557"/>
            <a:ext cx="1606290" cy="1606290"/>
          </a:xfrm>
          <a:prstGeom prst="rect">
            <a:avLst/>
          </a:prstGeom>
        </p:spPr>
      </p:pic>
      <p:pic>
        <p:nvPicPr>
          <p:cNvPr id="25" name="Graphic 24" descr="No sign with solid fill">
            <a:extLst>
              <a:ext uri="{FF2B5EF4-FFF2-40B4-BE49-F238E27FC236}">
                <a16:creationId xmlns:a16="http://schemas.microsoft.com/office/drawing/2014/main" id="{E12E1D63-8597-CD43-AA18-A192E0C71D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31941" y="3169620"/>
            <a:ext cx="3096854" cy="3096854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B4483BC-DEB0-994F-92F3-8B3CD34DFB2C}"/>
              </a:ext>
            </a:extLst>
          </p:cNvPr>
          <p:cNvSpPr txBox="1">
            <a:spLocks/>
          </p:cNvSpPr>
          <p:nvPr/>
        </p:nvSpPr>
        <p:spPr bwMode="auto">
          <a:xfrm rot="20248506">
            <a:off x="657693" y="275041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System Halts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7" name="Graphic 36" descr="Crown with solid fill">
            <a:extLst>
              <a:ext uri="{FF2B5EF4-FFF2-40B4-BE49-F238E27FC236}">
                <a16:creationId xmlns:a16="http://schemas.microsoft.com/office/drawing/2014/main" id="{CEC381F7-601A-0E48-920F-A2C1E5CDF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5066090" y="2081191"/>
            <a:ext cx="914400" cy="9144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30308AD-1530-BC4B-A395-ED4553B70832}"/>
              </a:ext>
            </a:extLst>
          </p:cNvPr>
          <p:cNvSpPr txBox="1">
            <a:spLocks/>
          </p:cNvSpPr>
          <p:nvPr/>
        </p:nvSpPr>
        <p:spPr bwMode="auto">
          <a:xfrm rot="20243815">
            <a:off x="721632" y="272542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Replace Primary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BE180CD-5C58-C342-BCA1-82E8B1214DB5}"/>
              </a:ext>
            </a:extLst>
          </p:cNvPr>
          <p:cNvSpPr txBox="1">
            <a:spLocks/>
          </p:cNvSpPr>
          <p:nvPr/>
        </p:nvSpPr>
        <p:spPr bwMode="auto">
          <a:xfrm>
            <a:off x="4596835" y="5657652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Fall in throughput!</a:t>
            </a:r>
            <a:endParaRPr lang="en-US" alt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4AD2C6-AC7F-084F-AD44-E6FC7918D982}"/>
              </a:ext>
            </a:extLst>
          </p:cNvPr>
          <p:cNvSpPr txBox="1"/>
          <p:nvPr/>
        </p:nvSpPr>
        <p:spPr>
          <a:xfrm>
            <a:off x="5505807" y="404165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6259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6 L 0.40782 -0.2069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40495 -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6" grpId="0"/>
      <p:bldP spid="36" grpId="1"/>
      <p:bldP spid="39" grpId="0"/>
      <p:bldP spid="40" grpId="0"/>
      <p:bldP spid="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Our Proposal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532" y="1562844"/>
            <a:ext cx="11970935" cy="2506737"/>
          </a:xfrm>
        </p:spPr>
        <p:txBody>
          <a:bodyPr rtlCol="0"/>
          <a:lstStyle/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B4DC37-785F-8046-8BC6-8FDBF93F8E1B}"/>
              </a:ext>
            </a:extLst>
          </p:cNvPr>
          <p:cNvSpPr txBox="1">
            <a:spLocks/>
          </p:cNvSpPr>
          <p:nvPr/>
        </p:nvSpPr>
        <p:spPr bwMode="auto">
          <a:xfrm>
            <a:off x="899318" y="4818370"/>
            <a:ext cx="10515600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Resilient Concurrent Consensus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58" y="532060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RCC</a:t>
            </a:r>
            <a:r>
              <a:rPr lang="en-US" b="1" dirty="0">
                <a:latin typeface="Palatino Linotype" panose="02040502050505030304" pitchFamily="18" charset="0"/>
              </a:rPr>
              <a:t> Paradigm*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7F4D0-464E-A64F-B492-ACDB5294F9C0}"/>
              </a:ext>
            </a:extLst>
          </p:cNvPr>
          <p:cNvSpPr txBox="1"/>
          <p:nvPr/>
        </p:nvSpPr>
        <p:spPr>
          <a:xfrm>
            <a:off x="55440" y="2391994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2142E-6C74-9346-B3A4-A9F8372F99CB}"/>
              </a:ext>
            </a:extLst>
          </p:cNvPr>
          <p:cNvSpPr txBox="1"/>
          <p:nvPr/>
        </p:nvSpPr>
        <p:spPr>
          <a:xfrm>
            <a:off x="70479" y="3033598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8151A-BC4A-8843-9561-21F424B77C62}"/>
              </a:ext>
            </a:extLst>
          </p:cNvPr>
          <p:cNvSpPr/>
          <p:nvPr/>
        </p:nvSpPr>
        <p:spPr>
          <a:xfrm>
            <a:off x="2542235" y="2210636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55CBF-9A6D-644C-8068-E2AA57FB5F02}"/>
              </a:ext>
            </a:extLst>
          </p:cNvPr>
          <p:cNvSpPr/>
          <p:nvPr/>
        </p:nvSpPr>
        <p:spPr>
          <a:xfrm>
            <a:off x="5878286" y="2210636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46118-D75D-D544-9CC7-D1E135384E0D}"/>
              </a:ext>
            </a:extLst>
          </p:cNvPr>
          <p:cNvSpPr/>
          <p:nvPr/>
        </p:nvSpPr>
        <p:spPr>
          <a:xfrm>
            <a:off x="9214337" y="2204924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B6D4D-8A48-3F4D-90AE-ED4EB913A122}"/>
              </a:ext>
            </a:extLst>
          </p:cNvPr>
          <p:cNvSpPr txBox="1"/>
          <p:nvPr/>
        </p:nvSpPr>
        <p:spPr>
          <a:xfrm>
            <a:off x="3234510" y="2241549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F922F-86DE-C645-AB2F-0F3250B3F7A4}"/>
              </a:ext>
            </a:extLst>
          </p:cNvPr>
          <p:cNvSpPr txBox="1"/>
          <p:nvPr/>
        </p:nvSpPr>
        <p:spPr>
          <a:xfrm>
            <a:off x="6570561" y="2240489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186D5-D308-0E4C-9CA9-CD3A9FE8EA0E}"/>
              </a:ext>
            </a:extLst>
          </p:cNvPr>
          <p:cNvSpPr txBox="1"/>
          <p:nvPr/>
        </p:nvSpPr>
        <p:spPr>
          <a:xfrm>
            <a:off x="9901590" y="2191304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76694-A678-E946-8DBB-C3DF91DA3E65}"/>
              </a:ext>
            </a:extLst>
          </p:cNvPr>
          <p:cNvSpPr txBox="1"/>
          <p:nvPr/>
        </p:nvSpPr>
        <p:spPr>
          <a:xfrm>
            <a:off x="2558906" y="2949200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z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12EE9-3A85-5F47-AB91-9D5A08F8C4CB}"/>
              </a:ext>
            </a:extLst>
          </p:cNvPr>
          <p:cNvSpPr txBox="1"/>
          <p:nvPr/>
        </p:nvSpPr>
        <p:spPr>
          <a:xfrm>
            <a:off x="5891012" y="2956400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4C4C58-6F6C-C34F-8BAC-F5ECD9987B0A}"/>
              </a:ext>
            </a:extLst>
          </p:cNvPr>
          <p:cNvSpPr txBox="1"/>
          <p:nvPr/>
        </p:nvSpPr>
        <p:spPr>
          <a:xfrm>
            <a:off x="9239788" y="2863634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24C27118-D403-9A4E-BA23-0373CBCA2845}"/>
              </a:ext>
            </a:extLst>
          </p:cNvPr>
          <p:cNvCxnSpPr>
            <a:cxnSpLocks/>
          </p:cNvCxnSpPr>
          <p:nvPr/>
        </p:nvCxnSpPr>
        <p:spPr>
          <a:xfrm rot="10800000">
            <a:off x="2529510" y="3854701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79680F-D426-0D43-9ABF-2B0395B582F5}"/>
              </a:ext>
            </a:extLst>
          </p:cNvPr>
          <p:cNvCxnSpPr>
            <a:cxnSpLocks/>
          </p:cNvCxnSpPr>
          <p:nvPr/>
        </p:nvCxnSpPr>
        <p:spPr>
          <a:xfrm>
            <a:off x="2026464" y="265296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857214-8441-CF40-8EDE-340EB24CCFFE}"/>
              </a:ext>
            </a:extLst>
          </p:cNvPr>
          <p:cNvCxnSpPr>
            <a:cxnSpLocks/>
          </p:cNvCxnSpPr>
          <p:nvPr/>
        </p:nvCxnSpPr>
        <p:spPr>
          <a:xfrm>
            <a:off x="2010314" y="337189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5310EE-17F1-0844-AD07-E81C1A78732F}"/>
              </a:ext>
            </a:extLst>
          </p:cNvPr>
          <p:cNvCxnSpPr>
            <a:cxnSpLocks/>
          </p:cNvCxnSpPr>
          <p:nvPr/>
        </p:nvCxnSpPr>
        <p:spPr>
          <a:xfrm>
            <a:off x="5361989" y="3149925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66FC76-9BAE-6746-BCC2-86951D9A7405}"/>
              </a:ext>
            </a:extLst>
          </p:cNvPr>
          <p:cNvCxnSpPr>
            <a:cxnSpLocks/>
          </p:cNvCxnSpPr>
          <p:nvPr/>
        </p:nvCxnSpPr>
        <p:spPr>
          <a:xfrm>
            <a:off x="8698040" y="3172337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A2F233C-EFE4-D74D-BBAB-30C7AE6E3D6D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490355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ICDE 2021 and DISC 2019.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7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004889" y="500909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2004889" y="4369017"/>
            <a:ext cx="9235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004889" y="3728937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004889" y="564917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862190" y="5356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790981" y="209495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548738" y="493544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001623" y="309372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798203" y="741133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244588" y="3106770"/>
            <a:ext cx="1795356" cy="12422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4063071" y="2740716"/>
            <a:ext cx="1813492" cy="166587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 flipV="1">
            <a:off x="4068230" y="1520257"/>
            <a:ext cx="1808333" cy="290249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063071" y="4364848"/>
            <a:ext cx="1839115" cy="129886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234271" y="309375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063071" y="31082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891871" y="310829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720671" y="309792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923608" y="926015"/>
            <a:ext cx="1760665" cy="2772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890541" y="1508646"/>
            <a:ext cx="1760077" cy="124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04174" y="2764797"/>
            <a:ext cx="1807428" cy="28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 flipV="1">
            <a:off x="5867495" y="2162308"/>
            <a:ext cx="1814740" cy="1576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19989" y="3726368"/>
            <a:ext cx="1781462" cy="125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5867267" y="2772191"/>
            <a:ext cx="1832690" cy="15900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549471" y="308713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097109" y="321013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252273" y="5651423"/>
            <a:ext cx="15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355950" y="566037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196646" y="566451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97621" y="1508061"/>
            <a:ext cx="1765700" cy="1246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743800" y="2137838"/>
            <a:ext cx="1769272" cy="1590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714217" y="2755217"/>
            <a:ext cx="1798855" cy="2839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748639" y="3735554"/>
            <a:ext cx="1739269" cy="12219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689888" y="2756218"/>
            <a:ext cx="1823184" cy="16029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733402" y="891661"/>
            <a:ext cx="1792941" cy="28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 flipV="1">
            <a:off x="7741302" y="1519279"/>
            <a:ext cx="1771770" cy="284557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 flipV="1">
            <a:off x="7780000" y="2778435"/>
            <a:ext cx="1707908" cy="157108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724746" y="4388841"/>
            <a:ext cx="1817072" cy="12473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933771" y="307908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579099" y="3087136"/>
            <a:ext cx="1354672" cy="126396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>
            <a:off x="9577852" y="1531088"/>
            <a:ext cx="1371379" cy="1547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9564956" y="2757872"/>
            <a:ext cx="1363823" cy="317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793485" y="56626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15169" y="5628780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080012" y="299821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080012" y="361024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080012" y="424543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080012" y="4904239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080012" y="553239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19DCA6-2C29-7746-B7E7-ADE454CB0CFF}"/>
              </a:ext>
            </a:extLst>
          </p:cNvPr>
          <p:cNvCxnSpPr/>
          <p:nvPr/>
        </p:nvCxnSpPr>
        <p:spPr>
          <a:xfrm>
            <a:off x="1999897" y="213349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DEC726-7082-A449-88EA-CEC4B23218F2}"/>
              </a:ext>
            </a:extLst>
          </p:cNvPr>
          <p:cNvCxnSpPr/>
          <p:nvPr/>
        </p:nvCxnSpPr>
        <p:spPr>
          <a:xfrm>
            <a:off x="1999897" y="149341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E05FBA-541B-9D43-9393-F9E6D8E955F5}"/>
              </a:ext>
            </a:extLst>
          </p:cNvPr>
          <p:cNvCxnSpPr>
            <a:cxnSpLocks/>
          </p:cNvCxnSpPr>
          <p:nvPr/>
        </p:nvCxnSpPr>
        <p:spPr>
          <a:xfrm>
            <a:off x="1999897" y="853338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F94FCD-3A8A-1E4B-8A23-6EC73CE2D73D}"/>
              </a:ext>
            </a:extLst>
          </p:cNvPr>
          <p:cNvCxnSpPr/>
          <p:nvPr/>
        </p:nvCxnSpPr>
        <p:spPr>
          <a:xfrm>
            <a:off x="1999897" y="2773578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C4EA35-E5CC-9946-BCF6-D135624E44AE}"/>
              </a:ext>
            </a:extLst>
          </p:cNvPr>
          <p:cNvCxnSpPr>
            <a:cxnSpLocks/>
          </p:cNvCxnSpPr>
          <p:nvPr/>
        </p:nvCxnSpPr>
        <p:spPr>
          <a:xfrm>
            <a:off x="1999897" y="218152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F2BAEA9-D89F-CC4E-A77B-D40FA63D69CB}"/>
              </a:ext>
            </a:extLst>
          </p:cNvPr>
          <p:cNvCxnSpPr>
            <a:cxnSpLocks/>
          </p:cNvCxnSpPr>
          <p:nvPr/>
        </p:nvCxnSpPr>
        <p:spPr>
          <a:xfrm>
            <a:off x="2239596" y="231171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6B6993-E95B-2D43-A8CE-DC82448B61CB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35040" cy="41555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BC44A0-23C2-E74D-A7E6-CE2477F835FC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A3B94C-88B9-DA47-8CC2-976790BF7980}"/>
              </a:ext>
            </a:extLst>
          </p:cNvPr>
          <p:cNvCxnSpPr>
            <a:cxnSpLocks/>
          </p:cNvCxnSpPr>
          <p:nvPr/>
        </p:nvCxnSpPr>
        <p:spPr>
          <a:xfrm>
            <a:off x="4058079" y="853338"/>
            <a:ext cx="1849890" cy="29037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B91216-28DD-5A44-A277-DB6A291D7491}"/>
              </a:ext>
            </a:extLst>
          </p:cNvPr>
          <p:cNvCxnSpPr/>
          <p:nvPr/>
        </p:nvCxnSpPr>
        <p:spPr>
          <a:xfrm>
            <a:off x="2229279" y="2181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6CDF5B-9F0A-9042-9CA3-15CD62C268D2}"/>
              </a:ext>
            </a:extLst>
          </p:cNvPr>
          <p:cNvCxnSpPr/>
          <p:nvPr/>
        </p:nvCxnSpPr>
        <p:spPr>
          <a:xfrm>
            <a:off x="4058079" y="2326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8443A5-8096-4A46-8A95-A822A94EB486}"/>
              </a:ext>
            </a:extLst>
          </p:cNvPr>
          <p:cNvCxnSpPr>
            <a:cxnSpLocks/>
          </p:cNvCxnSpPr>
          <p:nvPr/>
        </p:nvCxnSpPr>
        <p:spPr>
          <a:xfrm>
            <a:off x="5886879" y="232691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951229-B0EC-0F47-B9A5-1BD3ED000E61}"/>
              </a:ext>
            </a:extLst>
          </p:cNvPr>
          <p:cNvCxnSpPr/>
          <p:nvPr/>
        </p:nvCxnSpPr>
        <p:spPr>
          <a:xfrm>
            <a:off x="7715679" y="22232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EA12C5C-A09A-E04F-9AE5-ABBCD97C951E}"/>
              </a:ext>
            </a:extLst>
          </p:cNvPr>
          <p:cNvCxnSpPr>
            <a:cxnSpLocks/>
          </p:cNvCxnSpPr>
          <p:nvPr/>
        </p:nvCxnSpPr>
        <p:spPr>
          <a:xfrm>
            <a:off x="5894698" y="1489487"/>
            <a:ext cx="1813160" cy="284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02D513-293D-3249-97BF-0ED0A91C255E}"/>
              </a:ext>
            </a:extLst>
          </p:cNvPr>
          <p:cNvCxnSpPr>
            <a:cxnSpLocks/>
          </p:cNvCxnSpPr>
          <p:nvPr/>
        </p:nvCxnSpPr>
        <p:spPr>
          <a:xfrm flipV="1">
            <a:off x="5897195" y="860010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7B92C44-C331-8349-B559-03386B9AE3AD}"/>
              </a:ext>
            </a:extLst>
          </p:cNvPr>
          <p:cNvCxnSpPr>
            <a:cxnSpLocks/>
          </p:cNvCxnSpPr>
          <p:nvPr/>
        </p:nvCxnSpPr>
        <p:spPr>
          <a:xfrm>
            <a:off x="5876563" y="2138119"/>
            <a:ext cx="1823477" cy="1571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C78873-ACE0-614E-AFFF-E39C8408479F}"/>
              </a:ext>
            </a:extLst>
          </p:cNvPr>
          <p:cNvCxnSpPr>
            <a:cxnSpLocks/>
          </p:cNvCxnSpPr>
          <p:nvPr/>
        </p:nvCxnSpPr>
        <p:spPr>
          <a:xfrm>
            <a:off x="5886879" y="1493418"/>
            <a:ext cx="1813161" cy="4117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722052-9BCC-D146-A932-574B304CDCE4}"/>
              </a:ext>
            </a:extLst>
          </p:cNvPr>
          <p:cNvCxnSpPr>
            <a:cxnSpLocks/>
          </p:cNvCxnSpPr>
          <p:nvPr/>
        </p:nvCxnSpPr>
        <p:spPr>
          <a:xfrm>
            <a:off x="5876563" y="1493418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6324A3-FC83-C243-B71E-BD7129375994}"/>
              </a:ext>
            </a:extLst>
          </p:cNvPr>
          <p:cNvCxnSpPr>
            <a:cxnSpLocks/>
          </p:cNvCxnSpPr>
          <p:nvPr/>
        </p:nvCxnSpPr>
        <p:spPr>
          <a:xfrm>
            <a:off x="5886879" y="2133264"/>
            <a:ext cx="1836454" cy="2859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FC0703-7CCE-9349-ABE1-65B58BC57E3C}"/>
              </a:ext>
            </a:extLst>
          </p:cNvPr>
          <p:cNvCxnSpPr/>
          <p:nvPr/>
        </p:nvCxnSpPr>
        <p:spPr>
          <a:xfrm>
            <a:off x="9544479" y="2115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02DBEEF-146A-BC48-A561-74575A19E39D}"/>
              </a:ext>
            </a:extLst>
          </p:cNvPr>
          <p:cNvSpPr txBox="1"/>
          <p:nvPr/>
        </p:nvSpPr>
        <p:spPr>
          <a:xfrm>
            <a:off x="3261531" y="236655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4E16F0-49FA-8646-83E2-4C241FB9563C}"/>
              </a:ext>
            </a:extLst>
          </p:cNvPr>
          <p:cNvCxnSpPr>
            <a:cxnSpLocks/>
          </p:cNvCxnSpPr>
          <p:nvPr/>
        </p:nvCxnSpPr>
        <p:spPr>
          <a:xfrm>
            <a:off x="7736310" y="1483295"/>
            <a:ext cx="1804091" cy="28923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5EEF720-3CC4-D24A-AED3-28F7C2089EF6}"/>
              </a:ext>
            </a:extLst>
          </p:cNvPr>
          <p:cNvCxnSpPr>
            <a:cxnSpLocks/>
          </p:cNvCxnSpPr>
          <p:nvPr/>
        </p:nvCxnSpPr>
        <p:spPr>
          <a:xfrm flipV="1">
            <a:off x="7738807" y="85381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6DB478-E1F1-6D48-969F-D5BC708E15FF}"/>
              </a:ext>
            </a:extLst>
          </p:cNvPr>
          <p:cNvCxnSpPr>
            <a:cxnSpLocks/>
          </p:cNvCxnSpPr>
          <p:nvPr/>
        </p:nvCxnSpPr>
        <p:spPr>
          <a:xfrm>
            <a:off x="7718175" y="2131927"/>
            <a:ext cx="1794897" cy="28703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504241-1C77-DF4F-B62F-C15C57D2F048}"/>
              </a:ext>
            </a:extLst>
          </p:cNvPr>
          <p:cNvCxnSpPr>
            <a:cxnSpLocks/>
          </p:cNvCxnSpPr>
          <p:nvPr/>
        </p:nvCxnSpPr>
        <p:spPr>
          <a:xfrm>
            <a:off x="7728491" y="1487226"/>
            <a:ext cx="1807918" cy="4161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00C59CD-62A0-AF43-971F-011AEBABE918}"/>
              </a:ext>
            </a:extLst>
          </p:cNvPr>
          <p:cNvCxnSpPr>
            <a:cxnSpLocks/>
          </p:cNvCxnSpPr>
          <p:nvPr/>
        </p:nvCxnSpPr>
        <p:spPr>
          <a:xfrm>
            <a:off x="7718175" y="148722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DB0980-4DA3-3F4E-A320-3C283F91F8D7}"/>
              </a:ext>
            </a:extLst>
          </p:cNvPr>
          <p:cNvCxnSpPr>
            <a:cxnSpLocks/>
          </p:cNvCxnSpPr>
          <p:nvPr/>
        </p:nvCxnSpPr>
        <p:spPr>
          <a:xfrm>
            <a:off x="7728491" y="2127072"/>
            <a:ext cx="1810663" cy="1641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66F6BB0-EB2E-3546-90BF-CAC26DA6FEFE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124329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F1BCBC9-1BE6-CB4C-9B78-F88C30FFE204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28504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30F74C-013D-0A4D-8B76-92A8D0E20682}"/>
              </a:ext>
            </a:extLst>
          </p:cNvPr>
          <p:cNvCxnSpPr>
            <a:cxnSpLocks/>
          </p:cNvCxnSpPr>
          <p:nvPr/>
        </p:nvCxnSpPr>
        <p:spPr>
          <a:xfrm>
            <a:off x="7707859" y="851242"/>
            <a:ext cx="1820897" cy="415392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74F1E3D-1672-3141-8922-C72F7CEBAFDD}"/>
              </a:ext>
            </a:extLst>
          </p:cNvPr>
          <p:cNvCxnSpPr/>
          <p:nvPr/>
        </p:nvCxnSpPr>
        <p:spPr>
          <a:xfrm>
            <a:off x="10928779" y="20348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CCBF93-A63E-C943-A91D-91BCADAA9C96}"/>
              </a:ext>
            </a:extLst>
          </p:cNvPr>
          <p:cNvCxnSpPr>
            <a:cxnSpLocks/>
          </p:cNvCxnSpPr>
          <p:nvPr/>
        </p:nvCxnSpPr>
        <p:spPr>
          <a:xfrm flipV="1">
            <a:off x="9546974" y="211537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9C84772-54EC-A246-ABA3-E56A4BD0B04B}"/>
              </a:ext>
            </a:extLst>
          </p:cNvPr>
          <p:cNvCxnSpPr>
            <a:cxnSpLocks/>
          </p:cNvCxnSpPr>
          <p:nvPr/>
        </p:nvCxnSpPr>
        <p:spPr>
          <a:xfrm flipV="1">
            <a:off x="9559785" y="211537"/>
            <a:ext cx="1368994" cy="349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AB517E-D5E4-274C-A596-D32D43623F7D}"/>
              </a:ext>
            </a:extLst>
          </p:cNvPr>
          <p:cNvCxnSpPr>
            <a:cxnSpLocks/>
          </p:cNvCxnSpPr>
          <p:nvPr/>
        </p:nvCxnSpPr>
        <p:spPr>
          <a:xfrm flipV="1">
            <a:off x="9546974" y="218127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F78E11A-47F4-1645-808A-C0B23FC91EDA}"/>
              </a:ext>
            </a:extLst>
          </p:cNvPr>
          <p:cNvSpPr/>
          <p:nvPr/>
        </p:nvSpPr>
        <p:spPr>
          <a:xfrm>
            <a:off x="2075020" y="1226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7571361-8277-064C-9EB9-C7FABA9BEB39}"/>
              </a:ext>
            </a:extLst>
          </p:cNvPr>
          <p:cNvSpPr/>
          <p:nvPr/>
        </p:nvSpPr>
        <p:spPr>
          <a:xfrm>
            <a:off x="2075020" y="7346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0335CD3-1CFD-6A42-949A-D1305304C67E}"/>
              </a:ext>
            </a:extLst>
          </p:cNvPr>
          <p:cNvSpPr/>
          <p:nvPr/>
        </p:nvSpPr>
        <p:spPr>
          <a:xfrm>
            <a:off x="2075020" y="13698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309E82-B641-F144-BFE3-823E19030817}"/>
              </a:ext>
            </a:extLst>
          </p:cNvPr>
          <p:cNvSpPr/>
          <p:nvPr/>
        </p:nvSpPr>
        <p:spPr>
          <a:xfrm>
            <a:off x="2075020" y="20286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3DC0531-895B-A34E-9F36-7CF17AC0C801}"/>
              </a:ext>
            </a:extLst>
          </p:cNvPr>
          <p:cNvSpPr/>
          <p:nvPr/>
        </p:nvSpPr>
        <p:spPr>
          <a:xfrm>
            <a:off x="2075020" y="26567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9C6BC-D77B-7445-9C15-FCFD7591C733}"/>
              </a:ext>
            </a:extLst>
          </p:cNvPr>
          <p:cNvSpPr/>
          <p:nvPr/>
        </p:nvSpPr>
        <p:spPr>
          <a:xfrm>
            <a:off x="1798662" y="636765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DB1-F629-E84A-85A9-B943D01FDEB8}"/>
              </a:ext>
            </a:extLst>
          </p:cNvPr>
          <p:cNvSpPr txBox="1"/>
          <p:nvPr/>
        </p:nvSpPr>
        <p:spPr>
          <a:xfrm>
            <a:off x="1757474" y="663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5AE38-2DE7-1845-8DFF-B245DA82CD84}"/>
              </a:ext>
            </a:extLst>
          </p:cNvPr>
          <p:cNvSpPr txBox="1"/>
          <p:nvPr/>
        </p:nvSpPr>
        <p:spPr>
          <a:xfrm>
            <a:off x="1761771" y="1272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8D98BA-B832-1840-9841-6983835F0AA5}"/>
              </a:ext>
            </a:extLst>
          </p:cNvPr>
          <p:cNvSpPr/>
          <p:nvPr/>
        </p:nvSpPr>
        <p:spPr>
          <a:xfrm>
            <a:off x="1803964" y="187728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0FC209-B01E-0145-BDC6-A4EF1B863C90}"/>
              </a:ext>
            </a:extLst>
          </p:cNvPr>
          <p:cNvSpPr txBox="1"/>
          <p:nvPr/>
        </p:nvSpPr>
        <p:spPr>
          <a:xfrm>
            <a:off x="1762776" y="190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F3B5D0-6E0C-B945-88BD-1058EB5B9279}"/>
              </a:ext>
            </a:extLst>
          </p:cNvPr>
          <p:cNvSpPr txBox="1"/>
          <p:nvPr/>
        </p:nvSpPr>
        <p:spPr>
          <a:xfrm>
            <a:off x="1767073" y="2512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5C5168-7BDD-164D-AC7F-53FDF198D96D}"/>
              </a:ext>
            </a:extLst>
          </p:cNvPr>
          <p:cNvSpPr/>
          <p:nvPr/>
        </p:nvSpPr>
        <p:spPr>
          <a:xfrm>
            <a:off x="1798662" y="349652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5AF90C5-DBF9-1245-935F-E8A401766A92}"/>
              </a:ext>
            </a:extLst>
          </p:cNvPr>
          <p:cNvSpPr txBox="1"/>
          <p:nvPr/>
        </p:nvSpPr>
        <p:spPr>
          <a:xfrm>
            <a:off x="1757474" y="352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77939-D475-2047-A41B-CEDC14579DAA}"/>
              </a:ext>
            </a:extLst>
          </p:cNvPr>
          <p:cNvSpPr txBox="1"/>
          <p:nvPr/>
        </p:nvSpPr>
        <p:spPr>
          <a:xfrm>
            <a:off x="1761771" y="4131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5DB9D8-D621-1245-AC75-990C3B93CAD8}"/>
              </a:ext>
            </a:extLst>
          </p:cNvPr>
          <p:cNvSpPr/>
          <p:nvPr/>
        </p:nvSpPr>
        <p:spPr>
          <a:xfrm>
            <a:off x="1798941" y="4780831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32AA18-D270-2341-812E-108D912C2150}"/>
              </a:ext>
            </a:extLst>
          </p:cNvPr>
          <p:cNvSpPr txBox="1"/>
          <p:nvPr/>
        </p:nvSpPr>
        <p:spPr>
          <a:xfrm>
            <a:off x="1757753" y="4808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A85765-393D-DA4D-B185-2A0CD89706A9}"/>
              </a:ext>
            </a:extLst>
          </p:cNvPr>
          <p:cNvSpPr txBox="1"/>
          <p:nvPr/>
        </p:nvSpPr>
        <p:spPr>
          <a:xfrm>
            <a:off x="1762050" y="54161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215A2D-ED1D-2A43-B945-EC48F98FAF72}"/>
              </a:ext>
            </a:extLst>
          </p:cNvPr>
          <p:cNvSpPr txBox="1"/>
          <p:nvPr/>
        </p:nvSpPr>
        <p:spPr>
          <a:xfrm>
            <a:off x="842037" y="281402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1DB0BE-3CB0-FB48-811E-3FC772F1C856}"/>
              </a:ext>
            </a:extLst>
          </p:cNvPr>
          <p:cNvSpPr txBox="1"/>
          <p:nvPr/>
        </p:nvSpPr>
        <p:spPr>
          <a:xfrm>
            <a:off x="720209" y="3643219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341A58B-35F9-E348-A7D2-7B860DBD3CD6}"/>
              </a:ext>
            </a:extLst>
          </p:cNvPr>
          <p:cNvSpPr txBox="1"/>
          <p:nvPr/>
        </p:nvSpPr>
        <p:spPr>
          <a:xfrm>
            <a:off x="2996179" y="6411284"/>
            <a:ext cx="611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RCC using PBFT with 2 parallel instances.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E66D0-6DF3-D94B-A0C4-5583D4D3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8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Challenges?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5929" y="1992380"/>
            <a:ext cx="9907675" cy="3328988"/>
          </a:xfrm>
        </p:spPr>
        <p:txBody>
          <a:bodyPr rtlCol="0"/>
          <a:lstStyle/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</a:t>
            </a:r>
            <a:r>
              <a:rPr lang="en-US" sz="2400" b="1" i="1" dirty="0">
                <a:latin typeface="Palatino Linotype" panose="02040502050505030304" pitchFamily="18" charset="0"/>
              </a:rPr>
              <a:t>securely</a:t>
            </a:r>
            <a:r>
              <a:rPr lang="en-US" sz="2400" dirty="0">
                <a:latin typeface="Palatino Linotype" panose="02040502050505030304" pitchFamily="18" charset="0"/>
              </a:rPr>
              <a:t> order the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Does </a:t>
            </a:r>
            <a:r>
              <a:rPr lang="en-US" sz="2400" b="1" i="1" dirty="0">
                <a:latin typeface="Palatino Linotype" panose="02040502050505030304" pitchFamily="18" charset="0"/>
              </a:rPr>
              <a:t>failure of one instance</a:t>
            </a:r>
            <a:r>
              <a:rPr lang="en-US" sz="2400" dirty="0">
                <a:latin typeface="Palatino Linotype" panose="02040502050505030304" pitchFamily="18" charset="0"/>
              </a:rPr>
              <a:t> causes other instances to stop?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Can there be </a:t>
            </a:r>
            <a:r>
              <a:rPr lang="en-US" sz="2400" b="1" i="1" dirty="0">
                <a:latin typeface="Palatino Linotype" panose="02040502050505030304" pitchFamily="18" charset="0"/>
              </a:rPr>
              <a:t>continuous ordering</a:t>
            </a:r>
            <a:r>
              <a:rPr lang="en-US" sz="2400" dirty="0">
                <a:latin typeface="Palatino Linotype" panose="02040502050505030304" pitchFamily="18" charset="0"/>
              </a:rPr>
              <a:t> of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fend against </a:t>
            </a:r>
            <a:r>
              <a:rPr lang="en-US" sz="2400" b="1" i="1" dirty="0">
                <a:latin typeface="Palatino Linotype" panose="02040502050505030304" pitchFamily="18" charset="0"/>
              </a:rPr>
              <a:t>coordinated attacks</a:t>
            </a:r>
            <a:r>
              <a:rPr lang="en-US" sz="2400" dirty="0">
                <a:latin typeface="Palatino Linotype" panose="02040502050505030304" pitchFamily="18" charset="0"/>
              </a:rPr>
              <a:t>?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49DAF8E3-E35D-B042-87D4-6EEA7E5F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5209" y="3656874"/>
            <a:ext cx="2156791" cy="2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28634" y="0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11" name="Graphic 10" descr="Female Profile">
            <a:extLst>
              <a:ext uri="{FF2B5EF4-FFF2-40B4-BE49-F238E27FC236}">
                <a16:creationId xmlns:a16="http://schemas.microsoft.com/office/drawing/2014/main" id="{B522172E-ADD5-3443-A8DB-65C7337B3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217" y="3235481"/>
            <a:ext cx="1663047" cy="166304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2C94096-7508-C54C-B1ED-A7C8DCCB3A23}"/>
              </a:ext>
            </a:extLst>
          </p:cNvPr>
          <p:cNvSpPr txBox="1">
            <a:spLocks/>
          </p:cNvSpPr>
          <p:nvPr/>
        </p:nvSpPr>
        <p:spPr bwMode="auto">
          <a:xfrm>
            <a:off x="45888" y="928263"/>
            <a:ext cx="6596072" cy="19389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transfer</a:t>
            </a:r>
            <a:r>
              <a:rPr lang="en-US" altLang="en-US" sz="2400" dirty="0">
                <a:latin typeface="Palatino Linotype" panose="02040502050505030304" pitchFamily="18" charset="0"/>
              </a:rPr>
              <a:t>(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A,B,m</a:t>
            </a:r>
            <a:r>
              <a:rPr lang="en-US" altLang="en-US" sz="2400" dirty="0">
                <a:latin typeface="Palatino Linotype" panose="02040502050505030304" pitchFamily="18" charset="0"/>
              </a:rPr>
              <a:t>) 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if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&gt; m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then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=</a:t>
            </a:r>
            <a:r>
              <a:rPr lang="en-US" altLang="en-US" sz="2400" dirty="0">
                <a:latin typeface="Palatino Linotype" panose="02040502050505030304" pitchFamily="18" charset="0"/>
              </a:rPr>
              <a:t>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(A) – m;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=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+ m;</a:t>
            </a:r>
          </a:p>
        </p:txBody>
      </p:sp>
      <p:pic>
        <p:nvPicPr>
          <p:cNvPr id="20" name="Graphic 19" descr="Suitcase">
            <a:extLst>
              <a:ext uri="{FF2B5EF4-FFF2-40B4-BE49-F238E27FC236}">
                <a16:creationId xmlns:a16="http://schemas.microsoft.com/office/drawing/2014/main" id="{860BE9D5-0FAD-2649-8D65-B5A7158B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965" y="5050825"/>
            <a:ext cx="2181131" cy="84263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8AF14DC-76C9-DA4E-A724-45D9519DB219}"/>
              </a:ext>
            </a:extLst>
          </p:cNvPr>
          <p:cNvSpPr txBox="1">
            <a:spLocks/>
          </p:cNvSpPr>
          <p:nvPr/>
        </p:nvSpPr>
        <p:spPr bwMode="auto">
          <a:xfrm>
            <a:off x="1105957" y="5262349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692908-7A11-9F49-BA1D-9E89F763C687}"/>
              </a:ext>
            </a:extLst>
          </p:cNvPr>
          <p:cNvSpPr txBox="1">
            <a:spLocks/>
          </p:cNvSpPr>
          <p:nvPr/>
        </p:nvSpPr>
        <p:spPr bwMode="auto">
          <a:xfrm>
            <a:off x="8196123" y="3812922"/>
            <a:ext cx="3995877" cy="949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T1: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transfer(Alice, Bob, 2)</a:t>
            </a:r>
          </a:p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T2: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transfer(Bob, Eve, 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7C14E2-9474-4446-96C1-8D896D3BD6D3}"/>
              </a:ext>
            </a:extLst>
          </p:cNvPr>
          <p:cNvGrpSpPr/>
          <p:nvPr/>
        </p:nvGrpSpPr>
        <p:grpSpPr>
          <a:xfrm>
            <a:off x="251281" y="3120091"/>
            <a:ext cx="1798843" cy="1959142"/>
            <a:chOff x="919383" y="3205054"/>
            <a:chExt cx="1798843" cy="19591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F99047-C17A-7F49-9374-A69E60909BA2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21" name="Graphic 20" descr="School girl with solid fill">
              <a:extLst>
                <a:ext uri="{FF2B5EF4-FFF2-40B4-BE49-F238E27FC236}">
                  <a16:creationId xmlns:a16="http://schemas.microsoft.com/office/drawing/2014/main" id="{A472CD4B-633C-D14E-906E-260B6A3F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444289-F188-3446-9F25-5E1D96977F3A}"/>
              </a:ext>
            </a:extLst>
          </p:cNvPr>
          <p:cNvGrpSpPr/>
          <p:nvPr/>
        </p:nvGrpSpPr>
        <p:grpSpPr>
          <a:xfrm>
            <a:off x="3110612" y="3094059"/>
            <a:ext cx="1798843" cy="1945890"/>
            <a:chOff x="3076398" y="3205054"/>
            <a:chExt cx="1798843" cy="1945890"/>
          </a:xfrm>
        </p:grpSpPr>
        <p:pic>
          <p:nvPicPr>
            <p:cNvPr id="23" name="Graphic 22" descr="School boy with solid fill">
              <a:extLst>
                <a:ext uri="{FF2B5EF4-FFF2-40B4-BE49-F238E27FC236}">
                  <a16:creationId xmlns:a16="http://schemas.microsoft.com/office/drawing/2014/main" id="{D376C02B-6ED9-B145-9080-5B5FBE83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492B76-ECAD-C04B-854D-13C8283C3923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6A2A35C-7EB5-B24A-BF39-6D7DFE4AE19E}"/>
              </a:ext>
            </a:extLst>
          </p:cNvPr>
          <p:cNvSpPr txBox="1"/>
          <p:nvPr/>
        </p:nvSpPr>
        <p:spPr>
          <a:xfrm>
            <a:off x="6133240" y="4562742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</a:t>
            </a:r>
          </a:p>
        </p:txBody>
      </p:sp>
      <p:pic>
        <p:nvPicPr>
          <p:cNvPr id="28" name="Graphic 27" descr="Suitcase">
            <a:extLst>
              <a:ext uri="{FF2B5EF4-FFF2-40B4-BE49-F238E27FC236}">
                <a16:creationId xmlns:a16="http://schemas.microsoft.com/office/drawing/2014/main" id="{71C624F4-0D3B-D349-8AC1-9A5CB3B50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9466" y="5053857"/>
            <a:ext cx="2181131" cy="842636"/>
          </a:xfrm>
          <a:prstGeom prst="rect">
            <a:avLst/>
          </a:prstGeom>
        </p:spPr>
      </p:pic>
      <p:pic>
        <p:nvPicPr>
          <p:cNvPr id="29" name="Graphic 28" descr="Suitcase">
            <a:extLst>
              <a:ext uri="{FF2B5EF4-FFF2-40B4-BE49-F238E27FC236}">
                <a16:creationId xmlns:a16="http://schemas.microsoft.com/office/drawing/2014/main" id="{AFD35669-27EB-6446-9FAC-7C169C951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0323" y="5039939"/>
            <a:ext cx="2181131" cy="84263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8D57AF5-22BC-6547-807D-570870EF6FAB}"/>
              </a:ext>
            </a:extLst>
          </p:cNvPr>
          <p:cNvSpPr txBox="1">
            <a:spLocks/>
          </p:cNvSpPr>
          <p:nvPr/>
        </p:nvSpPr>
        <p:spPr bwMode="auto">
          <a:xfrm>
            <a:off x="3842754" y="529079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8377543-851B-814D-A769-B301BEBFB15E}"/>
              </a:ext>
            </a:extLst>
          </p:cNvPr>
          <p:cNvSpPr txBox="1">
            <a:spLocks/>
          </p:cNvSpPr>
          <p:nvPr/>
        </p:nvSpPr>
        <p:spPr bwMode="auto">
          <a:xfrm>
            <a:off x="6587402" y="526898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6737935-16CC-4E44-B93C-EFB1FED45AC1}"/>
              </a:ext>
            </a:extLst>
          </p:cNvPr>
          <p:cNvSpPr txBox="1">
            <a:spLocks/>
          </p:cNvSpPr>
          <p:nvPr/>
        </p:nvSpPr>
        <p:spPr bwMode="auto">
          <a:xfrm>
            <a:off x="1470845" y="6311900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1: T1 then T2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8C7AD7C-A1B7-D440-A0DA-D16F170D93A7}"/>
              </a:ext>
            </a:extLst>
          </p:cNvPr>
          <p:cNvSpPr txBox="1">
            <a:spLocks/>
          </p:cNvSpPr>
          <p:nvPr/>
        </p:nvSpPr>
        <p:spPr bwMode="auto">
          <a:xfrm>
            <a:off x="1105956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2327CFE-4497-DC43-A392-29083AD9F72B}"/>
              </a:ext>
            </a:extLst>
          </p:cNvPr>
          <p:cNvSpPr txBox="1">
            <a:spLocks/>
          </p:cNvSpPr>
          <p:nvPr/>
        </p:nvSpPr>
        <p:spPr bwMode="auto">
          <a:xfrm>
            <a:off x="3847314" y="5289713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F04FE87-823C-6E4D-8103-17D3A5BCD8AC}"/>
              </a:ext>
            </a:extLst>
          </p:cNvPr>
          <p:cNvSpPr txBox="1">
            <a:spLocks/>
          </p:cNvSpPr>
          <p:nvPr/>
        </p:nvSpPr>
        <p:spPr bwMode="auto">
          <a:xfrm>
            <a:off x="3842753" y="5289712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41D4A95-F25E-6940-83A9-75067A900663}"/>
              </a:ext>
            </a:extLst>
          </p:cNvPr>
          <p:cNvSpPr txBox="1">
            <a:spLocks/>
          </p:cNvSpPr>
          <p:nvPr/>
        </p:nvSpPr>
        <p:spPr bwMode="auto">
          <a:xfrm>
            <a:off x="6606952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47F1CE8-016D-6C44-8216-C3AD9D149C40}"/>
              </a:ext>
            </a:extLst>
          </p:cNvPr>
          <p:cNvSpPr txBox="1">
            <a:spLocks/>
          </p:cNvSpPr>
          <p:nvPr/>
        </p:nvSpPr>
        <p:spPr bwMode="auto">
          <a:xfrm>
            <a:off x="1121309" y="528971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30853BF-70D4-5847-B19D-14893E68604E}"/>
              </a:ext>
            </a:extLst>
          </p:cNvPr>
          <p:cNvSpPr txBox="1">
            <a:spLocks/>
          </p:cNvSpPr>
          <p:nvPr/>
        </p:nvSpPr>
        <p:spPr bwMode="auto">
          <a:xfrm>
            <a:off x="3862304" y="529607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8E92FF0-1FE6-EB4C-80D7-94C56271E294}"/>
              </a:ext>
            </a:extLst>
          </p:cNvPr>
          <p:cNvSpPr txBox="1">
            <a:spLocks/>
          </p:cNvSpPr>
          <p:nvPr/>
        </p:nvSpPr>
        <p:spPr bwMode="auto">
          <a:xfrm>
            <a:off x="6591961" y="526469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519715-B274-6C48-9E5A-DBCB16DB4658}"/>
              </a:ext>
            </a:extLst>
          </p:cNvPr>
          <p:cNvSpPr txBox="1">
            <a:spLocks/>
          </p:cNvSpPr>
          <p:nvPr/>
        </p:nvSpPr>
        <p:spPr bwMode="auto">
          <a:xfrm>
            <a:off x="3862303" y="5287498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C21C5B3-7EFA-1A40-8430-0F4E62B21CDC}"/>
              </a:ext>
            </a:extLst>
          </p:cNvPr>
          <p:cNvSpPr txBox="1">
            <a:spLocks/>
          </p:cNvSpPr>
          <p:nvPr/>
        </p:nvSpPr>
        <p:spPr bwMode="auto">
          <a:xfrm>
            <a:off x="1111534" y="526840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A088BEA-24BE-6E4D-9239-452E2793921A}"/>
              </a:ext>
            </a:extLst>
          </p:cNvPr>
          <p:cNvSpPr txBox="1">
            <a:spLocks/>
          </p:cNvSpPr>
          <p:nvPr/>
        </p:nvSpPr>
        <p:spPr bwMode="auto">
          <a:xfrm>
            <a:off x="1476159" y="6312754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2: T2 then T1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5B528C5-F04B-BC4E-9681-4059E0EBB9D6}"/>
              </a:ext>
            </a:extLst>
          </p:cNvPr>
          <p:cNvSpPr txBox="1">
            <a:spLocks/>
          </p:cNvSpPr>
          <p:nvPr/>
        </p:nvSpPr>
        <p:spPr bwMode="auto">
          <a:xfrm>
            <a:off x="9023078" y="2010047"/>
            <a:ext cx="2341966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Benefit to Bob!</a:t>
            </a:r>
            <a:endParaRPr lang="en-US" alt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5" grpId="0"/>
      <p:bldP spid="27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8" grpId="1"/>
      <p:bldP spid="39" grpId="0"/>
      <p:bldP spid="40" grpId="0"/>
      <p:bldP spid="41" grpId="0"/>
      <p:bldP spid="41" grpId="1"/>
      <p:bldP spid="42" grpId="0"/>
      <p:bldP spid="4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71559"/>
            <a:ext cx="12192000" cy="593689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Malicious Primaries Collusion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0684" y="4617932"/>
            <a:ext cx="3467308" cy="589777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Liveness in Danger!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EDD46-3CE5-B945-B4C1-D71C84F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A5212-0A51-D949-9402-E1CB3A640888}"/>
              </a:ext>
            </a:extLst>
          </p:cNvPr>
          <p:cNvSpPr/>
          <p:nvPr/>
        </p:nvSpPr>
        <p:spPr>
          <a:xfrm>
            <a:off x="9269396" y="1738188"/>
            <a:ext cx="2674306" cy="12957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39B3B7-ECC6-944E-9138-8CEAD030FCD7}"/>
              </a:ext>
            </a:extLst>
          </p:cNvPr>
          <p:cNvSpPr/>
          <p:nvPr/>
        </p:nvSpPr>
        <p:spPr>
          <a:xfrm>
            <a:off x="4989259" y="1740378"/>
            <a:ext cx="2674306" cy="130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17D57-7F42-234D-B2B1-FB3BE755C5D4}"/>
              </a:ext>
            </a:extLst>
          </p:cNvPr>
          <p:cNvSpPr/>
          <p:nvPr/>
        </p:nvSpPr>
        <p:spPr>
          <a:xfrm>
            <a:off x="3860017" y="4179341"/>
            <a:ext cx="5070817" cy="20359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21857A-F236-AF48-BAD0-4487D631BE34}"/>
              </a:ext>
            </a:extLst>
          </p:cNvPr>
          <p:cNvSpPr/>
          <p:nvPr/>
        </p:nvSpPr>
        <p:spPr>
          <a:xfrm>
            <a:off x="398198" y="1738188"/>
            <a:ext cx="2674306" cy="13017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1B3B5-EF5E-B848-9EE1-76106B4091E9}"/>
              </a:ext>
            </a:extLst>
          </p:cNvPr>
          <p:cNvSpPr txBox="1"/>
          <p:nvPr/>
        </p:nvSpPr>
        <p:spPr>
          <a:xfrm>
            <a:off x="650328" y="1930111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|A| = 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FDDA9-1B49-9642-8D00-36CD5F0E033A}"/>
              </a:ext>
            </a:extLst>
          </p:cNvPr>
          <p:cNvSpPr txBox="1"/>
          <p:nvPr/>
        </p:nvSpPr>
        <p:spPr>
          <a:xfrm>
            <a:off x="9493006" y="1969637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|B| = 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C0F13-08C3-C74C-96D6-536395D34769}"/>
              </a:ext>
            </a:extLst>
          </p:cNvPr>
          <p:cNvSpPr txBox="1"/>
          <p:nvPr/>
        </p:nvSpPr>
        <p:spPr>
          <a:xfrm>
            <a:off x="5149109" y="1827333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|C|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127E0-C638-6249-8DCD-7A5810269A07}"/>
              </a:ext>
            </a:extLst>
          </p:cNvPr>
          <p:cNvSpPr txBox="1"/>
          <p:nvPr/>
        </p:nvSpPr>
        <p:spPr>
          <a:xfrm>
            <a:off x="4842225" y="5150194"/>
            <a:ext cx="318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f-2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Malicious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157E0-6250-8E42-AD93-19AD2DDF7D10}"/>
              </a:ext>
            </a:extLst>
          </p:cNvPr>
          <p:cNvSpPr txBox="1"/>
          <p:nvPr/>
        </p:nvSpPr>
        <p:spPr>
          <a:xfrm>
            <a:off x="4676451" y="44853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B3C64-659F-6245-973E-CCD0D2E23DB2}"/>
              </a:ext>
            </a:extLst>
          </p:cNvPr>
          <p:cNvSpPr txBox="1"/>
          <p:nvPr/>
        </p:nvSpPr>
        <p:spPr>
          <a:xfrm>
            <a:off x="7842228" y="453417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283F306D-F08A-F541-B812-0CD33FA44577}"/>
              </a:ext>
            </a:extLst>
          </p:cNvPr>
          <p:cNvSpPr/>
          <p:nvPr/>
        </p:nvSpPr>
        <p:spPr>
          <a:xfrm>
            <a:off x="4553506" y="4397486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B5CC683C-2621-8944-BFE7-AA201860F75B}"/>
              </a:ext>
            </a:extLst>
          </p:cNvPr>
          <p:cNvSpPr/>
          <p:nvPr/>
        </p:nvSpPr>
        <p:spPr>
          <a:xfrm>
            <a:off x="7720582" y="4446374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8B5C6B-0111-0544-9778-3B8D494B2CE6}"/>
              </a:ext>
            </a:extLst>
          </p:cNvPr>
          <p:cNvSpPr/>
          <p:nvPr/>
        </p:nvSpPr>
        <p:spPr>
          <a:xfrm>
            <a:off x="4676449" y="5026284"/>
            <a:ext cx="3438072" cy="1066309"/>
          </a:xfrm>
          <a:prstGeom prst="ellipse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2742BC-5E2E-C847-805C-F83883EA1975}"/>
              </a:ext>
            </a:extLst>
          </p:cNvPr>
          <p:cNvCxnSpPr>
            <a:cxnSpLocks/>
          </p:cNvCxnSpPr>
          <p:nvPr/>
        </p:nvCxnSpPr>
        <p:spPr>
          <a:xfrm flipH="1" flipV="1">
            <a:off x="2298279" y="3095082"/>
            <a:ext cx="2392830" cy="145122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406835-5662-A34E-B173-39D1BDD85599}"/>
              </a:ext>
            </a:extLst>
          </p:cNvPr>
          <p:cNvCxnSpPr>
            <a:cxnSpLocks/>
          </p:cNvCxnSpPr>
          <p:nvPr/>
        </p:nvCxnSpPr>
        <p:spPr>
          <a:xfrm flipV="1">
            <a:off x="4742692" y="2927982"/>
            <a:ext cx="676223" cy="15978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54751638-DBC9-F64B-B753-F493556DF154}"/>
              </a:ext>
            </a:extLst>
          </p:cNvPr>
          <p:cNvSpPr/>
          <p:nvPr/>
        </p:nvSpPr>
        <p:spPr>
          <a:xfrm>
            <a:off x="5123172" y="3882334"/>
            <a:ext cx="1044445" cy="1182498"/>
          </a:xfrm>
          <a:prstGeom prst="arc">
            <a:avLst>
              <a:gd name="adj1" fmla="val 10382226"/>
              <a:gd name="adj2" fmla="val 20511346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ABB642-EA39-0445-8C69-253A7BF675E0}"/>
              </a:ext>
            </a:extLst>
          </p:cNvPr>
          <p:cNvCxnSpPr>
            <a:cxnSpLocks/>
          </p:cNvCxnSpPr>
          <p:nvPr/>
        </p:nvCxnSpPr>
        <p:spPr>
          <a:xfrm flipV="1">
            <a:off x="8383479" y="3102493"/>
            <a:ext cx="1978026" cy="153871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F4D7C9-5741-104F-9481-538497C8BFC7}"/>
              </a:ext>
            </a:extLst>
          </p:cNvPr>
          <p:cNvCxnSpPr>
            <a:cxnSpLocks/>
          </p:cNvCxnSpPr>
          <p:nvPr/>
        </p:nvCxnSpPr>
        <p:spPr>
          <a:xfrm flipH="1" flipV="1">
            <a:off x="7303257" y="2939927"/>
            <a:ext cx="720164" cy="1448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365BA715-4482-C44E-AA9C-58B983188693}"/>
              </a:ext>
            </a:extLst>
          </p:cNvPr>
          <p:cNvSpPr/>
          <p:nvPr/>
        </p:nvSpPr>
        <p:spPr>
          <a:xfrm>
            <a:off x="6733838" y="3913219"/>
            <a:ext cx="1138839" cy="1066309"/>
          </a:xfrm>
          <a:prstGeom prst="arc">
            <a:avLst>
              <a:gd name="adj1" fmla="val 11387774"/>
              <a:gd name="adj2" fmla="val 764626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4F998-B2E5-4F41-BC60-1C7523472BE2}"/>
              </a:ext>
            </a:extLst>
          </p:cNvPr>
          <p:cNvSpPr txBox="1"/>
          <p:nvPr/>
        </p:nvSpPr>
        <p:spPr>
          <a:xfrm>
            <a:off x="5808015" y="4387100"/>
            <a:ext cx="127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|M| = 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CEEF4-A4B0-EF44-876A-D4E58716D4FD}"/>
              </a:ext>
            </a:extLst>
          </p:cNvPr>
          <p:cNvSpPr txBox="1"/>
          <p:nvPr/>
        </p:nvSpPr>
        <p:spPr>
          <a:xfrm>
            <a:off x="4635089" y="277090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ABCB1A-FA56-D94B-917B-B0738EC9D850}"/>
              </a:ext>
            </a:extLst>
          </p:cNvPr>
          <p:cNvSpPr txBox="1"/>
          <p:nvPr/>
        </p:nvSpPr>
        <p:spPr>
          <a:xfrm>
            <a:off x="9404188" y="3001736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F0450C-B6B0-7548-BEEC-C262C56F500E}"/>
              </a:ext>
            </a:extLst>
          </p:cNvPr>
          <p:cNvSpPr txBox="1"/>
          <p:nvPr/>
        </p:nvSpPr>
        <p:spPr>
          <a:xfrm>
            <a:off x="1712645" y="303994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F85A5F-B257-3C45-A545-F458EE90BE48}"/>
              </a:ext>
            </a:extLst>
          </p:cNvPr>
          <p:cNvSpPr txBox="1"/>
          <p:nvPr/>
        </p:nvSpPr>
        <p:spPr>
          <a:xfrm>
            <a:off x="5397776" y="3821555"/>
            <a:ext cx="47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E2530F-0ADC-FE41-95F7-97F486A0B56F}"/>
              </a:ext>
            </a:extLst>
          </p:cNvPr>
          <p:cNvSpPr txBox="1"/>
          <p:nvPr/>
        </p:nvSpPr>
        <p:spPr>
          <a:xfrm>
            <a:off x="7560952" y="2927982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4CF0D4-EDEC-9049-85C1-4D23F73D7028}"/>
              </a:ext>
            </a:extLst>
          </p:cNvPr>
          <p:cNvSpPr txBox="1"/>
          <p:nvPr/>
        </p:nvSpPr>
        <p:spPr>
          <a:xfrm>
            <a:off x="7196919" y="3840458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raphic 37" descr="Checkmark with solid fill">
            <a:extLst>
              <a:ext uri="{FF2B5EF4-FFF2-40B4-BE49-F238E27FC236}">
                <a16:creationId xmlns:a16="http://schemas.microsoft.com/office/drawing/2014/main" id="{8B2E3F9B-8F3F-CB43-BD82-9746762F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81" y="1035579"/>
            <a:ext cx="755374" cy="755374"/>
          </a:xfrm>
          <a:prstGeom prst="rect">
            <a:avLst/>
          </a:prstGeom>
        </p:spPr>
      </p:pic>
      <p:pic>
        <p:nvPicPr>
          <p:cNvPr id="35" name="Graphic 34" descr="Warning with solid fill">
            <a:extLst>
              <a:ext uri="{FF2B5EF4-FFF2-40B4-BE49-F238E27FC236}">
                <a16:creationId xmlns:a16="http://schemas.microsoft.com/office/drawing/2014/main" id="{855733C0-710C-8244-B1C7-88704491F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916" y="823102"/>
            <a:ext cx="914400" cy="914400"/>
          </a:xfrm>
          <a:prstGeom prst="rect">
            <a:avLst/>
          </a:prstGeom>
        </p:spPr>
      </p:pic>
      <p:pic>
        <p:nvPicPr>
          <p:cNvPr id="42" name="Graphic 41" descr="Warning with solid fill">
            <a:extLst>
              <a:ext uri="{FF2B5EF4-FFF2-40B4-BE49-F238E27FC236}">
                <a16:creationId xmlns:a16="http://schemas.microsoft.com/office/drawing/2014/main" id="{AAA1FAF3-0513-FC42-AB81-F7E8F70E0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0684" y="8541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21" grpId="0" animBg="1"/>
      <p:bldP spid="24" grpId="0" animBg="1"/>
      <p:bldP spid="26" grpId="0"/>
      <p:bldP spid="27" grpId="0"/>
      <p:bldP spid="31" grpId="0"/>
      <p:bldP spid="33" grpId="0"/>
      <p:bldP spid="36" grpId="0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Good Instances are always Live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234846" y="1670186"/>
            <a:ext cx="11722307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Failed instances are stopped and not replaced through independent consensus. </a:t>
            </a: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86B27-6CB3-0947-842E-3E3116F0855D}"/>
              </a:ext>
            </a:extLst>
          </p:cNvPr>
          <p:cNvSpPr txBox="1">
            <a:spLocks/>
          </p:cNvSpPr>
          <p:nvPr/>
        </p:nvSpPr>
        <p:spPr bwMode="auto">
          <a:xfrm>
            <a:off x="234845" y="1671825"/>
            <a:ext cx="11722307" cy="3318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Failed instances are stopped and not replaced through independent consensus.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Collusion attacks detected when f+1 blame multiple primaries.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Lightweight checkpoints ensure progress.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Existing BFT Protocols: Rotating Primary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7959" y="1805926"/>
            <a:ext cx="11468518" cy="4016741"/>
          </a:xfrm>
        </p:spPr>
        <p:txBody>
          <a:bodyPr rtlCol="0"/>
          <a:lstStyle/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How about frequently change primary?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 Aardvark [NSDI’09], Prime [TDSC’10] and Spin [SRDS’09].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Still </a:t>
            </a:r>
            <a:r>
              <a:rPr lang="en-US" sz="2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essentially</a:t>
            </a: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single primary!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How about change primary for each consensus?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Palatino Linotype" panose="02040502050505030304" pitchFamily="18" charset="0"/>
                <a:sym typeface="Wingdings" pitchFamily="2" charset="2"/>
              </a:rPr>
              <a:t>HotStuff</a:t>
            </a: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[PODC’19]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Limited opportunities for out-of-order processing.</a:t>
            </a:r>
            <a:endParaRPr lang="en-US" sz="26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3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6A001E86-286A-2D4D-9BDD-E9B8368A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81" y="1054507"/>
            <a:ext cx="7464530" cy="47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10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How could this happen?</a:t>
            </a:r>
            <a:endParaRPr lang="en-US" altLang="en-US" sz="44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Monopoly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Lack of Control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No Voice</a:t>
            </a:r>
          </a:p>
        </p:txBody>
      </p:sp>
    </p:spTree>
    <p:extLst>
      <p:ext uri="{BB962C8B-B14F-4D97-AF65-F5344CB8AC3E}">
        <p14:creationId xmlns:p14="http://schemas.microsoft.com/office/powerpoint/2010/main" val="207957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A7B2CB-03A2-904B-AB78-35E16DF7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" y="1420266"/>
            <a:ext cx="7548459" cy="37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90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48EA9A17-2BDA-144F-946E-F33AE5C9C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93476"/>
            <a:ext cx="8218369" cy="24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13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65"/>
            <a:ext cx="12192000" cy="180741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r>
              <a:rPr lang="en-US" sz="48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9C057D-1C4F-4A3D-84BB-862812BC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18" y="3430395"/>
            <a:ext cx="2825296" cy="12735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539" y="3474610"/>
            <a:ext cx="2825296" cy="113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2582241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5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D3F93-A1EE-B74C-85BB-571E706EF9B4}"/>
              </a:ext>
            </a:extLst>
          </p:cNvPr>
          <p:cNvSpPr txBox="1">
            <a:spLocks/>
          </p:cNvSpPr>
          <p:nvPr/>
        </p:nvSpPr>
        <p:spPr bwMode="auto">
          <a:xfrm>
            <a:off x="0" y="6516368"/>
            <a:ext cx="5170714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ICDCS 2020 and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356507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Why Should You Chose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6672" y="1276140"/>
            <a:ext cx="10178981" cy="4659289"/>
          </a:xfrm>
        </p:spPr>
        <p:txBody>
          <a:bodyPr rtlCol="0"/>
          <a:lstStyle/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Bitcoin and Ethereum offer low throughputs of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10 txns/s</a:t>
            </a:r>
            <a:r>
              <a:rPr lang="en-US" dirty="0">
                <a:latin typeface="Palatino Linotype" panose="02040502050505030304" pitchFamily="18" charset="0"/>
              </a:rPr>
              <a:t>. 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Existing Permissioned Blockchain Databases still have low throughputs (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20K txns/s</a:t>
            </a:r>
            <a:r>
              <a:rPr lang="en-US" dirty="0">
                <a:latin typeface="Palatino Linotype" panose="02040502050505030304" pitchFamily="18" charset="0"/>
              </a:rPr>
              <a:t>).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Prior works blame BFT consensus as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expensive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System Design is mostly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overlooked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ResilientDB adopts </a:t>
            </a:r>
            <a:r>
              <a:rPr lang="en-US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well-researched</a:t>
            </a:r>
            <a:r>
              <a:rPr lang="en-US" dirty="0">
                <a:latin typeface="Palatino Linotype" panose="02040502050505030304" pitchFamily="18" charset="0"/>
              </a:rPr>
              <a:t> database and system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08AB4-8050-2A4E-A650-312359FF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14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467039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Dissecting Existing Permissioned Blockchains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33151" y="1346479"/>
            <a:ext cx="7737231" cy="4723409"/>
          </a:xfrm>
        </p:spPr>
        <p:txBody>
          <a:bodyPr rtlCol="0"/>
          <a:lstStyle/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Single-threaded Monolithic Design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Successive Phases of Consensus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Integrated Ordering and Execution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Strict Ordering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Off-Chain Memory Management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Expensive Cryptographic Practices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6C214-3CCB-6B42-A2BB-2A0711B4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420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32563" y="419876"/>
            <a:ext cx="11304395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r>
              <a:rPr lang="en-US" b="1" dirty="0">
                <a:latin typeface="Palatino Linotype" panose="02040502050505030304" pitchFamily="18" charset="0"/>
              </a:rPr>
              <a:t>Can a well-crafted system based on a classical BFT protocol outperform a modern protocol?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C5ACCC6-7A11-1448-B368-87E596A1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748660"/>
            <a:ext cx="6041571" cy="42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860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1379970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4956922" y="2213041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92779" y="326491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531666" y="2892218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370255" y="2930996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509EF1AF-01B4-9A43-9A90-271FACDCFAC8}"/>
              </a:ext>
            </a:extLst>
          </p:cNvPr>
          <p:cNvSpPr/>
          <p:nvPr/>
        </p:nvSpPr>
        <p:spPr>
          <a:xfrm>
            <a:off x="5785973" y="432410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A28BA-65DD-434F-91B8-8A7594FB4F8E}"/>
              </a:ext>
            </a:extLst>
          </p:cNvPr>
          <p:cNvSpPr/>
          <p:nvPr/>
        </p:nvSpPr>
        <p:spPr>
          <a:xfrm>
            <a:off x="5524860" y="3951405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28E13-4F7E-794E-AA79-DA83EFFB14DF}"/>
              </a:ext>
            </a:extLst>
          </p:cNvPr>
          <p:cNvSpPr txBox="1"/>
          <p:nvPr/>
        </p:nvSpPr>
        <p:spPr>
          <a:xfrm>
            <a:off x="5457473" y="3979520"/>
            <a:ext cx="10035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41709" y="3355883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290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96710" y="3086429"/>
            <a:ext cx="14281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C6CE9D-A98B-A049-AE30-9C7A76FFD248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4096710" y="3086429"/>
            <a:ext cx="1428150" cy="1234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8F3FD3-941E-984E-9C70-50EB35221B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397742" y="3076671"/>
            <a:ext cx="1662752" cy="14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380799" y="3530988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B9CD1-417D-CE4E-B87A-87052D9FAC9F}"/>
              </a:ext>
            </a:extLst>
          </p:cNvPr>
          <p:cNvSpPr txBox="1"/>
          <p:nvPr/>
        </p:nvSpPr>
        <p:spPr>
          <a:xfrm>
            <a:off x="3137855" y="3938275"/>
            <a:ext cx="211628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other clusters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9B473D-7097-2A45-998A-9B0A3CC4EF4A}"/>
              </a:ext>
            </a:extLst>
          </p:cNvPr>
          <p:cNvCxnSpPr>
            <a:cxnSpLocks/>
          </p:cNvCxnSpPr>
          <p:nvPr/>
        </p:nvCxnSpPr>
        <p:spPr>
          <a:xfrm>
            <a:off x="6404548" y="4128443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26768" y="1524858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</p:spTree>
    <p:extLst>
      <p:ext uri="{BB962C8B-B14F-4D97-AF65-F5344CB8AC3E}">
        <p14:creationId xmlns:p14="http://schemas.microsoft.com/office/powerpoint/2010/main" val="4023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1" grpId="0"/>
      <p:bldP spid="43" grpId="0"/>
      <p:bldP spid="51" grpId="0"/>
      <p:bldP spid="2" grpId="0" animBg="1"/>
      <p:bldP spid="2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Ledger (Blockchain) Management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77541" y="1544798"/>
            <a:ext cx="11924306" cy="37684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block in the ledger contains the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executed request.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In each round of RCC, each replica executes z requests, each belonging to a different primary C</a:t>
            </a:r>
            <a:r>
              <a:rPr lang="en-US" sz="2200" baseline="-25000" dirty="0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, 1 &lt;=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&lt;= z.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Hence, in each round, each replica creates z blocks.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To ensure immutability, each block includes both client requests and proofs.</a:t>
            </a:r>
          </a:p>
        </p:txBody>
      </p:sp>
    </p:spTree>
    <p:extLst>
      <p:ext uri="{BB962C8B-B14F-4D97-AF65-F5344CB8AC3E}">
        <p14:creationId xmlns:p14="http://schemas.microsoft.com/office/powerpoint/2010/main" val="280069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4619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Evaluating RCC on </a:t>
            </a: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0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681686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Solution???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484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A0AF473-B0A1-464E-816F-8CA88E90A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" y="964003"/>
            <a:ext cx="12115800" cy="4347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343DD-7878-3D48-8A1C-4101B8D3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4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Batching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A3E16-D8D5-6941-855A-ED1DDF52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424F863-27B5-B442-9734-68F9BCE9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2" y="918618"/>
            <a:ext cx="12150366" cy="42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54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92101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The Big Picture…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Graphic 5" descr="3d Glasses with solid fill">
            <a:extLst>
              <a:ext uri="{FF2B5EF4-FFF2-40B4-BE49-F238E27FC236}">
                <a16:creationId xmlns:a16="http://schemas.microsoft.com/office/drawing/2014/main" id="{C90DBC30-2BD5-A54C-90B1-E4C8D38F7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18" y="129731"/>
            <a:ext cx="1613982" cy="1613982"/>
          </a:xfrm>
          <a:prstGeom prst="rect">
            <a:avLst/>
          </a:prstGeom>
        </p:spPr>
      </p:pic>
      <p:pic>
        <p:nvPicPr>
          <p:cNvPr id="8" name="Graphic 7" descr="Film reel with solid fill">
            <a:extLst>
              <a:ext uri="{FF2B5EF4-FFF2-40B4-BE49-F238E27FC236}">
                <a16:creationId xmlns:a16="http://schemas.microsoft.com/office/drawing/2014/main" id="{7F94AF97-97E5-1940-B8A9-C7FD5E969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9" y="4119411"/>
            <a:ext cx="1046813" cy="1046813"/>
          </a:xfrm>
          <a:prstGeom prst="rect">
            <a:avLst/>
          </a:prstGeom>
        </p:spPr>
      </p:pic>
      <p:pic>
        <p:nvPicPr>
          <p:cNvPr id="10" name="Graphic 9" descr="Drama with solid fill">
            <a:extLst>
              <a:ext uri="{FF2B5EF4-FFF2-40B4-BE49-F238E27FC236}">
                <a16:creationId xmlns:a16="http://schemas.microsoft.com/office/drawing/2014/main" id="{7AD6CBD0-8B9E-304C-9634-B91984009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4530" y="102763"/>
            <a:ext cx="1848224" cy="18482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186C436-D7CB-FD45-ADD7-43FDFECB689D}"/>
              </a:ext>
            </a:extLst>
          </p:cNvPr>
          <p:cNvSpPr txBox="1">
            <a:spLocks/>
          </p:cNvSpPr>
          <p:nvPr/>
        </p:nvSpPr>
        <p:spPr bwMode="auto">
          <a:xfrm>
            <a:off x="889" y="3057276"/>
            <a:ext cx="12192000" cy="9210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Palatino Linotype" panose="02040502050505030304" pitchFamily="18" charset="0"/>
              </a:rPr>
              <a:t>Blockchain as a Service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Future Directions… Blockchain Computing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236111"/>
            <a:ext cx="11613312" cy="420018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Serverless Computing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Serverless Blockchains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Resilient Serverless Computing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Computing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Trusted Computing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RDMA in BFT Consensus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SGX and Enclaves for stronger resilience</a:t>
            </a:r>
          </a:p>
        </p:txBody>
      </p:sp>
      <p:pic>
        <p:nvPicPr>
          <p:cNvPr id="6" name="Graphic 5" descr="Artificial Intelligence with solid fill">
            <a:extLst>
              <a:ext uri="{FF2B5EF4-FFF2-40B4-BE49-F238E27FC236}">
                <a16:creationId xmlns:a16="http://schemas.microsoft.com/office/drawing/2014/main" id="{EDD8AFFC-4227-C241-BB49-D359B0759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1625" y="1937478"/>
            <a:ext cx="2156085" cy="21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0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Future Directions… Blockchain Storage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236111"/>
            <a:ext cx="11613312" cy="420018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Sharded or Partitioned Databases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 Verification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Bloom Filters, Stacked Filters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Query Optimization and Data-Management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Need for efficient indexing.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Patricia Merkle-Trees 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Distributed and/or Partitioned.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Authenticated LSMs.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phic 5" descr="Artificial Intelligence with solid fill">
            <a:extLst>
              <a:ext uri="{FF2B5EF4-FFF2-40B4-BE49-F238E27FC236}">
                <a16:creationId xmlns:a16="http://schemas.microsoft.com/office/drawing/2014/main" id="{EDD8AFFC-4227-C241-BB49-D359B0759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1625" y="1937478"/>
            <a:ext cx="2156085" cy="21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Other works in this Journey…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380605"/>
            <a:ext cx="11613312" cy="39111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Commitment in Partitioned (Sharded)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[EDBT’18]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Two-Phase Non-Blocking Commit Protocol.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GeoScale</a:t>
            </a:r>
            <a:r>
              <a:rPr lang="en-US" altLang="en-US" sz="2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[Distributed and Parallel Databases (DAPD) 2020]</a:t>
            </a: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Concurrency Control in Partitioned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QStore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[EDBT’20]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Queued approach for distributed concurrency control.</a:t>
            </a: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32657" y="841546"/>
            <a:ext cx="12072257" cy="489364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Books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Fault-tolerant Distributed Transactions on Blockchain, Morgan &amp; Claypool Synthesis Lectures on Data Management,  2021. </a:t>
            </a:r>
          </a:p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Conferences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Proof of Execution: Reaching Consensus through Fault-Tolerant Speculation, To appear in 24th International Conference Extending Database Technology (EDBT). 2021.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RCC: Resilient Concurrent Consensus for High- Throughput Secure Transaction Processing, To appear in 37th IEEE International Conference on Data Engineering (ICDE). 2021.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Permissioned Blockchain Through the Looking Glass: Architectural and Implementation Lessons Learned, In 40th IEEE International Conference on Distributed Computing Systems (ICDCS). 2020.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ResilientDB</a:t>
            </a:r>
            <a:r>
              <a:rPr lang="en-US" sz="1400" dirty="0">
                <a:latin typeface="Palatino Linotype" panose="02040502050505030304" pitchFamily="18" charset="0"/>
              </a:rPr>
              <a:t>: Global Scale Resilient Blockchain Fabric, In 46th International Conference on Very Large Databases (VLDB). 2020 — Artifact Evaluated.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Q-Store: Distributed, Multi-partition Transactions via Queue-oriented Execution and Communication. In 23rd International Conference of Extending Database Technology (EDBT), 2020.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Brief Announcement: Revisiting Consensus Protocols through Wait-free Parallelization, In 33rd International Symposium on Distributed Computing (DISC). 2019.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EasyCommit</a:t>
            </a:r>
            <a:r>
              <a:rPr lang="en-US" sz="1400" dirty="0">
                <a:latin typeface="Palatino Linotype" panose="02040502050505030304" pitchFamily="18" charset="0"/>
              </a:rPr>
              <a:t>: A Non-blocking Two-phase Commit Protocol, In 21st International Conference of Extending Database Technology (EDBT), 2018.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R. Shrivastava, and V. K. </a:t>
            </a:r>
            <a:r>
              <a:rPr lang="en-US" sz="1400" dirty="0" err="1">
                <a:latin typeface="Palatino Linotype" panose="02040502050505030304" pitchFamily="18" charset="0"/>
              </a:rPr>
              <a:t>Nandivada</a:t>
            </a:r>
            <a:r>
              <a:rPr lang="en-US" sz="1400" dirty="0">
                <a:latin typeface="Palatino Linotype" panose="02040502050505030304" pitchFamily="18" charset="0"/>
              </a:rPr>
              <a:t>, Optimizing Recursive Task Parallel Programs, In 31st International Conference on Supercomputing (ICS), 2017. </a:t>
            </a:r>
          </a:p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7F814C-EE78-7045-BEEC-55DB20FB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33" y="5358"/>
            <a:ext cx="10515600" cy="57573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Publications</a:t>
            </a:r>
            <a:endParaRPr lang="en-US" altLang="en-US" sz="2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350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32657" y="3134480"/>
            <a:ext cx="12072257" cy="307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7F814C-EE78-7045-BEEC-55DB20FB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33" y="5358"/>
            <a:ext cx="10515600" cy="57573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Publications</a:t>
            </a:r>
            <a:endParaRPr lang="en-US" altLang="en-US" sz="2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5264E2-59CD-A243-A2D5-A1473AC017DF}"/>
              </a:ext>
            </a:extLst>
          </p:cNvPr>
          <p:cNvSpPr txBox="1">
            <a:spLocks/>
          </p:cNvSpPr>
          <p:nvPr/>
        </p:nvSpPr>
        <p:spPr bwMode="auto">
          <a:xfrm>
            <a:off x="203549" y="750884"/>
            <a:ext cx="11613312" cy="51706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Journals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Efficient and non-blocking agreement protocols, Distributed and Parallel Database (DAPD), 2019.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V. K. </a:t>
            </a:r>
            <a:r>
              <a:rPr lang="en-US" sz="1400" dirty="0" err="1">
                <a:latin typeface="Palatino Linotype" panose="02040502050505030304" pitchFamily="18" charset="0"/>
              </a:rPr>
              <a:t>Nandivada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IMSuite</a:t>
            </a:r>
            <a:r>
              <a:rPr lang="en-US" sz="1400" dirty="0">
                <a:latin typeface="Palatino Linotype" panose="02040502050505030304" pitchFamily="18" charset="0"/>
              </a:rPr>
              <a:t>: A Benchmark Suite for Simulating Distributed Algorithms, Journal of Parallel and Distributed Computing (JPDC), Elsevier, 2015. </a:t>
            </a:r>
          </a:p>
          <a:p>
            <a:pPr>
              <a:lnSpc>
                <a:spcPct val="100000"/>
              </a:lnSpc>
            </a:pPr>
            <a:endParaRPr lang="en-US" sz="1400" b="1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Selected Articles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Resilient and Scalable Architecture for Permissioned Blockchain Fabrics, PhD Workshop, In 46th International Conference on Very Large Databases (VLDB),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Efficient Transaction Processing in Byzantine Fault Tolerant Environments, In International Workshop on High Performance Transaction Systems (HPTS), 2019 – A Biennial Workshop.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Blockchain Transaction Processing, In Encyclopedia of Big Data Technologies. Springer, Cham, 2018. </a:t>
            </a:r>
          </a:p>
          <a:p>
            <a:pPr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Tutorials</a:t>
            </a:r>
            <a:r>
              <a:rPr lang="en-US" sz="16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Building High Throughput Permissioned Blockchain Fabrics: Challenges and Opportunities, In 46th International Conference on Very Large Databases (VLDB),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Blockchain consensus unraveled: Virtues and Limitations, In 14th ACM International Conference on Distributed and Event- Based Systems (DEBS),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An In-Depth Look of BFT Consensus in Blockchain: Challenges and Opportunities, Middleware Tutorials, 2019. </a:t>
            </a:r>
          </a:p>
          <a:p>
            <a:pPr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Demonstrations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Scalable, Resilient and Configurable Permissioned Blockchain Fabric, In 46th International Conference on Very Large Databases (VLDB), 2020. </a:t>
            </a:r>
          </a:p>
        </p:txBody>
      </p:sp>
    </p:spTree>
    <p:extLst>
      <p:ext uri="{BB962C8B-B14F-4D97-AF65-F5344CB8AC3E}">
        <p14:creationId xmlns:p14="http://schemas.microsoft.com/office/powerpoint/2010/main" val="1623888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Technology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Control of Data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Right to Vote</a:t>
            </a:r>
          </a:p>
        </p:txBody>
      </p:sp>
    </p:spTree>
    <p:extLst>
      <p:ext uri="{BB962C8B-B14F-4D97-AF65-F5344CB8AC3E}">
        <p14:creationId xmlns:p14="http://schemas.microsoft.com/office/powerpoint/2010/main" val="2894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24740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Internet">
            <a:extLst>
              <a:ext uri="{FF2B5EF4-FFF2-40B4-BE49-F238E27FC236}">
                <a16:creationId xmlns:a16="http://schemas.microsoft.com/office/drawing/2014/main" id="{4633A597-5FE3-A74D-B400-83CE53D4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9516" y="2257313"/>
            <a:ext cx="1287770" cy="1256555"/>
          </a:xfrm>
          <a:prstGeom prst="rect">
            <a:avLst/>
          </a:prstGeom>
        </p:spPr>
      </p:pic>
      <p:pic>
        <p:nvPicPr>
          <p:cNvPr id="15" name="Graphic 14" descr="Internet">
            <a:extLst>
              <a:ext uri="{FF2B5EF4-FFF2-40B4-BE49-F238E27FC236}">
                <a16:creationId xmlns:a16="http://schemas.microsoft.com/office/drawing/2014/main" id="{661ECFA1-5D15-E643-9183-FEFA78318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5131545"/>
            <a:ext cx="1287770" cy="1256555"/>
          </a:xfrm>
          <a:prstGeom prst="rect">
            <a:avLst/>
          </a:prstGeom>
        </p:spPr>
      </p:pic>
      <p:pic>
        <p:nvPicPr>
          <p:cNvPr id="17" name="Graphic 16" descr="Internet">
            <a:extLst>
              <a:ext uri="{FF2B5EF4-FFF2-40B4-BE49-F238E27FC236}">
                <a16:creationId xmlns:a16="http://schemas.microsoft.com/office/drawing/2014/main" id="{933F0969-E766-8C47-86C9-50E038E9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1505429"/>
            <a:ext cx="1287770" cy="125655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le profile">
            <a:extLst>
              <a:ext uri="{FF2B5EF4-FFF2-40B4-BE49-F238E27FC236}">
                <a16:creationId xmlns:a16="http://schemas.microsoft.com/office/drawing/2014/main" id="{48F93C3D-AA1D-1040-B1AF-854F35B88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9680" y="1914457"/>
            <a:ext cx="1643352" cy="15145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063C91-19C4-9D4F-A9B7-3E6A602E4498}"/>
              </a:ext>
            </a:extLst>
          </p:cNvPr>
          <p:cNvGrpSpPr/>
          <p:nvPr/>
        </p:nvGrpSpPr>
        <p:grpSpPr>
          <a:xfrm>
            <a:off x="3069623" y="3657674"/>
            <a:ext cx="1798843" cy="1959142"/>
            <a:chOff x="919383" y="3205054"/>
            <a:chExt cx="1798843" cy="195914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A5EF94-D747-A248-A6FE-5249C9550FFD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34" name="Graphic 33" descr="School girl with solid fill">
              <a:extLst>
                <a:ext uri="{FF2B5EF4-FFF2-40B4-BE49-F238E27FC236}">
                  <a16:creationId xmlns:a16="http://schemas.microsoft.com/office/drawing/2014/main" id="{F635F9FF-E22A-9A49-B0F2-0561904A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E313FC-B3EA-FE4E-9FA5-03068F523AD2}"/>
              </a:ext>
            </a:extLst>
          </p:cNvPr>
          <p:cNvGrpSpPr/>
          <p:nvPr/>
        </p:nvGrpSpPr>
        <p:grpSpPr>
          <a:xfrm>
            <a:off x="7621841" y="3657674"/>
            <a:ext cx="1798843" cy="1945890"/>
            <a:chOff x="3076398" y="3205054"/>
            <a:chExt cx="1798843" cy="1945890"/>
          </a:xfrm>
        </p:grpSpPr>
        <p:pic>
          <p:nvPicPr>
            <p:cNvPr id="36" name="Graphic 35" descr="School boy with solid fill">
              <a:extLst>
                <a:ext uri="{FF2B5EF4-FFF2-40B4-BE49-F238E27FC236}">
                  <a16:creationId xmlns:a16="http://schemas.microsoft.com/office/drawing/2014/main" id="{0F6BCD14-65CA-E44B-BC09-E434ADB5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213B5F-1FA6-3340-B32E-377C37E8FCA8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3639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Network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87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68287"/>
            <a:ext cx="11039061" cy="13823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Decentralization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Replicas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8295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16326</TotalTime>
  <Words>2167</Words>
  <Application>Microsoft Macintosh PowerPoint</Application>
  <PresentationFormat>Widescreen</PresentationFormat>
  <Paragraphs>494</Paragraphs>
  <Slides>58</Slides>
  <Notes>5</Notes>
  <HiddenSlides>6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Bookman Old Style</vt:lpstr>
      <vt:lpstr>Calibri</vt:lpstr>
      <vt:lpstr>Palatino Linotype</vt:lpstr>
      <vt:lpstr>Proxima Nova</vt:lpstr>
      <vt:lpstr>Times New Roman</vt:lpstr>
      <vt:lpstr>Wingdings</vt:lpstr>
      <vt:lpstr>Custom Design</vt:lpstr>
      <vt:lpstr>1_Office Theme</vt:lpstr>
      <vt:lpstr>Resilient and Scalable Architecture for Permissioned Blockchain Fabrics</vt:lpstr>
      <vt:lpstr>PowerPoint Presentation</vt:lpstr>
      <vt:lpstr>PowerPoint Presentation</vt:lpstr>
      <vt:lpstr>How could this happen?</vt:lpstr>
      <vt:lpstr>Solution???</vt:lpstr>
      <vt:lpstr>Blockchain Technology</vt:lpstr>
      <vt:lpstr>What is Blockchain?</vt:lpstr>
      <vt:lpstr>Blockchain Network</vt:lpstr>
      <vt:lpstr>Blockchain: Decentralization  Replicas</vt:lpstr>
      <vt:lpstr>Blockchain: Democracy  Vote</vt:lpstr>
      <vt:lpstr>Voting Rules  Consensus</vt:lpstr>
      <vt:lpstr>Everything is fine until there are Adversaries!</vt:lpstr>
      <vt:lpstr>Solution   Byzantine-Fault Tolerant Consensus</vt:lpstr>
      <vt:lpstr>Minimal Expectations!</vt:lpstr>
      <vt:lpstr>Minimal Expectations!</vt:lpstr>
      <vt:lpstr>Blockchain Applications??</vt:lpstr>
      <vt:lpstr>There are many more…</vt:lpstr>
      <vt:lpstr>Why only Cryptocurrencies?</vt:lpstr>
      <vt:lpstr>Research Focus   Make BFT Consensus Efficient</vt:lpstr>
      <vt:lpstr>First practical BFT implementation.</vt:lpstr>
      <vt:lpstr>Several Exciting Solutions</vt:lpstr>
      <vt:lpstr>Speculative Execution</vt:lpstr>
      <vt:lpstr>PowerPoint Presentation</vt:lpstr>
      <vt:lpstr>Magical Ingredient  Client Commit implies Finality</vt:lpstr>
      <vt:lpstr>What if replicas are globally scattered?</vt:lpstr>
      <vt:lpstr>Challenges For Geo-Scale Blockchains</vt:lpstr>
      <vt:lpstr>GeoBFT Protocol*</vt:lpstr>
      <vt:lpstr>PowerPoint Presentation</vt:lpstr>
      <vt:lpstr>Magical Ingredient  Cheap Inter-Cluster Sharing</vt:lpstr>
      <vt:lpstr>What Limits Current Systems? Primary-Backup Paradigm</vt:lpstr>
      <vt:lpstr>Our Proposal</vt:lpstr>
      <vt:lpstr>RCC Paradigm*</vt:lpstr>
      <vt:lpstr>PowerPoint Presentation</vt:lpstr>
      <vt:lpstr>Challenges?</vt:lpstr>
      <vt:lpstr>Secure Ordering</vt:lpstr>
      <vt:lpstr>Malicious Primaries Collusion</vt:lpstr>
      <vt:lpstr>Magical Ingredient  Good Instances are always Live</vt:lpstr>
      <vt:lpstr>Existing BFT Protocols: Rotating Primary</vt:lpstr>
      <vt:lpstr>Secure Ordering Solution</vt:lpstr>
      <vt:lpstr>Secure Ordering Solution</vt:lpstr>
      <vt:lpstr>Secure Ordering Solution</vt:lpstr>
      <vt:lpstr>ResilientDB: High Throughput Yielding, Scalable Permissioned Blockchain Fabric*</vt:lpstr>
      <vt:lpstr>PowerPoint Presentation</vt:lpstr>
      <vt:lpstr>PowerPoint Presentation</vt:lpstr>
      <vt:lpstr>PowerPoint Presentation</vt:lpstr>
      <vt:lpstr>PowerPoint Presentation</vt:lpstr>
      <vt:lpstr>Implementation on ResilientDB</vt:lpstr>
      <vt:lpstr>Ledger (Blockchain) Management</vt:lpstr>
      <vt:lpstr>Evaluating RCC on ResilientDB</vt:lpstr>
      <vt:lpstr>Scalability</vt:lpstr>
      <vt:lpstr>Batching</vt:lpstr>
      <vt:lpstr>The Big Picture…</vt:lpstr>
      <vt:lpstr>Future Directions… Blockchain Computing</vt:lpstr>
      <vt:lpstr>Future Directions… Blockchain Storage</vt:lpstr>
      <vt:lpstr>Other works in this Journey…</vt:lpstr>
      <vt:lpstr>Publications</vt:lpstr>
      <vt:lpstr>Publications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729</cp:revision>
  <dcterms:created xsi:type="dcterms:W3CDTF">2018-08-17T23:07:33Z</dcterms:created>
  <dcterms:modified xsi:type="dcterms:W3CDTF">2021-02-26T22:33:44Z</dcterms:modified>
  <cp:category/>
</cp:coreProperties>
</file>