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1"/>
  </p:notesMasterIdLst>
  <p:sldIdLst>
    <p:sldId id="426" r:id="rId3"/>
    <p:sldId id="439" r:id="rId4"/>
    <p:sldId id="447" r:id="rId5"/>
    <p:sldId id="445" r:id="rId6"/>
    <p:sldId id="450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405" r:id="rId18"/>
    <p:sldId id="487" r:id="rId19"/>
    <p:sldId id="427" r:id="rId20"/>
    <p:sldId id="488" r:id="rId21"/>
    <p:sldId id="460" r:id="rId22"/>
    <p:sldId id="357" r:id="rId23"/>
    <p:sldId id="332" r:id="rId24"/>
    <p:sldId id="478" r:id="rId25"/>
    <p:sldId id="428" r:id="rId26"/>
    <p:sldId id="395" r:id="rId27"/>
    <p:sldId id="490" r:id="rId28"/>
    <p:sldId id="393" r:id="rId29"/>
    <p:sldId id="389" r:id="rId30"/>
    <p:sldId id="390" r:id="rId31"/>
    <p:sldId id="491" r:id="rId32"/>
    <p:sldId id="463" r:id="rId33"/>
    <p:sldId id="433" r:id="rId34"/>
    <p:sldId id="432" r:id="rId35"/>
    <p:sldId id="381" r:id="rId36"/>
    <p:sldId id="384" r:id="rId37"/>
    <p:sldId id="434" r:id="rId38"/>
    <p:sldId id="435" r:id="rId39"/>
    <p:sldId id="383" r:id="rId40"/>
    <p:sldId id="492" r:id="rId41"/>
    <p:sldId id="441" r:id="rId42"/>
    <p:sldId id="443" r:id="rId43"/>
    <p:sldId id="444" r:id="rId44"/>
    <p:sldId id="424" r:id="rId45"/>
    <p:sldId id="367" r:id="rId46"/>
    <p:sldId id="373" r:id="rId47"/>
    <p:sldId id="464" r:id="rId48"/>
    <p:sldId id="486" r:id="rId49"/>
    <p:sldId id="397" r:id="rId50"/>
    <p:sldId id="398" r:id="rId51"/>
    <p:sldId id="436" r:id="rId52"/>
    <p:sldId id="386" r:id="rId53"/>
    <p:sldId id="438" r:id="rId54"/>
    <p:sldId id="496" r:id="rId55"/>
    <p:sldId id="351" r:id="rId56"/>
    <p:sldId id="497" r:id="rId57"/>
    <p:sldId id="493" r:id="rId58"/>
    <p:sldId id="495" r:id="rId59"/>
    <p:sldId id="273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5" autoAdjust="0"/>
    <p:restoredTop sz="96928"/>
  </p:normalViewPr>
  <p:slideViewPr>
    <p:cSldViewPr snapToGrid="0" snapToObjects="1" showGuides="1">
      <p:cViewPr varScale="1">
        <p:scale>
          <a:sx n="117" d="100"/>
          <a:sy n="117" d="100"/>
        </p:scale>
        <p:origin x="200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12/16/20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12/16/20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96.svg"/><Relationship Id="rId21" Type="http://schemas.openxmlformats.org/officeDocument/2006/relationships/image" Target="../media/image13.svg"/><Relationship Id="rId7" Type="http://schemas.openxmlformats.org/officeDocument/2006/relationships/image" Target="../media/image100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95.png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27.svg"/><Relationship Id="rId10" Type="http://schemas.openxmlformats.org/officeDocument/2006/relationships/image" Target="../media/image103.png"/><Relationship Id="rId19" Type="http://schemas.openxmlformats.org/officeDocument/2006/relationships/image" Target="../media/image11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svg"/><Relationship Id="rId4" Type="http://schemas.openxmlformats.org/officeDocument/2006/relationships/image" Target="../media/image107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16.svg"/><Relationship Id="rId3" Type="http://schemas.openxmlformats.org/officeDocument/2006/relationships/image" Target="../media/image109.svg"/><Relationship Id="rId7" Type="http://schemas.openxmlformats.org/officeDocument/2006/relationships/image" Target="../media/image40.png"/><Relationship Id="rId12" Type="http://schemas.openxmlformats.org/officeDocument/2006/relationships/image" Target="../media/image115.png"/><Relationship Id="rId17" Type="http://schemas.openxmlformats.org/officeDocument/2006/relationships/image" Target="../media/image120.svg"/><Relationship Id="rId2" Type="http://schemas.openxmlformats.org/officeDocument/2006/relationships/image" Target="../media/image3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sv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5" Type="http://schemas.openxmlformats.org/officeDocument/2006/relationships/image" Target="../media/image118.svg"/><Relationship Id="rId10" Type="http://schemas.openxmlformats.org/officeDocument/2006/relationships/image" Target="../media/image113.svg"/><Relationship Id="rId4" Type="http://schemas.openxmlformats.org/officeDocument/2006/relationships/image" Target="../media/image3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4.svg"/><Relationship Id="rId7" Type="http://schemas.openxmlformats.org/officeDocument/2006/relationships/image" Target="../media/image11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6.svg"/><Relationship Id="rId10" Type="http://schemas.openxmlformats.org/officeDocument/2006/relationships/image" Target="../media/image127.png"/><Relationship Id="rId4" Type="http://schemas.openxmlformats.org/officeDocument/2006/relationships/image" Target="../media/image125.png"/><Relationship Id="rId9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sv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4" Type="http://schemas.openxmlformats.org/officeDocument/2006/relationships/image" Target="../media/image13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Consensus for High-Throughput Secure Transaction Processing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Steps Taken</a:t>
            </a:r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AFF83C3-6C13-9449-9049-252044363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377947"/>
              </p:ext>
            </p:extLst>
          </p:nvPr>
        </p:nvGraphicFramePr>
        <p:xfrm>
          <a:off x="1122218" y="2070482"/>
          <a:ext cx="9956089" cy="245995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3584864">
                  <a:extLst>
                    <a:ext uri="{9D8B030D-6E8A-4147-A177-3AD203B41FA5}">
                      <a16:colId xmlns:a16="http://schemas.microsoft.com/office/drawing/2014/main" val="177425352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1061243817"/>
                    </a:ext>
                  </a:extLst>
                </a:gridCol>
                <a:gridCol w="3285125">
                  <a:extLst>
                    <a:ext uri="{9D8B030D-6E8A-4147-A177-3AD203B41FA5}">
                      <a16:colId xmlns:a16="http://schemas.microsoft.com/office/drawing/2014/main" val="343804213"/>
                    </a:ext>
                  </a:extLst>
                </a:gridCol>
              </a:tblGrid>
              <a:tr h="614988"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Palatino Linotype" panose="02040502050505030304" pitchFamily="18" charset="0"/>
                        </a:rPr>
                        <a:t>Proof-of-Stake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Palatino Linotype" panose="02040502050505030304" pitchFamily="18" charset="0"/>
                        </a:rPr>
                        <a:t>Traditional BFT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66752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Energy Efficient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370357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Incentive Independence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157370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Identity Hiding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31137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D4393AE-CF78-FE4C-9E25-35B643985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21" y="2623823"/>
            <a:ext cx="755374" cy="755374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1928747-0201-FF43-9DE0-2B4D7602F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629" y="2623823"/>
            <a:ext cx="755374" cy="755374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96CDF9B9-3D5D-5547-BE5D-59B9EF08B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629" y="3199441"/>
            <a:ext cx="755374" cy="755374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D887CE3-A69C-A44B-9E98-35F8FFCAE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21" y="3868579"/>
            <a:ext cx="755374" cy="755374"/>
          </a:xfrm>
          <a:prstGeom prst="rect">
            <a:avLst/>
          </a:prstGeom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67550939-73B4-8D40-ABA2-5C3ECAA97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2821" y="3245038"/>
            <a:ext cx="755374" cy="755374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5E33AA38-185D-754C-94B1-7CBD918E3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4629" y="3864938"/>
            <a:ext cx="755374" cy="755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7ABC57-707A-184F-AB13-ABF4A0BAC0FC}"/>
              </a:ext>
            </a:extLst>
          </p:cNvPr>
          <p:cNvSpPr/>
          <p:nvPr/>
        </p:nvSpPr>
        <p:spPr>
          <a:xfrm>
            <a:off x="7730835" y="1581908"/>
            <a:ext cx="3269673" cy="3281038"/>
          </a:xfrm>
          <a:prstGeom prst="ellipse">
            <a:avLst/>
          </a:prstGeom>
          <a:noFill/>
          <a:ln w="730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35D6B-5A10-AA40-9BC3-9E36005B87F7}"/>
              </a:ext>
            </a:extLst>
          </p:cNvPr>
          <p:cNvSpPr txBox="1"/>
          <p:nvPr/>
        </p:nvSpPr>
        <p:spPr>
          <a:xfrm>
            <a:off x="3449782" y="5090327"/>
            <a:ext cx="858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Our focus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Permissioned Blockchains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3B0B5-1B06-2842-BCC2-80E7864E618C}"/>
              </a:ext>
            </a:extLst>
          </p:cNvPr>
          <p:cNvSpPr txBox="1"/>
          <p:nvPr/>
        </p:nvSpPr>
        <p:spPr>
          <a:xfrm>
            <a:off x="1953491" y="4813327"/>
            <a:ext cx="9850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Applications include Blockchain Databases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Acceptable to Organizations</a:t>
            </a:r>
            <a:endParaRPr lang="en-US" sz="3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5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038" y="1849408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CBBE9A3-CA17-9B44-B3BC-479EEC389A64}"/>
              </a:ext>
            </a:extLst>
          </p:cNvPr>
          <p:cNvSpPr txBox="1">
            <a:spLocks/>
          </p:cNvSpPr>
          <p:nvPr/>
        </p:nvSpPr>
        <p:spPr bwMode="auto">
          <a:xfrm>
            <a:off x="7389422" y="1882066"/>
            <a:ext cx="4696689" cy="36162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Depth Finalization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Streamlet [AFT’20]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Elegant Design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Single path.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Wait for 3 consecutive blocks to ensure finality.</a:t>
            </a:r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C44DF8-3E24-7845-9B2B-D78F4D253940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234042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Under Peer Review.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Inherently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sequential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005278"/>
            <a:ext cx="11613312" cy="4661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Blockchains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Resilient Serverless Computing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Blockchains in IoT and 5G.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610713"/>
            <a:ext cx="12072257" cy="53553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 (to appear), 2020.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1304880"/>
            <a:ext cx="11613312" cy="40626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14801</TotalTime>
  <Words>2134</Words>
  <Application>Microsoft Macintosh PowerPoint</Application>
  <PresentationFormat>Widescreen</PresentationFormat>
  <Paragraphs>497</Paragraphs>
  <Slides>58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Consensus for High-Throughput Secure Transaction Processing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Positive Steps Taken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Existing BFT Protocols: Rotating Primary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</vt:lpstr>
      <vt:lpstr>Other works in this Journey…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712</cp:revision>
  <dcterms:created xsi:type="dcterms:W3CDTF">2018-08-17T23:07:33Z</dcterms:created>
  <dcterms:modified xsi:type="dcterms:W3CDTF">2020-12-17T20:10:05Z</dcterms:modified>
  <cp:category/>
</cp:coreProperties>
</file>