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62"/>
  </p:notesMasterIdLst>
  <p:sldIdLst>
    <p:sldId id="426" r:id="rId3"/>
    <p:sldId id="439" r:id="rId4"/>
    <p:sldId id="447" r:id="rId5"/>
    <p:sldId id="445" r:id="rId6"/>
    <p:sldId id="450" r:id="rId7"/>
    <p:sldId id="449" r:id="rId8"/>
    <p:sldId id="347" r:id="rId9"/>
    <p:sldId id="448" r:id="rId10"/>
    <p:sldId id="452" r:id="rId11"/>
    <p:sldId id="453" r:id="rId12"/>
    <p:sldId id="454" r:id="rId13"/>
    <p:sldId id="455" r:id="rId14"/>
    <p:sldId id="456" r:id="rId15"/>
    <p:sldId id="461" r:id="rId16"/>
    <p:sldId id="462" r:id="rId17"/>
    <p:sldId id="405" r:id="rId18"/>
    <p:sldId id="487" r:id="rId19"/>
    <p:sldId id="427" r:id="rId20"/>
    <p:sldId id="460" r:id="rId21"/>
    <p:sldId id="357" r:id="rId22"/>
    <p:sldId id="332" r:id="rId23"/>
    <p:sldId id="478" r:id="rId24"/>
    <p:sldId id="428" r:id="rId25"/>
    <p:sldId id="395" r:id="rId26"/>
    <p:sldId id="490" r:id="rId27"/>
    <p:sldId id="393" r:id="rId28"/>
    <p:sldId id="389" r:id="rId29"/>
    <p:sldId id="390" r:id="rId30"/>
    <p:sldId id="491" r:id="rId31"/>
    <p:sldId id="463" r:id="rId32"/>
    <p:sldId id="432" r:id="rId33"/>
    <p:sldId id="381" r:id="rId34"/>
    <p:sldId id="384" r:id="rId35"/>
    <p:sldId id="434" r:id="rId36"/>
    <p:sldId id="435" r:id="rId37"/>
    <p:sldId id="383" r:id="rId38"/>
    <p:sldId id="492" r:id="rId39"/>
    <p:sldId id="433" r:id="rId40"/>
    <p:sldId id="441" r:id="rId41"/>
    <p:sldId id="443" r:id="rId42"/>
    <p:sldId id="444" r:id="rId43"/>
    <p:sldId id="424" r:id="rId44"/>
    <p:sldId id="367" r:id="rId45"/>
    <p:sldId id="373" r:id="rId46"/>
    <p:sldId id="464" r:id="rId47"/>
    <p:sldId id="486" r:id="rId48"/>
    <p:sldId id="397" r:id="rId49"/>
    <p:sldId id="398" r:id="rId50"/>
    <p:sldId id="436" r:id="rId51"/>
    <p:sldId id="386" r:id="rId52"/>
    <p:sldId id="438" r:id="rId53"/>
    <p:sldId id="496" r:id="rId54"/>
    <p:sldId id="351" r:id="rId55"/>
    <p:sldId id="498" r:id="rId56"/>
    <p:sldId id="322" r:id="rId57"/>
    <p:sldId id="497" r:id="rId58"/>
    <p:sldId id="493" r:id="rId59"/>
    <p:sldId id="495" r:id="rId60"/>
    <p:sldId id="273" r:id="rId6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B00"/>
    <a:srgbClr val="FF85FF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5" autoAdjust="0"/>
    <p:restoredTop sz="96928"/>
  </p:normalViewPr>
  <p:slideViewPr>
    <p:cSldViewPr snapToGrid="0" snapToObjects="1" showGuides="1">
      <p:cViewPr varScale="1">
        <p:scale>
          <a:sx n="86" d="100"/>
          <a:sy n="86" d="100"/>
        </p:scale>
        <p:origin x="224" y="10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4/30/21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20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4/30/21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gupta-suyash.github.io/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3.svg"/><Relationship Id="rId3" Type="http://schemas.openxmlformats.org/officeDocument/2006/relationships/image" Target="../media/image31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33.sv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svg"/><Relationship Id="rId7" Type="http://schemas.openxmlformats.org/officeDocument/2006/relationships/image" Target="../media/image88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90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25.svg"/><Relationship Id="rId18" Type="http://schemas.openxmlformats.org/officeDocument/2006/relationships/image" Target="../media/image10.png"/><Relationship Id="rId3" Type="http://schemas.openxmlformats.org/officeDocument/2006/relationships/image" Target="../media/image92.svg"/><Relationship Id="rId21" Type="http://schemas.openxmlformats.org/officeDocument/2006/relationships/image" Target="../media/image13.svg"/><Relationship Id="rId7" Type="http://schemas.openxmlformats.org/officeDocument/2006/relationships/image" Target="../media/image96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91.png"/><Relationship Id="rId16" Type="http://schemas.openxmlformats.org/officeDocument/2006/relationships/image" Target="../media/image2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5" Type="http://schemas.openxmlformats.org/officeDocument/2006/relationships/image" Target="../media/image94.svg"/><Relationship Id="rId15" Type="http://schemas.openxmlformats.org/officeDocument/2006/relationships/image" Target="../media/image27.svg"/><Relationship Id="rId10" Type="http://schemas.openxmlformats.org/officeDocument/2006/relationships/image" Target="../media/image99.png"/><Relationship Id="rId19" Type="http://schemas.openxmlformats.org/officeDocument/2006/relationships/image" Target="../media/image11.sv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svg"/><Relationship Id="rId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112.svg"/><Relationship Id="rId3" Type="http://schemas.openxmlformats.org/officeDocument/2006/relationships/image" Target="../media/image105.svg"/><Relationship Id="rId7" Type="http://schemas.openxmlformats.org/officeDocument/2006/relationships/image" Target="../media/image40.png"/><Relationship Id="rId12" Type="http://schemas.openxmlformats.org/officeDocument/2006/relationships/image" Target="../media/image111.png"/><Relationship Id="rId17" Type="http://schemas.openxmlformats.org/officeDocument/2006/relationships/image" Target="../media/image116.svg"/><Relationship Id="rId2" Type="http://schemas.openxmlformats.org/officeDocument/2006/relationships/image" Target="../media/image30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svg"/><Relationship Id="rId11" Type="http://schemas.openxmlformats.org/officeDocument/2006/relationships/image" Target="../media/image110.svg"/><Relationship Id="rId5" Type="http://schemas.openxmlformats.org/officeDocument/2006/relationships/image" Target="../media/image106.svg"/><Relationship Id="rId15" Type="http://schemas.openxmlformats.org/officeDocument/2006/relationships/image" Target="../media/image114.svg"/><Relationship Id="rId10" Type="http://schemas.openxmlformats.org/officeDocument/2006/relationships/image" Target="../media/image109.svg"/><Relationship Id="rId4" Type="http://schemas.openxmlformats.org/officeDocument/2006/relationships/image" Target="../media/image38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0.svg"/><Relationship Id="rId7" Type="http://schemas.openxmlformats.org/officeDocument/2006/relationships/image" Target="../media/image11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2.svg"/><Relationship Id="rId10" Type="http://schemas.openxmlformats.org/officeDocument/2006/relationships/image" Target="../media/image123.png"/><Relationship Id="rId4" Type="http://schemas.openxmlformats.org/officeDocument/2006/relationships/image" Target="../media/image121.png"/><Relationship Id="rId9" Type="http://schemas.openxmlformats.org/officeDocument/2006/relationships/image" Target="../media/image13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svg"/><Relationship Id="rId5" Type="http://schemas.openxmlformats.org/officeDocument/2006/relationships/image" Target="../media/image137.png"/><Relationship Id="rId4" Type="http://schemas.openxmlformats.org/officeDocument/2006/relationships/image" Target="../media/image13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tif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13.svg"/><Relationship Id="rId5" Type="http://schemas.openxmlformats.org/officeDocument/2006/relationships/image" Target="../media/image27.sv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40065"/>
            <a:ext cx="12192000" cy="1311128"/>
          </a:xfrm>
        </p:spPr>
        <p:txBody>
          <a:bodyPr/>
          <a:lstStyle/>
          <a:p>
            <a:pPr algn="ctr"/>
            <a:r>
              <a:rPr lang="en-US" sz="4400" b="0" dirty="0">
                <a:solidFill>
                  <a:schemeClr val="tx1"/>
                </a:solidFill>
                <a:latin typeface="Palatino Linotype" panose="02040502050505030304" pitchFamily="18" charset="0"/>
              </a:rPr>
              <a:t>Resilient and Scalable Architecture for Permissioned Blockchain Fabrics</a:t>
            </a:r>
            <a:endParaRPr lang="en-US" sz="44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2627" y="2807989"/>
            <a:ext cx="2366964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65" y="3186554"/>
            <a:ext cx="2097104" cy="945327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607" y="3236814"/>
            <a:ext cx="2097104" cy="844805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4025246" y="3563624"/>
            <a:ext cx="3769997" cy="23955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MokaBlox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LLC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5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35" name="Graphic 34" descr="Skull">
            <a:extLst>
              <a:ext uri="{FF2B5EF4-FFF2-40B4-BE49-F238E27FC236}">
                <a16:creationId xmlns:a16="http://schemas.microsoft.com/office/drawing/2014/main" id="{A7BC393D-C5E3-7A49-85A2-42D824121F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34707" y="3976712"/>
            <a:ext cx="1287770" cy="1256555"/>
          </a:xfrm>
          <a:prstGeom prst="rect">
            <a:avLst/>
          </a:prstGeom>
        </p:spPr>
      </p:pic>
      <p:sp>
        <p:nvSpPr>
          <p:cNvPr id="42" name="Multiply 41">
            <a:extLst>
              <a:ext uri="{FF2B5EF4-FFF2-40B4-BE49-F238E27FC236}">
                <a16:creationId xmlns:a16="http://schemas.microsoft.com/office/drawing/2014/main" id="{45ACD7C8-685F-A34E-B1AA-A5286438592B}"/>
              </a:ext>
            </a:extLst>
          </p:cNvPr>
          <p:cNvSpPr/>
          <p:nvPr/>
        </p:nvSpPr>
        <p:spPr>
          <a:xfrm>
            <a:off x="3169626" y="2499295"/>
            <a:ext cx="1634241" cy="1321414"/>
          </a:xfrm>
          <a:prstGeom prst="mathMultiply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Grinning face with solid fill with solid fill">
            <a:extLst>
              <a:ext uri="{FF2B5EF4-FFF2-40B4-BE49-F238E27FC236}">
                <a16:creationId xmlns:a16="http://schemas.microsoft.com/office/drawing/2014/main" id="{12CEBDEF-0768-2844-9B8C-162666CB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4915" y="5205127"/>
            <a:ext cx="1289335" cy="12893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123470" y="3340327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3104541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8991" y="4007264"/>
            <a:ext cx="75537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Applications??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AE28-A1BE-6340-80BF-C6DF1F5E7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194" y="1461654"/>
            <a:ext cx="4407611" cy="41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2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F94B-F981-2649-979D-25621EA53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1A79D1-75D9-3249-87E6-17430B3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38844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There are many more…</a:t>
            </a:r>
            <a:endParaRPr lang="en-US" altLang="en-US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8F695-BFF0-DD40-AB64-822EA6FED35C}"/>
              </a:ext>
            </a:extLst>
          </p:cNvPr>
          <p:cNvGrpSpPr/>
          <p:nvPr/>
        </p:nvGrpSpPr>
        <p:grpSpPr>
          <a:xfrm>
            <a:off x="8414115" y="1799303"/>
            <a:ext cx="3555260" cy="1700784"/>
            <a:chOff x="1660684" y="4195293"/>
            <a:chExt cx="3555260" cy="1703804"/>
          </a:xfrm>
        </p:grpSpPr>
        <p:pic>
          <p:nvPicPr>
            <p:cNvPr id="11" name="Graphic 10" descr="Upward trend">
              <a:extLst>
                <a:ext uri="{FF2B5EF4-FFF2-40B4-BE49-F238E27FC236}">
                  <a16:creationId xmlns:a16="http://schemas.microsoft.com/office/drawing/2014/main" id="{C9230AB8-0B18-BF43-8CCB-A820E407C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16062" y="4652493"/>
              <a:ext cx="1199882" cy="1199882"/>
            </a:xfrm>
            <a:prstGeom prst="rect">
              <a:avLst/>
            </a:prstGeom>
          </p:spPr>
        </p:pic>
        <p:pic>
          <p:nvPicPr>
            <p:cNvPr id="13" name="Graphic 12" descr="Lightning bolt">
              <a:extLst>
                <a:ext uri="{FF2B5EF4-FFF2-40B4-BE49-F238E27FC236}">
                  <a16:creationId xmlns:a16="http://schemas.microsoft.com/office/drawing/2014/main" id="{06E5A9C1-8017-2F49-8040-1040C55E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56209" y="4195293"/>
              <a:ext cx="914400" cy="914400"/>
            </a:xfrm>
            <a:prstGeom prst="rect">
              <a:avLst/>
            </a:prstGeom>
          </p:spPr>
        </p:pic>
        <p:sp>
          <p:nvSpPr>
            <p:cNvPr id="14" name="Content Placeholder 4">
              <a:extLst>
                <a:ext uri="{FF2B5EF4-FFF2-40B4-BE49-F238E27FC236}">
                  <a16:creationId xmlns:a16="http://schemas.microsoft.com/office/drawing/2014/main" id="{9EC06583-AD12-4A4D-AAB5-2A7A507F4C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60684" y="5062971"/>
              <a:ext cx="2461543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Energy Trading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and Management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2A8344-80E4-B148-A318-415D850E6FB9}"/>
              </a:ext>
            </a:extLst>
          </p:cNvPr>
          <p:cNvGrpSpPr/>
          <p:nvPr/>
        </p:nvGrpSpPr>
        <p:grpSpPr>
          <a:xfrm>
            <a:off x="5043683" y="4297448"/>
            <a:ext cx="2501885" cy="1823430"/>
            <a:chOff x="6310393" y="3869030"/>
            <a:chExt cx="2501885" cy="1823430"/>
          </a:xfrm>
        </p:grpSpPr>
        <p:pic>
          <p:nvPicPr>
            <p:cNvPr id="17" name="Graphic 16" descr="Doctor">
              <a:extLst>
                <a:ext uri="{FF2B5EF4-FFF2-40B4-BE49-F238E27FC236}">
                  <a16:creationId xmlns:a16="http://schemas.microsoft.com/office/drawing/2014/main" id="{757730B3-1A8D-304C-9102-5BCA5AE7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10393" y="4492579"/>
              <a:ext cx="1199881" cy="1199881"/>
            </a:xfrm>
            <a:prstGeom prst="rect">
              <a:avLst/>
            </a:prstGeom>
          </p:spPr>
        </p:pic>
        <p:pic>
          <p:nvPicPr>
            <p:cNvPr id="19" name="Graphic 18" descr="Heart with pulse">
              <a:extLst>
                <a:ext uri="{FF2B5EF4-FFF2-40B4-BE49-F238E27FC236}">
                  <a16:creationId xmlns:a16="http://schemas.microsoft.com/office/drawing/2014/main" id="{40BD32C8-6417-3843-993A-C5B239547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45241" y="3869030"/>
              <a:ext cx="1011245" cy="1011245"/>
            </a:xfrm>
            <a:prstGeom prst="rect">
              <a:avLst/>
            </a:prstGeom>
          </p:spPr>
        </p:pic>
        <p:sp>
          <p:nvSpPr>
            <p:cNvPr id="20" name="Content Placeholder 4">
              <a:extLst>
                <a:ext uri="{FF2B5EF4-FFF2-40B4-BE49-F238E27FC236}">
                  <a16:creationId xmlns:a16="http://schemas.microsoft.com/office/drawing/2014/main" id="{3B7804A8-FF0F-1D40-870D-5BF1D2274C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68874" y="4852324"/>
              <a:ext cx="1643404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Healthcare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14B058-C3C2-B84A-8BDB-0984492BA04F}"/>
              </a:ext>
            </a:extLst>
          </p:cNvPr>
          <p:cNvGrpSpPr/>
          <p:nvPr/>
        </p:nvGrpSpPr>
        <p:grpSpPr>
          <a:xfrm>
            <a:off x="292885" y="1732325"/>
            <a:ext cx="3035408" cy="2188689"/>
            <a:chOff x="7939990" y="2171988"/>
            <a:chExt cx="3035408" cy="2188689"/>
          </a:xfrm>
        </p:grpSpPr>
        <p:pic>
          <p:nvPicPr>
            <p:cNvPr id="24" name="Graphic 23" descr="Open hand with plant">
              <a:extLst>
                <a:ext uri="{FF2B5EF4-FFF2-40B4-BE49-F238E27FC236}">
                  <a16:creationId xmlns:a16="http://schemas.microsoft.com/office/drawing/2014/main" id="{3ED1C872-9C8E-6449-A694-1ACD0C05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66855" y="2760487"/>
              <a:ext cx="1108543" cy="1108543"/>
            </a:xfrm>
            <a:prstGeom prst="rect">
              <a:avLst/>
            </a:prstGeom>
          </p:spPr>
        </p:pic>
        <p:pic>
          <p:nvPicPr>
            <p:cNvPr id="26" name="Graphic 25" descr="Sustainability">
              <a:extLst>
                <a:ext uri="{FF2B5EF4-FFF2-40B4-BE49-F238E27FC236}">
                  <a16:creationId xmlns:a16="http://schemas.microsoft.com/office/drawing/2014/main" id="{9A995949-4454-3B46-A3C3-5C196E832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39990" y="2954630"/>
              <a:ext cx="1108544" cy="1108544"/>
            </a:xfrm>
            <a:prstGeom prst="rect">
              <a:avLst/>
            </a:prstGeom>
          </p:spPr>
        </p:pic>
        <p:pic>
          <p:nvPicPr>
            <p:cNvPr id="28" name="Graphic 27" descr="Globe">
              <a:extLst>
                <a:ext uri="{FF2B5EF4-FFF2-40B4-BE49-F238E27FC236}">
                  <a16:creationId xmlns:a16="http://schemas.microsoft.com/office/drawing/2014/main" id="{639BCE83-4C42-314C-BB57-4C6BE1C21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58312" y="2171988"/>
              <a:ext cx="1108544" cy="1108544"/>
            </a:xfrm>
            <a:prstGeom prst="rect">
              <a:avLst/>
            </a:prstGeom>
          </p:spPr>
        </p:pic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CF7DB6D0-5A21-1A46-B632-5606C75E3A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334" y="3524551"/>
              <a:ext cx="1732722" cy="836126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Waste </a:t>
              </a:r>
            </a:p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Management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478BD1-3038-344E-83D4-D7C4A22C093A}"/>
              </a:ext>
            </a:extLst>
          </p:cNvPr>
          <p:cNvGrpSpPr/>
          <p:nvPr/>
        </p:nvGrpSpPr>
        <p:grpSpPr>
          <a:xfrm>
            <a:off x="4471669" y="1618565"/>
            <a:ext cx="3964892" cy="2187236"/>
            <a:chOff x="5630017" y="1053153"/>
            <a:chExt cx="3964892" cy="2187236"/>
          </a:xfrm>
        </p:grpSpPr>
        <p:pic>
          <p:nvPicPr>
            <p:cNvPr id="32" name="Graphic 31" descr="Laptop">
              <a:extLst>
                <a:ext uri="{FF2B5EF4-FFF2-40B4-BE49-F238E27FC236}">
                  <a16:creationId xmlns:a16="http://schemas.microsoft.com/office/drawing/2014/main" id="{38F98D4E-0530-8C45-861F-C3EC68212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96273" y="1053153"/>
              <a:ext cx="1123454" cy="1123454"/>
            </a:xfrm>
            <a:prstGeom prst="rect">
              <a:avLst/>
            </a:prstGeom>
          </p:spPr>
        </p:pic>
        <p:pic>
          <p:nvPicPr>
            <p:cNvPr id="34" name="Graphic 33" descr="Classroom">
              <a:extLst>
                <a:ext uri="{FF2B5EF4-FFF2-40B4-BE49-F238E27FC236}">
                  <a16:creationId xmlns:a16="http://schemas.microsoft.com/office/drawing/2014/main" id="{89D5B982-8724-B04D-8646-CF71AFFDD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630017" y="1925165"/>
              <a:ext cx="1315224" cy="1315224"/>
            </a:xfrm>
            <a:prstGeom prst="rect">
              <a:avLst/>
            </a:prstGeom>
          </p:spPr>
        </p:pic>
        <p:pic>
          <p:nvPicPr>
            <p:cNvPr id="36" name="Graphic 35" descr="Checklist">
              <a:extLst>
                <a:ext uri="{FF2B5EF4-FFF2-40B4-BE49-F238E27FC236}">
                  <a16:creationId xmlns:a16="http://schemas.microsoft.com/office/drawing/2014/main" id="{C0611D3A-1DAC-8C4D-9E5E-D9A8D390B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46449" y="1961301"/>
              <a:ext cx="1123454" cy="1123454"/>
            </a:xfrm>
            <a:prstGeom prst="rect">
              <a:avLst/>
            </a:prstGeom>
          </p:spPr>
        </p:pic>
        <p:sp>
          <p:nvSpPr>
            <p:cNvPr id="37" name="Content Placeholder 4">
              <a:extLst>
                <a:ext uri="{FF2B5EF4-FFF2-40B4-BE49-F238E27FC236}">
                  <a16:creationId xmlns:a16="http://schemas.microsoft.com/office/drawing/2014/main" id="{67F41C77-F94C-994D-81F4-8E5D311AC5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33366" y="1434480"/>
              <a:ext cx="2461543" cy="40011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Arial" charset="0"/>
                <a:buNone/>
              </a:pPr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Project Tracking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808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562708" y="452791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only Cryptocurrencies?</a:t>
            </a:r>
            <a:endParaRPr lang="en-US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06782" y="1741321"/>
            <a:ext cx="7595753" cy="4195892"/>
          </a:xfrm>
        </p:spPr>
        <p:txBody>
          <a:bodyPr rtlCol="0"/>
          <a:lstStyle/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Low Throughput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&lt; 10 </a:t>
            </a:r>
            <a:r>
              <a:rPr lang="en-US" sz="2400" dirty="0" err="1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txns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/s.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Extreme Energy consumption (Proof-of-Work).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Reward-based model!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Identities unknown.</a:t>
            </a:r>
          </a:p>
          <a:p>
            <a:pPr fontAlgn="auto">
              <a:lnSpc>
                <a:spcPct val="20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Multiple chains -- Forks!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5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28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Research Focus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Make BFT Consensus Efficient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3008243" y="3761047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No Compromise on Security</a:t>
            </a:r>
          </a:p>
        </p:txBody>
      </p:sp>
    </p:spTree>
    <p:extLst>
      <p:ext uri="{BB962C8B-B14F-4D97-AF65-F5344CB8AC3E}">
        <p14:creationId xmlns:p14="http://schemas.microsoft.com/office/powerpoint/2010/main" val="263614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9" name="Graphic 68" descr="Database">
            <a:extLst>
              <a:ext uri="{FF2B5EF4-FFF2-40B4-BE49-F238E27FC236}">
                <a16:creationId xmlns:a16="http://schemas.microsoft.com/office/drawing/2014/main" id="{9A377AFF-418B-2B42-B234-69BB8164C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8855" y="2025254"/>
            <a:ext cx="5614289" cy="3062249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and Slow-path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Fall in throughput on failures.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May depend on client (Zyzzyva)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179800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216271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119512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083098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119512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1726995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678380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676557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613183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618392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179801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048805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03954C8-0EE9-3641-80A6-47458D1A14B4}"/>
              </a:ext>
            </a:extLst>
          </p:cNvPr>
          <p:cNvCxnSpPr/>
          <p:nvPr/>
        </p:nvCxnSpPr>
        <p:spPr>
          <a:xfrm>
            <a:off x="1005674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9F5740-F1A0-C443-BA93-CEBA08E5950B}"/>
              </a:ext>
            </a:extLst>
          </p:cNvPr>
          <p:cNvCxnSpPr/>
          <p:nvPr/>
        </p:nvCxnSpPr>
        <p:spPr>
          <a:xfrm>
            <a:off x="1005674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4C2B9DF-D90B-AA4F-9737-A0767CA5D8E3}"/>
              </a:ext>
            </a:extLst>
          </p:cNvPr>
          <p:cNvCxnSpPr>
            <a:cxnSpLocks/>
          </p:cNvCxnSpPr>
          <p:nvPr/>
        </p:nvCxnSpPr>
        <p:spPr>
          <a:xfrm>
            <a:off x="1005674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E8D037C9-0DA7-3C4F-8C95-C4A3F5BBF918}"/>
              </a:ext>
            </a:extLst>
          </p:cNvPr>
          <p:cNvCxnSpPr/>
          <p:nvPr/>
        </p:nvCxnSpPr>
        <p:spPr>
          <a:xfrm>
            <a:off x="1005674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15182307-17CB-164E-92B8-48D79C9B0DF1}"/>
              </a:ext>
            </a:extLst>
          </p:cNvPr>
          <p:cNvSpPr txBox="1"/>
          <p:nvPr/>
        </p:nvSpPr>
        <p:spPr>
          <a:xfrm>
            <a:off x="30660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264BC81-6712-1A4D-8326-52CFD2D0A0A6}"/>
              </a:ext>
            </a:extLst>
          </p:cNvPr>
          <p:cNvSpPr txBox="1"/>
          <p:nvPr/>
        </p:nvSpPr>
        <p:spPr>
          <a:xfrm>
            <a:off x="390284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74886161-4F0B-5345-9803-3F91C48B4D38}"/>
              </a:ext>
            </a:extLst>
          </p:cNvPr>
          <p:cNvSpPr txBox="1"/>
          <p:nvPr/>
        </p:nvSpPr>
        <p:spPr>
          <a:xfrm>
            <a:off x="390284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9423C70-BA0B-EC4C-BC5C-74EAFDD74D4A}"/>
              </a:ext>
            </a:extLst>
          </p:cNvPr>
          <p:cNvSpPr txBox="1"/>
          <p:nvPr/>
        </p:nvSpPr>
        <p:spPr>
          <a:xfrm>
            <a:off x="381816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DD6DE0E-A8C4-8042-88D1-2631160B6792}"/>
              </a:ext>
            </a:extLst>
          </p:cNvPr>
          <p:cNvCxnSpPr>
            <a:cxnSpLocks/>
          </p:cNvCxnSpPr>
          <p:nvPr/>
        </p:nvCxnSpPr>
        <p:spPr>
          <a:xfrm>
            <a:off x="1005674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9CAFDEB2-0BBB-1747-90E7-264D3D5C029B}"/>
              </a:ext>
            </a:extLst>
          </p:cNvPr>
          <p:cNvSpPr txBox="1"/>
          <p:nvPr/>
        </p:nvSpPr>
        <p:spPr>
          <a:xfrm>
            <a:off x="406708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BA78D42-C2AD-824D-A1D9-B623854A44A4}"/>
              </a:ext>
            </a:extLst>
          </p:cNvPr>
          <p:cNvCxnSpPr>
            <a:cxnSpLocks/>
          </p:cNvCxnSpPr>
          <p:nvPr/>
        </p:nvCxnSpPr>
        <p:spPr>
          <a:xfrm>
            <a:off x="1245373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3F8BC398-783B-8848-9759-7F628E93E3B5}"/>
              </a:ext>
            </a:extLst>
          </p:cNvPr>
          <p:cNvCxnSpPr>
            <a:cxnSpLocks/>
          </p:cNvCxnSpPr>
          <p:nvPr/>
        </p:nvCxnSpPr>
        <p:spPr>
          <a:xfrm>
            <a:off x="2392333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E88593CE-7446-6846-9268-32C90045D327}"/>
              </a:ext>
            </a:extLst>
          </p:cNvPr>
          <p:cNvCxnSpPr>
            <a:cxnSpLocks/>
          </p:cNvCxnSpPr>
          <p:nvPr/>
        </p:nvCxnSpPr>
        <p:spPr>
          <a:xfrm>
            <a:off x="2387340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A3E332F0-B58A-AC4A-A8A0-03F39D22B4C7}"/>
              </a:ext>
            </a:extLst>
          </p:cNvPr>
          <p:cNvCxnSpPr>
            <a:cxnSpLocks/>
          </p:cNvCxnSpPr>
          <p:nvPr/>
        </p:nvCxnSpPr>
        <p:spPr>
          <a:xfrm>
            <a:off x="2387175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C99FFFD4-946E-9441-8428-5A518CDAC756}"/>
              </a:ext>
            </a:extLst>
          </p:cNvPr>
          <p:cNvCxnSpPr/>
          <p:nvPr/>
        </p:nvCxnSpPr>
        <p:spPr>
          <a:xfrm>
            <a:off x="1186301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2F87B2FD-C413-014A-B305-C21D012AFA09}"/>
              </a:ext>
            </a:extLst>
          </p:cNvPr>
          <p:cNvCxnSpPr/>
          <p:nvPr/>
        </p:nvCxnSpPr>
        <p:spPr>
          <a:xfrm>
            <a:off x="2375021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BB69E308-CE1B-5A42-AB6F-405167C9197F}"/>
              </a:ext>
            </a:extLst>
          </p:cNvPr>
          <p:cNvCxnSpPr>
            <a:cxnSpLocks/>
          </p:cNvCxnSpPr>
          <p:nvPr/>
        </p:nvCxnSpPr>
        <p:spPr>
          <a:xfrm>
            <a:off x="3563741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300DA3E-1CBB-CE4C-8D1D-71BE5DDFEF64}"/>
              </a:ext>
            </a:extLst>
          </p:cNvPr>
          <p:cNvCxnSpPr/>
          <p:nvPr/>
        </p:nvCxnSpPr>
        <p:spPr>
          <a:xfrm>
            <a:off x="475246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F92B12C4-9178-8A40-89E7-7AB6B982F2F5}"/>
              </a:ext>
            </a:extLst>
          </p:cNvPr>
          <p:cNvCxnSpPr/>
          <p:nvPr/>
        </p:nvCxnSpPr>
        <p:spPr>
          <a:xfrm>
            <a:off x="5941181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CAC5B34B-2B71-B842-8160-79A44BE8303F}"/>
              </a:ext>
            </a:extLst>
          </p:cNvPr>
          <p:cNvCxnSpPr/>
          <p:nvPr/>
        </p:nvCxnSpPr>
        <p:spPr>
          <a:xfrm>
            <a:off x="7129901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A3956513-2FA2-9E4A-A855-B5E6C28786A6}"/>
              </a:ext>
            </a:extLst>
          </p:cNvPr>
          <p:cNvSpPr txBox="1"/>
          <p:nvPr/>
        </p:nvSpPr>
        <p:spPr>
          <a:xfrm>
            <a:off x="7480496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9E97B0A1-F96A-D646-BF35-09B23AE23FCF}"/>
              </a:ext>
            </a:extLst>
          </p:cNvPr>
          <p:cNvSpPr txBox="1"/>
          <p:nvPr/>
        </p:nvSpPr>
        <p:spPr>
          <a:xfrm>
            <a:off x="1254596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73D908B4-B440-AD49-97B0-0009754AB98D}"/>
              </a:ext>
            </a:extLst>
          </p:cNvPr>
          <p:cNvSpPr/>
          <p:nvPr/>
        </p:nvSpPr>
        <p:spPr>
          <a:xfrm>
            <a:off x="1054163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1AB6FE4B-C178-8144-B5D3-93E6B47F1711}"/>
              </a:ext>
            </a:extLst>
          </p:cNvPr>
          <p:cNvSpPr/>
          <p:nvPr/>
        </p:nvSpPr>
        <p:spPr>
          <a:xfrm>
            <a:off x="1054163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D730B509-EECA-D641-B714-E26FE8CE5A96}"/>
              </a:ext>
            </a:extLst>
          </p:cNvPr>
          <p:cNvSpPr/>
          <p:nvPr/>
        </p:nvSpPr>
        <p:spPr>
          <a:xfrm>
            <a:off x="1054163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39271B90-4E6D-3543-A4F8-A29BA02D74DA}"/>
              </a:ext>
            </a:extLst>
          </p:cNvPr>
          <p:cNvSpPr/>
          <p:nvPr/>
        </p:nvSpPr>
        <p:spPr>
          <a:xfrm>
            <a:off x="1054163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159E75A9-18C7-364B-BFA1-3A5BCEC68926}"/>
              </a:ext>
            </a:extLst>
          </p:cNvPr>
          <p:cNvSpPr/>
          <p:nvPr/>
        </p:nvSpPr>
        <p:spPr>
          <a:xfrm>
            <a:off x="1054163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154D22DB-5D71-0F4E-94CA-242A09EDCE1E}"/>
              </a:ext>
            </a:extLst>
          </p:cNvPr>
          <p:cNvCxnSpPr/>
          <p:nvPr/>
        </p:nvCxnSpPr>
        <p:spPr>
          <a:xfrm>
            <a:off x="8318621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2BF5E7F7-D713-A04F-9C0B-9CE329B9B065}"/>
              </a:ext>
            </a:extLst>
          </p:cNvPr>
          <p:cNvCxnSpPr>
            <a:cxnSpLocks/>
          </p:cNvCxnSpPr>
          <p:nvPr/>
        </p:nvCxnSpPr>
        <p:spPr>
          <a:xfrm flipV="1">
            <a:off x="4779234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B5DC5FF-E867-404C-B9D6-87BB8F1E0ACA}"/>
              </a:ext>
            </a:extLst>
          </p:cNvPr>
          <p:cNvCxnSpPr>
            <a:cxnSpLocks/>
          </p:cNvCxnSpPr>
          <p:nvPr/>
        </p:nvCxnSpPr>
        <p:spPr>
          <a:xfrm flipV="1">
            <a:off x="4774241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0FD81774-92D1-D140-B3DD-1314876C1F44}"/>
              </a:ext>
            </a:extLst>
          </p:cNvPr>
          <p:cNvCxnSpPr>
            <a:cxnSpLocks/>
          </p:cNvCxnSpPr>
          <p:nvPr/>
        </p:nvCxnSpPr>
        <p:spPr>
          <a:xfrm>
            <a:off x="5960867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5E2EF254-4EEB-6E44-9C81-2306D02CE3C8}"/>
              </a:ext>
            </a:extLst>
          </p:cNvPr>
          <p:cNvCxnSpPr>
            <a:cxnSpLocks/>
          </p:cNvCxnSpPr>
          <p:nvPr/>
        </p:nvCxnSpPr>
        <p:spPr>
          <a:xfrm>
            <a:off x="5955874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CB08C6F2-C70A-4B42-8C5C-2684127D8BF0}"/>
              </a:ext>
            </a:extLst>
          </p:cNvPr>
          <p:cNvCxnSpPr>
            <a:cxnSpLocks/>
          </p:cNvCxnSpPr>
          <p:nvPr/>
        </p:nvCxnSpPr>
        <p:spPr>
          <a:xfrm flipV="1">
            <a:off x="7147092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40659831-5F97-3749-92A7-2AB91B07A3F2}"/>
              </a:ext>
            </a:extLst>
          </p:cNvPr>
          <p:cNvCxnSpPr>
            <a:cxnSpLocks/>
          </p:cNvCxnSpPr>
          <p:nvPr/>
        </p:nvCxnSpPr>
        <p:spPr>
          <a:xfrm flipV="1">
            <a:off x="7141934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A9B9060C-1CD6-AB41-8462-B4458EAF61E0}"/>
              </a:ext>
            </a:extLst>
          </p:cNvPr>
          <p:cNvCxnSpPr>
            <a:cxnSpLocks/>
          </p:cNvCxnSpPr>
          <p:nvPr/>
        </p:nvCxnSpPr>
        <p:spPr>
          <a:xfrm flipV="1">
            <a:off x="7132275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8" name="Straight Arrow Connector 217">
            <a:extLst>
              <a:ext uri="{FF2B5EF4-FFF2-40B4-BE49-F238E27FC236}">
                <a16:creationId xmlns:a16="http://schemas.microsoft.com/office/drawing/2014/main" id="{630525D3-3931-CE44-BB30-8E20284867F3}"/>
              </a:ext>
            </a:extLst>
          </p:cNvPr>
          <p:cNvCxnSpPr>
            <a:cxnSpLocks/>
          </p:cNvCxnSpPr>
          <p:nvPr/>
        </p:nvCxnSpPr>
        <p:spPr>
          <a:xfrm flipV="1">
            <a:off x="7138215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BDB5CE97-4875-7841-9CD4-357E204E2C3A}"/>
              </a:ext>
            </a:extLst>
          </p:cNvPr>
          <p:cNvSpPr txBox="1"/>
          <p:nvPr/>
        </p:nvSpPr>
        <p:spPr>
          <a:xfrm>
            <a:off x="2805446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D58B6688-068D-DE48-B175-32157054A37F}"/>
              </a:ext>
            </a:extLst>
          </p:cNvPr>
          <p:cNvCxnSpPr>
            <a:cxnSpLocks/>
          </p:cNvCxnSpPr>
          <p:nvPr/>
        </p:nvCxnSpPr>
        <p:spPr>
          <a:xfrm>
            <a:off x="3590725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23B9DB56-D232-6D4D-9386-48A028CEDC6C}"/>
              </a:ext>
            </a:extLst>
          </p:cNvPr>
          <p:cNvCxnSpPr>
            <a:cxnSpLocks/>
          </p:cNvCxnSpPr>
          <p:nvPr/>
        </p:nvCxnSpPr>
        <p:spPr>
          <a:xfrm>
            <a:off x="3585732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1828CFE3-E08F-5948-AE40-B7B40229D9DF}"/>
              </a:ext>
            </a:extLst>
          </p:cNvPr>
          <p:cNvCxnSpPr>
            <a:cxnSpLocks/>
          </p:cNvCxnSpPr>
          <p:nvPr/>
        </p:nvCxnSpPr>
        <p:spPr>
          <a:xfrm>
            <a:off x="3585567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A8FFE085-EB81-7544-A4D8-7F514A7B8402}"/>
              </a:ext>
            </a:extLst>
          </p:cNvPr>
          <p:cNvCxnSpPr>
            <a:cxnSpLocks/>
          </p:cNvCxnSpPr>
          <p:nvPr/>
        </p:nvCxnSpPr>
        <p:spPr>
          <a:xfrm flipV="1">
            <a:off x="3590725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CA591794-3797-2D49-BFB0-8FE288C8BA28}"/>
              </a:ext>
            </a:extLst>
          </p:cNvPr>
          <p:cNvCxnSpPr>
            <a:cxnSpLocks/>
          </p:cNvCxnSpPr>
          <p:nvPr/>
        </p:nvCxnSpPr>
        <p:spPr>
          <a:xfrm flipV="1">
            <a:off x="3585567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CBBCF4-17DE-114D-9E95-BB3EAF6FD6AC}"/>
              </a:ext>
            </a:extLst>
          </p:cNvPr>
          <p:cNvCxnSpPr>
            <a:cxnSpLocks/>
          </p:cNvCxnSpPr>
          <p:nvPr/>
        </p:nvCxnSpPr>
        <p:spPr>
          <a:xfrm>
            <a:off x="3572590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17EE7774-48D2-6845-AF56-AA599DF01AA0}"/>
              </a:ext>
            </a:extLst>
          </p:cNvPr>
          <p:cNvCxnSpPr>
            <a:cxnSpLocks/>
          </p:cNvCxnSpPr>
          <p:nvPr/>
        </p:nvCxnSpPr>
        <p:spPr>
          <a:xfrm>
            <a:off x="3582906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8F292B59-E1FA-0F41-A798-21947F1D468F}"/>
              </a:ext>
            </a:extLst>
          </p:cNvPr>
          <p:cNvCxnSpPr>
            <a:cxnSpLocks/>
          </p:cNvCxnSpPr>
          <p:nvPr/>
        </p:nvCxnSpPr>
        <p:spPr>
          <a:xfrm>
            <a:off x="3572590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001B427D-343A-6F48-8CFD-1584ED6F419C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79BAD415-A408-0C48-BD85-3D4041C53690}"/>
              </a:ext>
            </a:extLst>
          </p:cNvPr>
          <p:cNvCxnSpPr>
            <a:cxnSpLocks/>
          </p:cNvCxnSpPr>
          <p:nvPr/>
        </p:nvCxnSpPr>
        <p:spPr>
          <a:xfrm flipV="1">
            <a:off x="3582906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8A5F607-4ADA-D04F-B8B0-27F3F5E20AB0}"/>
              </a:ext>
            </a:extLst>
          </p:cNvPr>
          <p:cNvCxnSpPr>
            <a:cxnSpLocks/>
          </p:cNvCxnSpPr>
          <p:nvPr/>
        </p:nvCxnSpPr>
        <p:spPr>
          <a:xfrm flipV="1">
            <a:off x="3573413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A8B4973-3671-2A40-80BD-75EEE416D57A}"/>
              </a:ext>
            </a:extLst>
          </p:cNvPr>
          <p:cNvCxnSpPr>
            <a:cxnSpLocks/>
          </p:cNvCxnSpPr>
          <p:nvPr/>
        </p:nvCxnSpPr>
        <p:spPr>
          <a:xfrm flipV="1">
            <a:off x="3575908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B8AB186D-5401-6047-8EF2-5A3478851D32}"/>
              </a:ext>
            </a:extLst>
          </p:cNvPr>
          <p:cNvCxnSpPr/>
          <p:nvPr/>
        </p:nvCxnSpPr>
        <p:spPr>
          <a:xfrm>
            <a:off x="994479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278A458-7AB3-5F41-ABAD-1417A899ECBE}"/>
              </a:ext>
            </a:extLst>
          </p:cNvPr>
          <p:cNvCxnSpPr/>
          <p:nvPr/>
        </p:nvCxnSpPr>
        <p:spPr>
          <a:xfrm>
            <a:off x="994479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AAB22529-77AE-0747-8107-121AC30272C1}"/>
              </a:ext>
            </a:extLst>
          </p:cNvPr>
          <p:cNvCxnSpPr>
            <a:cxnSpLocks/>
          </p:cNvCxnSpPr>
          <p:nvPr/>
        </p:nvCxnSpPr>
        <p:spPr>
          <a:xfrm>
            <a:off x="994479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0B65721E-8ED9-6E4A-9050-ABFBCD19B869}"/>
              </a:ext>
            </a:extLst>
          </p:cNvPr>
          <p:cNvCxnSpPr/>
          <p:nvPr/>
        </p:nvCxnSpPr>
        <p:spPr>
          <a:xfrm>
            <a:off x="994479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6" name="TextBox 235">
            <a:extLst>
              <a:ext uri="{FF2B5EF4-FFF2-40B4-BE49-F238E27FC236}">
                <a16:creationId xmlns:a16="http://schemas.microsoft.com/office/drawing/2014/main" id="{7483FF73-248F-CE43-BFFE-0A87B7ADC060}"/>
              </a:ext>
            </a:extLst>
          </p:cNvPr>
          <p:cNvSpPr txBox="1"/>
          <p:nvPr/>
        </p:nvSpPr>
        <p:spPr>
          <a:xfrm>
            <a:off x="107858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00DC9C8-B18B-A745-825B-63E9FDFA5FF3}"/>
              </a:ext>
            </a:extLst>
          </p:cNvPr>
          <p:cNvSpPr txBox="1"/>
          <p:nvPr/>
        </p:nvSpPr>
        <p:spPr>
          <a:xfrm>
            <a:off x="379089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A17553D-36C0-EA42-995B-34086128F786}"/>
              </a:ext>
            </a:extLst>
          </p:cNvPr>
          <p:cNvSpPr txBox="1"/>
          <p:nvPr/>
        </p:nvSpPr>
        <p:spPr>
          <a:xfrm>
            <a:off x="379089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48D8A95-3063-544C-914B-2C6CE096F7ED}"/>
              </a:ext>
            </a:extLst>
          </p:cNvPr>
          <p:cNvSpPr txBox="1"/>
          <p:nvPr/>
        </p:nvSpPr>
        <p:spPr>
          <a:xfrm>
            <a:off x="373305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42128C8C-8007-1C41-96E3-D146CC9ADAF2}"/>
              </a:ext>
            </a:extLst>
          </p:cNvPr>
          <p:cNvCxnSpPr>
            <a:cxnSpLocks/>
          </p:cNvCxnSpPr>
          <p:nvPr/>
        </p:nvCxnSpPr>
        <p:spPr>
          <a:xfrm>
            <a:off x="994479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TextBox 240">
            <a:extLst>
              <a:ext uri="{FF2B5EF4-FFF2-40B4-BE49-F238E27FC236}">
                <a16:creationId xmlns:a16="http://schemas.microsoft.com/office/drawing/2014/main" id="{32E21EE2-7794-494D-9648-85A2D0E677AE}"/>
              </a:ext>
            </a:extLst>
          </p:cNvPr>
          <p:cNvSpPr txBox="1"/>
          <p:nvPr/>
        </p:nvSpPr>
        <p:spPr>
          <a:xfrm>
            <a:off x="395513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41DC9567-B9B7-054D-A91A-3DA0EF1D106C}"/>
              </a:ext>
            </a:extLst>
          </p:cNvPr>
          <p:cNvCxnSpPr>
            <a:cxnSpLocks/>
          </p:cNvCxnSpPr>
          <p:nvPr/>
        </p:nvCxnSpPr>
        <p:spPr>
          <a:xfrm>
            <a:off x="1234178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>
            <a:extLst>
              <a:ext uri="{FF2B5EF4-FFF2-40B4-BE49-F238E27FC236}">
                <a16:creationId xmlns:a16="http://schemas.microsoft.com/office/drawing/2014/main" id="{56CCE07D-3D5B-0A41-9C4A-0095ECF7887E}"/>
              </a:ext>
            </a:extLst>
          </p:cNvPr>
          <p:cNvCxnSpPr>
            <a:cxnSpLocks/>
          </p:cNvCxnSpPr>
          <p:nvPr/>
        </p:nvCxnSpPr>
        <p:spPr>
          <a:xfrm>
            <a:off x="2381138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968CD625-C605-D34F-8153-C1DCE9396584}"/>
              </a:ext>
            </a:extLst>
          </p:cNvPr>
          <p:cNvCxnSpPr>
            <a:cxnSpLocks/>
          </p:cNvCxnSpPr>
          <p:nvPr/>
        </p:nvCxnSpPr>
        <p:spPr>
          <a:xfrm>
            <a:off x="2376145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Arrow Connector 244">
            <a:extLst>
              <a:ext uri="{FF2B5EF4-FFF2-40B4-BE49-F238E27FC236}">
                <a16:creationId xmlns:a16="http://schemas.microsoft.com/office/drawing/2014/main" id="{BBE8F755-A726-6A49-ADAB-A2EEBBC02ACD}"/>
              </a:ext>
            </a:extLst>
          </p:cNvPr>
          <p:cNvCxnSpPr>
            <a:cxnSpLocks/>
          </p:cNvCxnSpPr>
          <p:nvPr/>
        </p:nvCxnSpPr>
        <p:spPr>
          <a:xfrm>
            <a:off x="2375980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77CDC9F7-1EAD-BD4B-996C-DAAE3E9BA1DB}"/>
              </a:ext>
            </a:extLst>
          </p:cNvPr>
          <p:cNvCxnSpPr/>
          <p:nvPr/>
        </p:nvCxnSpPr>
        <p:spPr>
          <a:xfrm>
            <a:off x="1175106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BE11153E-E349-A640-87CB-2408355FD9D9}"/>
              </a:ext>
            </a:extLst>
          </p:cNvPr>
          <p:cNvCxnSpPr/>
          <p:nvPr/>
        </p:nvCxnSpPr>
        <p:spPr>
          <a:xfrm>
            <a:off x="2363826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F44C1564-0A28-9443-8A13-D93B943298EE}"/>
              </a:ext>
            </a:extLst>
          </p:cNvPr>
          <p:cNvCxnSpPr>
            <a:cxnSpLocks/>
          </p:cNvCxnSpPr>
          <p:nvPr/>
        </p:nvCxnSpPr>
        <p:spPr>
          <a:xfrm>
            <a:off x="3552546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772B6FEA-B342-2142-9D3A-879C9F308E4F}"/>
              </a:ext>
            </a:extLst>
          </p:cNvPr>
          <p:cNvCxnSpPr/>
          <p:nvPr/>
        </p:nvCxnSpPr>
        <p:spPr>
          <a:xfrm>
            <a:off x="474126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E8AB66AC-F31B-D24C-96E3-5F54D999ED5C}"/>
              </a:ext>
            </a:extLst>
          </p:cNvPr>
          <p:cNvCxnSpPr/>
          <p:nvPr/>
        </p:nvCxnSpPr>
        <p:spPr>
          <a:xfrm>
            <a:off x="5929986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950DFED-36D5-E945-B38C-60C5E073CA78}"/>
              </a:ext>
            </a:extLst>
          </p:cNvPr>
          <p:cNvCxnSpPr/>
          <p:nvPr/>
        </p:nvCxnSpPr>
        <p:spPr>
          <a:xfrm>
            <a:off x="7118706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Oval 251">
            <a:extLst>
              <a:ext uri="{FF2B5EF4-FFF2-40B4-BE49-F238E27FC236}">
                <a16:creationId xmlns:a16="http://schemas.microsoft.com/office/drawing/2014/main" id="{857A5DFD-40AA-6B40-8641-47748B24EF19}"/>
              </a:ext>
            </a:extLst>
          </p:cNvPr>
          <p:cNvSpPr/>
          <p:nvPr/>
        </p:nvSpPr>
        <p:spPr>
          <a:xfrm>
            <a:off x="1042968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BEE34C3A-5D8A-2446-8083-FE153F486A3E}"/>
              </a:ext>
            </a:extLst>
          </p:cNvPr>
          <p:cNvSpPr/>
          <p:nvPr/>
        </p:nvSpPr>
        <p:spPr>
          <a:xfrm>
            <a:off x="1042968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C7CD49F-1195-E948-B8E4-EA22B2B3E0C5}"/>
              </a:ext>
            </a:extLst>
          </p:cNvPr>
          <p:cNvSpPr/>
          <p:nvPr/>
        </p:nvSpPr>
        <p:spPr>
          <a:xfrm>
            <a:off x="1042968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1DAAFFBF-C43E-A947-880F-53CCB0FFA4BC}"/>
              </a:ext>
            </a:extLst>
          </p:cNvPr>
          <p:cNvSpPr/>
          <p:nvPr/>
        </p:nvSpPr>
        <p:spPr>
          <a:xfrm>
            <a:off x="1042968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54BE4D8-1131-DD41-894C-03549A76C1DB}"/>
              </a:ext>
            </a:extLst>
          </p:cNvPr>
          <p:cNvSpPr/>
          <p:nvPr/>
        </p:nvSpPr>
        <p:spPr>
          <a:xfrm>
            <a:off x="1042968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0791FF5A-08F1-4C48-A261-A783EE3107DD}"/>
              </a:ext>
            </a:extLst>
          </p:cNvPr>
          <p:cNvCxnSpPr/>
          <p:nvPr/>
        </p:nvCxnSpPr>
        <p:spPr>
          <a:xfrm>
            <a:off x="8307426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45996DC-2574-9A44-AF01-81A1A2FDC26D}"/>
              </a:ext>
            </a:extLst>
          </p:cNvPr>
          <p:cNvCxnSpPr>
            <a:cxnSpLocks/>
          </p:cNvCxnSpPr>
          <p:nvPr/>
        </p:nvCxnSpPr>
        <p:spPr>
          <a:xfrm>
            <a:off x="4768039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9" name="Straight Arrow Connector 258">
            <a:extLst>
              <a:ext uri="{FF2B5EF4-FFF2-40B4-BE49-F238E27FC236}">
                <a16:creationId xmlns:a16="http://schemas.microsoft.com/office/drawing/2014/main" id="{A0FDC877-5021-A34A-9F5D-B660FFBC8B5B}"/>
              </a:ext>
            </a:extLst>
          </p:cNvPr>
          <p:cNvCxnSpPr>
            <a:cxnSpLocks/>
          </p:cNvCxnSpPr>
          <p:nvPr/>
        </p:nvCxnSpPr>
        <p:spPr>
          <a:xfrm>
            <a:off x="4763046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0" name="Straight Arrow Connector 259">
            <a:extLst>
              <a:ext uri="{FF2B5EF4-FFF2-40B4-BE49-F238E27FC236}">
                <a16:creationId xmlns:a16="http://schemas.microsoft.com/office/drawing/2014/main" id="{BFA5F08D-D383-5240-8DC2-F9095C7A23CC}"/>
              </a:ext>
            </a:extLst>
          </p:cNvPr>
          <p:cNvCxnSpPr>
            <a:cxnSpLocks/>
          </p:cNvCxnSpPr>
          <p:nvPr/>
        </p:nvCxnSpPr>
        <p:spPr>
          <a:xfrm>
            <a:off x="5944679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08118A01-0C7A-154E-8BAB-EB628F407380}"/>
              </a:ext>
            </a:extLst>
          </p:cNvPr>
          <p:cNvCxnSpPr>
            <a:cxnSpLocks/>
          </p:cNvCxnSpPr>
          <p:nvPr/>
        </p:nvCxnSpPr>
        <p:spPr>
          <a:xfrm>
            <a:off x="5944514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8453C9C5-B447-204A-B405-7019EC14B454}"/>
              </a:ext>
            </a:extLst>
          </p:cNvPr>
          <p:cNvCxnSpPr>
            <a:cxnSpLocks/>
          </p:cNvCxnSpPr>
          <p:nvPr/>
        </p:nvCxnSpPr>
        <p:spPr>
          <a:xfrm flipV="1">
            <a:off x="7135897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7D04E8B-2320-F940-9171-660C1FB08487}"/>
              </a:ext>
            </a:extLst>
          </p:cNvPr>
          <p:cNvCxnSpPr>
            <a:cxnSpLocks/>
          </p:cNvCxnSpPr>
          <p:nvPr/>
        </p:nvCxnSpPr>
        <p:spPr>
          <a:xfrm flipV="1">
            <a:off x="7130739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4" name="Straight Arrow Connector 263">
            <a:extLst>
              <a:ext uri="{FF2B5EF4-FFF2-40B4-BE49-F238E27FC236}">
                <a16:creationId xmlns:a16="http://schemas.microsoft.com/office/drawing/2014/main" id="{D471A3EC-A839-2F46-A3CF-99649DC81E46}"/>
              </a:ext>
            </a:extLst>
          </p:cNvPr>
          <p:cNvCxnSpPr>
            <a:cxnSpLocks/>
          </p:cNvCxnSpPr>
          <p:nvPr/>
        </p:nvCxnSpPr>
        <p:spPr>
          <a:xfrm flipV="1">
            <a:off x="7121080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5" name="Straight Arrow Connector 264">
            <a:extLst>
              <a:ext uri="{FF2B5EF4-FFF2-40B4-BE49-F238E27FC236}">
                <a16:creationId xmlns:a16="http://schemas.microsoft.com/office/drawing/2014/main" id="{FDB52CD5-BE66-0B4C-973A-6FD4875D12B0}"/>
              </a:ext>
            </a:extLst>
          </p:cNvPr>
          <p:cNvCxnSpPr>
            <a:cxnSpLocks/>
          </p:cNvCxnSpPr>
          <p:nvPr/>
        </p:nvCxnSpPr>
        <p:spPr>
          <a:xfrm flipV="1">
            <a:off x="7127020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43D4747D-842E-FC49-9BBF-AA8540A993DA}"/>
              </a:ext>
            </a:extLst>
          </p:cNvPr>
          <p:cNvCxnSpPr>
            <a:cxnSpLocks/>
          </p:cNvCxnSpPr>
          <p:nvPr/>
        </p:nvCxnSpPr>
        <p:spPr>
          <a:xfrm>
            <a:off x="3579530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1E5BEB9-9EA0-224F-8D87-F9F1F9DD5D37}"/>
              </a:ext>
            </a:extLst>
          </p:cNvPr>
          <p:cNvCxnSpPr>
            <a:cxnSpLocks/>
          </p:cNvCxnSpPr>
          <p:nvPr/>
        </p:nvCxnSpPr>
        <p:spPr>
          <a:xfrm>
            <a:off x="3574537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1FA14320-F69E-5D40-921E-0CDAC41BC2D1}"/>
              </a:ext>
            </a:extLst>
          </p:cNvPr>
          <p:cNvCxnSpPr>
            <a:cxnSpLocks/>
          </p:cNvCxnSpPr>
          <p:nvPr/>
        </p:nvCxnSpPr>
        <p:spPr>
          <a:xfrm>
            <a:off x="3574372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9" name="Straight Arrow Connector 268">
            <a:extLst>
              <a:ext uri="{FF2B5EF4-FFF2-40B4-BE49-F238E27FC236}">
                <a16:creationId xmlns:a16="http://schemas.microsoft.com/office/drawing/2014/main" id="{7192ED4D-4C80-7E45-9E89-D1AA84454BAD}"/>
              </a:ext>
            </a:extLst>
          </p:cNvPr>
          <p:cNvCxnSpPr>
            <a:cxnSpLocks/>
          </p:cNvCxnSpPr>
          <p:nvPr/>
        </p:nvCxnSpPr>
        <p:spPr>
          <a:xfrm flipV="1">
            <a:off x="3579530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B68C6120-588C-9D49-8493-6144C76D5665}"/>
              </a:ext>
            </a:extLst>
          </p:cNvPr>
          <p:cNvCxnSpPr>
            <a:cxnSpLocks/>
          </p:cNvCxnSpPr>
          <p:nvPr/>
        </p:nvCxnSpPr>
        <p:spPr>
          <a:xfrm flipV="1">
            <a:off x="3574372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1" name="Straight Arrow Connector 270">
            <a:extLst>
              <a:ext uri="{FF2B5EF4-FFF2-40B4-BE49-F238E27FC236}">
                <a16:creationId xmlns:a16="http://schemas.microsoft.com/office/drawing/2014/main" id="{D6940B58-0E7D-7D42-97DB-A0DD2E9FA443}"/>
              </a:ext>
            </a:extLst>
          </p:cNvPr>
          <p:cNvCxnSpPr>
            <a:cxnSpLocks/>
          </p:cNvCxnSpPr>
          <p:nvPr/>
        </p:nvCxnSpPr>
        <p:spPr>
          <a:xfrm>
            <a:off x="3561395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2" name="Straight Arrow Connector 271">
            <a:extLst>
              <a:ext uri="{FF2B5EF4-FFF2-40B4-BE49-F238E27FC236}">
                <a16:creationId xmlns:a16="http://schemas.microsoft.com/office/drawing/2014/main" id="{F6EC0A08-BE3E-914B-AADB-39B6E837E8DB}"/>
              </a:ext>
            </a:extLst>
          </p:cNvPr>
          <p:cNvCxnSpPr>
            <a:cxnSpLocks/>
          </p:cNvCxnSpPr>
          <p:nvPr/>
        </p:nvCxnSpPr>
        <p:spPr>
          <a:xfrm>
            <a:off x="3571711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3" name="Straight Arrow Connector 272">
            <a:extLst>
              <a:ext uri="{FF2B5EF4-FFF2-40B4-BE49-F238E27FC236}">
                <a16:creationId xmlns:a16="http://schemas.microsoft.com/office/drawing/2014/main" id="{FC8AA9D3-3030-4C4A-9C0D-F4ED16D68212}"/>
              </a:ext>
            </a:extLst>
          </p:cNvPr>
          <p:cNvCxnSpPr>
            <a:cxnSpLocks/>
          </p:cNvCxnSpPr>
          <p:nvPr/>
        </p:nvCxnSpPr>
        <p:spPr>
          <a:xfrm>
            <a:off x="3561395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90478584-9CFE-644C-AB8B-F0FD996FD4B9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F0A20F61-AE6C-E144-A890-22790FA0ABDB}"/>
              </a:ext>
            </a:extLst>
          </p:cNvPr>
          <p:cNvCxnSpPr>
            <a:cxnSpLocks/>
          </p:cNvCxnSpPr>
          <p:nvPr/>
        </p:nvCxnSpPr>
        <p:spPr>
          <a:xfrm flipV="1">
            <a:off x="3571711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0232AF7-D4A6-AB4D-AD9A-0EDA48A5F230}"/>
              </a:ext>
            </a:extLst>
          </p:cNvPr>
          <p:cNvCxnSpPr>
            <a:cxnSpLocks/>
          </p:cNvCxnSpPr>
          <p:nvPr/>
        </p:nvCxnSpPr>
        <p:spPr>
          <a:xfrm flipV="1">
            <a:off x="3562218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7" name="Straight Arrow Connector 276">
            <a:extLst>
              <a:ext uri="{FF2B5EF4-FFF2-40B4-BE49-F238E27FC236}">
                <a16:creationId xmlns:a16="http://schemas.microsoft.com/office/drawing/2014/main" id="{813A716D-64F5-CE4F-A35A-BF4E1D6AFD15}"/>
              </a:ext>
            </a:extLst>
          </p:cNvPr>
          <p:cNvCxnSpPr>
            <a:cxnSpLocks/>
          </p:cNvCxnSpPr>
          <p:nvPr/>
        </p:nvCxnSpPr>
        <p:spPr>
          <a:xfrm flipV="1">
            <a:off x="3564713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679AA020-419F-3642-9F5D-81561319F4C8}"/>
              </a:ext>
            </a:extLst>
          </p:cNvPr>
          <p:cNvSpPr txBox="1"/>
          <p:nvPr/>
        </p:nvSpPr>
        <p:spPr>
          <a:xfrm>
            <a:off x="4887180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A088395-E81B-4F41-AB96-2E9295E1616C}"/>
              </a:ext>
            </a:extLst>
          </p:cNvPr>
          <p:cNvSpPr txBox="1"/>
          <p:nvPr/>
        </p:nvSpPr>
        <p:spPr>
          <a:xfrm>
            <a:off x="6156283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80" name="Straight Arrow Connector 279">
            <a:extLst>
              <a:ext uri="{FF2B5EF4-FFF2-40B4-BE49-F238E27FC236}">
                <a16:creationId xmlns:a16="http://schemas.microsoft.com/office/drawing/2014/main" id="{612BC8DF-639C-8A47-86F9-69B1FB4B1BD1}"/>
              </a:ext>
            </a:extLst>
          </p:cNvPr>
          <p:cNvCxnSpPr/>
          <p:nvPr/>
        </p:nvCxnSpPr>
        <p:spPr>
          <a:xfrm>
            <a:off x="10144832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Arrow Connector 280">
            <a:extLst>
              <a:ext uri="{FF2B5EF4-FFF2-40B4-BE49-F238E27FC236}">
                <a16:creationId xmlns:a16="http://schemas.microsoft.com/office/drawing/2014/main" id="{97C8E1E1-F2A9-554D-A45B-1F5058163EF9}"/>
              </a:ext>
            </a:extLst>
          </p:cNvPr>
          <p:cNvCxnSpPr/>
          <p:nvPr/>
        </p:nvCxnSpPr>
        <p:spPr>
          <a:xfrm>
            <a:off x="10144832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2" name="TextBox 281">
            <a:extLst>
              <a:ext uri="{FF2B5EF4-FFF2-40B4-BE49-F238E27FC236}">
                <a16:creationId xmlns:a16="http://schemas.microsoft.com/office/drawing/2014/main" id="{DF94256A-6C5E-0141-B448-391554DCF760}"/>
              </a:ext>
            </a:extLst>
          </p:cNvPr>
          <p:cNvSpPr txBox="1"/>
          <p:nvPr/>
        </p:nvSpPr>
        <p:spPr>
          <a:xfrm>
            <a:off x="10263463" y="1417005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9AE51D69-CACD-D04D-AB38-373F9022B510}"/>
              </a:ext>
            </a:extLst>
          </p:cNvPr>
          <p:cNvSpPr txBox="1"/>
          <p:nvPr/>
        </p:nvSpPr>
        <p:spPr>
          <a:xfrm>
            <a:off x="10391884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84" name="Rounded Rectangle 283">
            <a:extLst>
              <a:ext uri="{FF2B5EF4-FFF2-40B4-BE49-F238E27FC236}">
                <a16:creationId xmlns:a16="http://schemas.microsoft.com/office/drawing/2014/main" id="{C5520D95-5080-2742-87B3-C2DFAB43164C}"/>
              </a:ext>
            </a:extLst>
          </p:cNvPr>
          <p:cNvSpPr/>
          <p:nvPr/>
        </p:nvSpPr>
        <p:spPr>
          <a:xfrm>
            <a:off x="2638801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5A2D3AB0-7CE3-7446-85AA-C4C541B48E06}"/>
              </a:ext>
            </a:extLst>
          </p:cNvPr>
          <p:cNvSpPr/>
          <p:nvPr/>
        </p:nvSpPr>
        <p:spPr>
          <a:xfrm>
            <a:off x="2639707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81674F5-D41B-3943-A1C3-A1C237AB481B}"/>
              </a:ext>
            </a:extLst>
          </p:cNvPr>
          <p:cNvCxnSpPr>
            <a:cxnSpLocks/>
          </p:cNvCxnSpPr>
          <p:nvPr/>
        </p:nvCxnSpPr>
        <p:spPr>
          <a:xfrm>
            <a:off x="5914653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7" name="Straight Arrow Connector 286">
            <a:extLst>
              <a:ext uri="{FF2B5EF4-FFF2-40B4-BE49-F238E27FC236}">
                <a16:creationId xmlns:a16="http://schemas.microsoft.com/office/drawing/2014/main" id="{EA9D1693-8CE2-4F4E-A9F0-C98233FD3642}"/>
              </a:ext>
            </a:extLst>
          </p:cNvPr>
          <p:cNvCxnSpPr>
            <a:cxnSpLocks/>
          </p:cNvCxnSpPr>
          <p:nvPr/>
        </p:nvCxnSpPr>
        <p:spPr>
          <a:xfrm>
            <a:off x="5964193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ABBA5B52-7F62-2B49-BE33-F8F7BA610D0E}"/>
              </a:ext>
            </a:extLst>
          </p:cNvPr>
          <p:cNvCxnSpPr>
            <a:cxnSpLocks/>
          </p:cNvCxnSpPr>
          <p:nvPr/>
        </p:nvCxnSpPr>
        <p:spPr>
          <a:xfrm>
            <a:off x="5964071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BA1884DC-1BA5-624E-864B-0D905B83E6C3}"/>
              </a:ext>
            </a:extLst>
          </p:cNvPr>
          <p:cNvCxnSpPr>
            <a:cxnSpLocks/>
          </p:cNvCxnSpPr>
          <p:nvPr/>
        </p:nvCxnSpPr>
        <p:spPr>
          <a:xfrm flipV="1">
            <a:off x="5968820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0" name="Straight Arrow Connector 289">
            <a:extLst>
              <a:ext uri="{FF2B5EF4-FFF2-40B4-BE49-F238E27FC236}">
                <a16:creationId xmlns:a16="http://schemas.microsoft.com/office/drawing/2014/main" id="{A1B2583F-9EC1-8B4E-B705-97332ADEE5DF}"/>
              </a:ext>
            </a:extLst>
          </p:cNvPr>
          <p:cNvCxnSpPr>
            <a:cxnSpLocks/>
          </p:cNvCxnSpPr>
          <p:nvPr/>
        </p:nvCxnSpPr>
        <p:spPr>
          <a:xfrm flipV="1">
            <a:off x="5955512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049A2B16-A09A-8E49-99A1-803DE44201D2}"/>
              </a:ext>
            </a:extLst>
          </p:cNvPr>
          <p:cNvCxnSpPr>
            <a:cxnSpLocks/>
          </p:cNvCxnSpPr>
          <p:nvPr/>
        </p:nvCxnSpPr>
        <p:spPr>
          <a:xfrm>
            <a:off x="5954680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FA2D7C69-A550-F440-B234-6F90E52EFF21}"/>
              </a:ext>
            </a:extLst>
          </p:cNvPr>
          <p:cNvCxnSpPr>
            <a:cxnSpLocks/>
          </p:cNvCxnSpPr>
          <p:nvPr/>
        </p:nvCxnSpPr>
        <p:spPr>
          <a:xfrm>
            <a:off x="5949531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3" name="Straight Arrow Connector 292">
            <a:extLst>
              <a:ext uri="{FF2B5EF4-FFF2-40B4-BE49-F238E27FC236}">
                <a16:creationId xmlns:a16="http://schemas.microsoft.com/office/drawing/2014/main" id="{C6A0D9FD-4D8C-594F-87C9-4B85D461AD71}"/>
              </a:ext>
            </a:extLst>
          </p:cNvPr>
          <p:cNvCxnSpPr>
            <a:cxnSpLocks/>
          </p:cNvCxnSpPr>
          <p:nvPr/>
        </p:nvCxnSpPr>
        <p:spPr>
          <a:xfrm>
            <a:off x="5949879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4" name="TextBox 293">
            <a:extLst>
              <a:ext uri="{FF2B5EF4-FFF2-40B4-BE49-F238E27FC236}">
                <a16:creationId xmlns:a16="http://schemas.microsoft.com/office/drawing/2014/main" id="{7C04CCE2-2565-1941-A379-8D495EF6E999}"/>
              </a:ext>
            </a:extLst>
          </p:cNvPr>
          <p:cNvSpPr txBox="1"/>
          <p:nvPr/>
        </p:nvSpPr>
        <p:spPr>
          <a:xfrm>
            <a:off x="1917984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5B8D5C62-5816-4C41-9D1A-CC9D6ED7E1D7}"/>
              </a:ext>
            </a:extLst>
          </p:cNvPr>
          <p:cNvSpPr txBox="1"/>
          <p:nvPr/>
        </p:nvSpPr>
        <p:spPr>
          <a:xfrm>
            <a:off x="1849920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AD3393B-3679-E446-B476-00ADB6B32F0C}"/>
              </a:ext>
            </a:extLst>
          </p:cNvPr>
          <p:cNvSpPr txBox="1"/>
          <p:nvPr/>
        </p:nvSpPr>
        <p:spPr>
          <a:xfrm>
            <a:off x="931881" y="6413534"/>
            <a:ext cx="6481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 consensus on a system of 2 clusters.</a:t>
            </a:r>
          </a:p>
        </p:txBody>
      </p:sp>
    </p:spTree>
    <p:extLst>
      <p:ext uri="{BB962C8B-B14F-4D97-AF65-F5344CB8AC3E}">
        <p14:creationId xmlns:p14="http://schemas.microsoft.com/office/powerpoint/2010/main" val="2046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/>
      <p:bldP spid="199" grpId="0"/>
      <p:bldP spid="219" grpId="0"/>
      <p:bldP spid="278" grpId="0"/>
      <p:bldP spid="279" grpId="0"/>
      <p:bldP spid="284" grpId="0" animBg="1"/>
      <p:bldP spid="285" grpId="0" animBg="1"/>
      <p:bldP spid="294" grpId="0"/>
      <p:bldP spid="2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Cheap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>
            <a:cxnSpLocks/>
          </p:cNvCxnSpPr>
          <p:nvPr/>
        </p:nvCxnSpPr>
        <p:spPr>
          <a:xfrm>
            <a:off x="3771803" y="371007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3771803" y="3069991"/>
            <a:ext cx="4927816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3771803" y="2429911"/>
            <a:ext cx="4927816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>
            <a:cxnSpLocks/>
          </p:cNvCxnSpPr>
          <p:nvPr/>
        </p:nvCxnSpPr>
        <p:spPr>
          <a:xfrm>
            <a:off x="3771803" y="4350151"/>
            <a:ext cx="49278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3117121" y="1367747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3125461" y="2875201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3125461" y="3481368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3125461" y="4084803"/>
            <a:ext cx="56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 flipV="1">
            <a:off x="3771803" y="1544459"/>
            <a:ext cx="4927816" cy="378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3143488" y="2269034"/>
            <a:ext cx="546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054879" y="1600237"/>
            <a:ext cx="2227225" cy="81300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072933" y="1615251"/>
            <a:ext cx="2151623" cy="143685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>
            <a:cxnSpLocks/>
            <a:endCxn id="52" idx="0"/>
          </p:cNvCxnSpPr>
          <p:nvPr/>
        </p:nvCxnSpPr>
        <p:spPr>
          <a:xfrm flipH="1">
            <a:off x="3970870" y="1548243"/>
            <a:ext cx="30316" cy="26851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>
            <a:cxnSpLocks/>
          </p:cNvCxnSpPr>
          <p:nvPr/>
        </p:nvCxnSpPr>
        <p:spPr>
          <a:xfrm flipH="1">
            <a:off x="6251240" y="1562782"/>
            <a:ext cx="23127" cy="278736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>
            <a:cxnSpLocks/>
          </p:cNvCxnSpPr>
          <p:nvPr/>
        </p:nvCxnSpPr>
        <p:spPr>
          <a:xfrm flipH="1">
            <a:off x="8588498" y="1544459"/>
            <a:ext cx="1" cy="27992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282082" y="2450266"/>
            <a:ext cx="2314153" cy="6117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>
            <a:off x="6288587" y="2460464"/>
            <a:ext cx="2299911" cy="1199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6288588" y="2469089"/>
            <a:ext cx="2304903" cy="18746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6296303" y="3090346"/>
            <a:ext cx="2310166" cy="6078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6278353" y="3081878"/>
            <a:ext cx="2315138" cy="12479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6296303" y="2469089"/>
            <a:ext cx="2292195" cy="5623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6562974" y="4383453"/>
            <a:ext cx="1527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Phase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4241373" y="4379052"/>
            <a:ext cx="1670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Phase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3846926" y="145270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3846926" y="2311218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3846926" y="2946404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3846926" y="3605213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3846926" y="4233372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318197" y="4995729"/>
            <a:ext cx="11555605" cy="1143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Primary P</a:t>
            </a:r>
            <a:r>
              <a:rPr lang="en-US" sz="2400" baseline="-25000" dirty="0">
                <a:latin typeface="Palatino Linotype" panose="02040502050505030304" pitchFamily="18" charset="0"/>
              </a:rPr>
              <a:t>C1</a:t>
            </a:r>
            <a:r>
              <a:rPr lang="en-US" sz="2400" dirty="0">
                <a:latin typeface="Palatino Linotype" panose="02040502050505030304" pitchFamily="18" charset="0"/>
              </a:rPr>
              <a:t> sends a certificate that includes the client request and commit messages from n-f replicas of Cluster C</a:t>
            </a:r>
            <a:r>
              <a:rPr lang="en-US" sz="2400" baseline="-25000" dirty="0">
                <a:latin typeface="Palatino Linotype" panose="02040502050505030304" pitchFamily="18" charset="0"/>
              </a:rPr>
              <a:t>1 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09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2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391994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033598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210636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210636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204924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241549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240489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191304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2949200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2956400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2863634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3854701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65296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37189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14992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17233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Existing BFT Protocols: Rotating Primary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7959" y="1805926"/>
            <a:ext cx="11468518" cy="4016741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frequently change primary?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 Aardvark [NSDI’09], Prime [TDSC’10] and Spin [SRDS’09].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Still </a:t>
            </a:r>
            <a:r>
              <a:rPr lang="en-US" sz="2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essentially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single primary!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600" dirty="0">
                <a:latin typeface="Palatino Linotype" panose="02040502050505030304" pitchFamily="18" charset="0"/>
              </a:rPr>
              <a:t>How about change primary for each consensus?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600" dirty="0">
                <a:latin typeface="Palatino Linotype" panose="02040502050505030304" pitchFamily="18" charset="0"/>
                <a:sym typeface="Wingdings" pitchFamily="2" charset="2"/>
              </a:rPr>
              <a:t> Limited opportunities for out-of-order processing.</a:t>
            </a:r>
            <a:endParaRPr lang="en-US" sz="26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6A001E86-286A-2D4D-9BDD-E9B8368A5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81" y="1054507"/>
            <a:ext cx="7464530" cy="474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1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0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Secure Ordering Solution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4" descr="A picture containing bird&#10;&#10;Description automatically generated">
            <a:extLst>
              <a:ext uri="{FF2B5EF4-FFF2-40B4-BE49-F238E27FC236}">
                <a16:creationId xmlns:a16="http://schemas.microsoft.com/office/drawing/2014/main" id="{48EA9A17-2BDA-144F-946E-F33AE5C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3476"/>
            <a:ext cx="8218369" cy="24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13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018" y="3430395"/>
            <a:ext cx="2825296" cy="12735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39" y="3474610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33151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Ledger (Blockchain) Management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77541" y="1544798"/>
            <a:ext cx="11924306" cy="37684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block in the ledger contains the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baseline="30000" dirty="0" err="1">
                <a:latin typeface="Palatino Linotype" panose="02040502050505030304" pitchFamily="18" charset="0"/>
              </a:rPr>
              <a:t>th</a:t>
            </a:r>
            <a:r>
              <a:rPr lang="en-US" sz="2200" dirty="0">
                <a:latin typeface="Palatino Linotype" panose="02040502050505030304" pitchFamily="18" charset="0"/>
              </a:rPr>
              <a:t> executed request.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In each round of RCC, each replica executes z requests, each belonging to a different primary C</a:t>
            </a:r>
            <a:r>
              <a:rPr lang="en-US" sz="2200" baseline="-25000" dirty="0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, 1 &lt;= </a:t>
            </a:r>
            <a:r>
              <a:rPr lang="en-US" sz="2200" dirty="0" err="1">
                <a:latin typeface="Palatino Linotype" panose="02040502050505030304" pitchFamily="18" charset="0"/>
              </a:rPr>
              <a:t>i</a:t>
            </a:r>
            <a:r>
              <a:rPr lang="en-US" sz="2200" dirty="0">
                <a:latin typeface="Palatino Linotype" panose="02040502050505030304" pitchFamily="18" charset="0"/>
              </a:rPr>
              <a:t> &lt;= z. 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Hence, in each round, each replica creates z blocks.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Palatino Linotype" panose="02040502050505030304" pitchFamily="18" charset="0"/>
              </a:rPr>
              <a:t>To ensure immutability, each block includes both client requests and proofs.</a:t>
            </a:r>
          </a:p>
        </p:txBody>
      </p:sp>
    </p:spTree>
    <p:extLst>
      <p:ext uri="{BB962C8B-B14F-4D97-AF65-F5344CB8AC3E}">
        <p14:creationId xmlns:p14="http://schemas.microsoft.com/office/powerpoint/2010/main" val="280069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Computing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92663" y="1198150"/>
            <a:ext cx="11613312" cy="46618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Secure Distributed Data-Structures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Distributed Patricia-Merkle Trees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Distributed Log Structured Merge-Trees</a:t>
            </a:r>
          </a:p>
          <a:p>
            <a:pPr lvl="1">
              <a:lnSpc>
                <a:spcPct val="150000"/>
              </a:lnSpc>
            </a:pP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0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Trusted Computing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RDMA in BFT Consensus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SGX and Enclaves for stronger resilience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Future Directions… Blockchain Storage</a:t>
            </a:r>
            <a:endParaRPr lang="en-US" altLang="en-US" sz="3200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236111"/>
            <a:ext cx="11613312" cy="42001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Sharded or Partitioned Databases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 Verification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Bloom Filters, Stacked Filters</a:t>
            </a:r>
          </a:p>
          <a:p>
            <a:pPr lvl="1">
              <a:lnSpc>
                <a:spcPct val="1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Query Optimization and Data-Management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Need for efficient indexing.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Patricia Merkle-Trees 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Distributed and/or Partitioned.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Authenticated LSMs.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rtificial Intelligence with solid fill">
            <a:extLst>
              <a:ext uri="{FF2B5EF4-FFF2-40B4-BE49-F238E27FC236}">
                <a16:creationId xmlns:a16="http://schemas.microsoft.com/office/drawing/2014/main" id="{EDD8AFFC-4227-C241-BB49-D359B075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1625" y="1937478"/>
            <a:ext cx="2156085" cy="215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6999"/>
            <a:ext cx="12192000" cy="646331"/>
          </a:xfrm>
        </p:spPr>
        <p:txBody>
          <a:bodyPr/>
          <a:lstStyle/>
          <a:p>
            <a:pPr algn="ctr"/>
            <a:r>
              <a:rPr lang="en-US" sz="4000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Expolab</a:t>
            </a: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75" y="3850992"/>
            <a:ext cx="1970353" cy="444137"/>
          </a:xfrm>
        </p:spPr>
        <p:txBody>
          <a:bodyPr/>
          <a:lstStyle/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pic>
        <p:nvPicPr>
          <p:cNvPr id="8" name="Picture 7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67196BD4-410A-C543-88F8-5E7C61B94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81" y="2192824"/>
            <a:ext cx="1716698" cy="163610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B97F7C80-9F39-CD41-9043-3EFA4B93050F}"/>
              </a:ext>
            </a:extLst>
          </p:cNvPr>
          <p:cNvSpPr txBox="1">
            <a:spLocks/>
          </p:cNvSpPr>
          <p:nvPr/>
        </p:nvSpPr>
        <p:spPr bwMode="auto">
          <a:xfrm>
            <a:off x="2948363" y="3850992"/>
            <a:ext cx="2084812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3BC399-5D6C-DD4F-AFE4-6001797570D0}"/>
              </a:ext>
            </a:extLst>
          </p:cNvPr>
          <p:cNvSpPr txBox="1">
            <a:spLocks/>
          </p:cNvSpPr>
          <p:nvPr/>
        </p:nvSpPr>
        <p:spPr bwMode="auto">
          <a:xfrm>
            <a:off x="6177411" y="3844829"/>
            <a:ext cx="1970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9231534" y="3898495"/>
            <a:ext cx="2684397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90C4084A-C7EF-A143-B833-E5AABD5D8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18" y="2187326"/>
            <a:ext cx="2419966" cy="1627099"/>
          </a:xfrm>
          <a:prstGeom prst="rect">
            <a:avLst/>
          </a:prstGeom>
        </p:spPr>
      </p:pic>
      <p:pic>
        <p:nvPicPr>
          <p:cNvPr id="15" name="Picture 14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B1E476B5-FDC6-1145-888E-A81A93C20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155" y="2192824"/>
            <a:ext cx="1627100" cy="1627100"/>
          </a:xfrm>
          <a:prstGeom prst="rect">
            <a:avLst/>
          </a:prstGeom>
        </p:spPr>
      </p:pic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79FF541-A4A4-874C-B2FC-0CCE8D2134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8670" y="2079108"/>
            <a:ext cx="1410120" cy="18801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598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works in this Journey…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841546"/>
            <a:ext cx="12072257" cy="4893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Books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Fault-tolerant Distributed Transactions on Blockchain, Morgan &amp; Claypool Synthesis Lectures on Data Management,  2021.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Conferences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Proof of Execution: Reaching Consensus through Fault-Tolerant Speculation, To appear in 24th International Conference Extending Database Technology (EDBT).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RCC: Resilient Concurrent Consensus for High- Throughput Secure Transaction Processing, To appear in 37th IEEE International Conference on Data Engineering (ICDE). 2021.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Permissioned Blockchain Through the Looking Glass: Architectural and Implementation Lessons Learned, In 40th IEEE International Conference on Distributed Computing Systems (ICDCS).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ResilientDB</a:t>
            </a:r>
            <a:r>
              <a:rPr lang="en-US" sz="1400" dirty="0">
                <a:latin typeface="Palatino Linotype" panose="02040502050505030304" pitchFamily="18" charset="0"/>
              </a:rPr>
              <a:t>: Global Scale Resilient Blockchain Fabric, In 46th International Conference on Very Large Databases (VLDB). 2020 — Artifact Evaluated.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Q-Store: Distributed, Multi-partition Transactions via Queue-oriented Execution and Communication. In 23rd International Conference of Extending Database Technology (EDBT), 2020.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Brief Announcement: Revisiting Consensus Protocols through Wait-free Parallelization, In 33rd International Symposium on Distributed Computing (DISC). 2019.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EasyCommit</a:t>
            </a:r>
            <a:r>
              <a:rPr lang="en-US" sz="1400" dirty="0">
                <a:latin typeface="Palatino Linotype" panose="02040502050505030304" pitchFamily="18" charset="0"/>
              </a:rPr>
              <a:t>: A Non-blocking Two-phase Commit Protocol, In 21st International Conference of Extending Database Technology (EDBT), 2018.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R. Shrivastava,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Optimizing Recursive Task Parallel Programs, In 31st International Conference on Supercomputing (ICS), 2017. </a:t>
            </a:r>
          </a:p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50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32657" y="3134480"/>
            <a:ext cx="12072257" cy="307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07F814C-EE78-7045-BEEC-55DB20FB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33" y="5358"/>
            <a:ext cx="10515600" cy="575735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Publications</a:t>
            </a:r>
            <a:endParaRPr lang="en-US" altLang="en-US" sz="2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5264E2-59CD-A243-A2D5-A1473AC017DF}"/>
              </a:ext>
            </a:extLst>
          </p:cNvPr>
          <p:cNvSpPr txBox="1">
            <a:spLocks/>
          </p:cNvSpPr>
          <p:nvPr/>
        </p:nvSpPr>
        <p:spPr bwMode="auto">
          <a:xfrm>
            <a:off x="203549" y="750884"/>
            <a:ext cx="11613312" cy="51706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Journals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and non-blocking agreement protocols, Distributed and Parallel Database (DAPD), 2019.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V. K. </a:t>
            </a:r>
            <a:r>
              <a:rPr lang="en-US" sz="1400" dirty="0" err="1">
                <a:latin typeface="Palatino Linotype" panose="02040502050505030304" pitchFamily="18" charset="0"/>
              </a:rPr>
              <a:t>Nandivada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IMSuite</a:t>
            </a:r>
            <a:r>
              <a:rPr lang="en-US" sz="1400" dirty="0">
                <a:latin typeface="Palatino Linotype" panose="02040502050505030304" pitchFamily="18" charset="0"/>
              </a:rPr>
              <a:t>: A Benchmark Suite for Simulating Distributed Algorithms, Journal of Parallel and Distributed Computing (JPDC), Elsevier, 2015. </a:t>
            </a:r>
          </a:p>
          <a:p>
            <a:pPr>
              <a:lnSpc>
                <a:spcPct val="100000"/>
              </a:lnSpc>
            </a:pPr>
            <a:endParaRPr lang="en-US" sz="1400" b="1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Selected Articles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Resilient and Scalable Architecture for Permissioned Blockchain Fabrics, PhD Workshop,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Efficient Transaction Processing in Byzantine Fault Tolerant Environments, In International Workshop on High Performance Transaction Systems (HPTS), 2019 – A Biennial Workshop.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Transaction Processing, In Encyclopedia of Big Data Technologies. Springer, Cham, 2018.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Tutorials</a:t>
            </a:r>
            <a:r>
              <a:rPr lang="en-US" sz="16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Building High Throughput Permissioned Blockchain Fabrics: Challenges and Opportunities, In 46th International Conference on Very Large Databases (VLDB),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Blockchain consensus unraveled: Virtues and Limitations, In 14th ACM International Conference on Distributed and Event- Based Systems (DEBS), 2020.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, 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An In-Depth Look of BFT Consensus in Blockchain: Challenges and Opportunities, Middleware Tutorials, 2019. </a:t>
            </a:r>
          </a:p>
          <a:p>
            <a:pPr>
              <a:lnSpc>
                <a:spcPct val="100000"/>
              </a:lnSpc>
            </a:pPr>
            <a:endParaRPr lang="en-US" sz="1400" dirty="0">
              <a:latin typeface="Palatino Linotype" panose="0204050205050503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Palatino Linotype" panose="02040502050505030304" pitchFamily="18" charset="0"/>
              </a:rPr>
              <a:t>Demonstrations</a:t>
            </a:r>
            <a:r>
              <a:rPr lang="en-US" sz="1400" dirty="0">
                <a:latin typeface="Palatino Linotype" panose="02040502050505030304" pitchFamily="18" charset="0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Palatino Linotype" panose="02040502050505030304" pitchFamily="18" charset="0"/>
              </a:rPr>
              <a:t>S. </a:t>
            </a:r>
            <a:r>
              <a:rPr lang="en-US" sz="1400" dirty="0" err="1">
                <a:latin typeface="Palatino Linotype" panose="02040502050505030304" pitchFamily="18" charset="0"/>
              </a:rPr>
              <a:t>Rahnama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b="1" i="1" dirty="0">
                <a:latin typeface="Palatino Linotype" panose="02040502050505030304" pitchFamily="18" charset="0"/>
              </a:rPr>
              <a:t>S. Gupta</a:t>
            </a:r>
            <a:r>
              <a:rPr lang="en-US" sz="1400" dirty="0">
                <a:latin typeface="Palatino Linotype" panose="02040502050505030304" pitchFamily="18" charset="0"/>
              </a:rPr>
              <a:t>, T. </a:t>
            </a:r>
            <a:r>
              <a:rPr lang="en-US" sz="1400" dirty="0" err="1">
                <a:latin typeface="Palatino Linotype" panose="02040502050505030304" pitchFamily="18" charset="0"/>
              </a:rPr>
              <a:t>Qadah</a:t>
            </a:r>
            <a:r>
              <a:rPr lang="en-US" sz="1400" dirty="0">
                <a:latin typeface="Palatino Linotype" panose="02040502050505030304" pitchFamily="18" charset="0"/>
              </a:rPr>
              <a:t>, J. </a:t>
            </a:r>
            <a:r>
              <a:rPr lang="en-US" sz="1400" dirty="0" err="1">
                <a:latin typeface="Palatino Linotype" panose="02040502050505030304" pitchFamily="18" charset="0"/>
              </a:rPr>
              <a:t>Hellings</a:t>
            </a:r>
            <a:r>
              <a:rPr lang="en-US" sz="1400" dirty="0">
                <a:latin typeface="Palatino Linotype" panose="02040502050505030304" pitchFamily="18" charset="0"/>
              </a:rPr>
              <a:t> and M. </a:t>
            </a:r>
            <a:r>
              <a:rPr lang="en-US" sz="1400" dirty="0" err="1">
                <a:latin typeface="Palatino Linotype" panose="02040502050505030304" pitchFamily="18" charset="0"/>
              </a:rPr>
              <a:t>Sadoghi</a:t>
            </a:r>
            <a:r>
              <a:rPr lang="en-US" sz="1400" dirty="0">
                <a:latin typeface="Palatino Linotype" panose="02040502050505030304" pitchFamily="18" charset="0"/>
              </a:rPr>
              <a:t>, Scalable, Resilient and Configurable Permissioned Blockchain Fabric, In 46th International Conference on Very Large Databases (VLDB), 2020. </a:t>
            </a:r>
          </a:p>
        </p:txBody>
      </p:sp>
    </p:spTree>
    <p:extLst>
      <p:ext uri="{BB962C8B-B14F-4D97-AF65-F5344CB8AC3E}">
        <p14:creationId xmlns:p14="http://schemas.microsoft.com/office/powerpoint/2010/main" val="162388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16555</TotalTime>
  <Words>2180</Words>
  <Application>Microsoft Macintosh PowerPoint</Application>
  <PresentationFormat>Widescreen</PresentationFormat>
  <Paragraphs>500</Paragraphs>
  <Slides>59</Slides>
  <Notes>6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Bookman Old Style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Blockchain Applications??</vt:lpstr>
      <vt:lpstr>There are many more…</vt:lpstr>
      <vt:lpstr>Why only Cryptocurrencies?</vt:lpstr>
      <vt:lpstr>Research Focus   Make BFT Consensus Efficient</vt:lpstr>
      <vt:lpstr>First practical BFT implementation.</vt:lpstr>
      <vt:lpstr>Several Exciting Solutions</vt:lpstr>
      <vt:lpstr>Speculative Execution</vt:lpstr>
      <vt:lpstr>PowerPoint Presentation</vt:lpstr>
      <vt:lpstr>Magical Ingredient  Client Commit implies Finality</vt:lpstr>
      <vt:lpstr>What if replicas are globally scattered?</vt:lpstr>
      <vt:lpstr>Challenges For Geo-Scale Blockchains</vt:lpstr>
      <vt:lpstr>GeoBFT Protocol*</vt:lpstr>
      <vt:lpstr>PowerPoint Presentation</vt:lpstr>
      <vt:lpstr>Magical Ingredient  Cheap Inter-Cluster Sharing</vt:lpstr>
      <vt:lpstr>What Limits Current Systems? Primary-Backup Paradigm</vt:lpstr>
      <vt:lpstr>Our Proposal</vt:lpstr>
      <vt:lpstr>RCC Paradigm*</vt:lpstr>
      <vt:lpstr>PowerPoint Presentation</vt:lpstr>
      <vt:lpstr>Challenges?</vt:lpstr>
      <vt:lpstr>Secure Ordering</vt:lpstr>
      <vt:lpstr>Malicious Primaries Collusion</vt:lpstr>
      <vt:lpstr>Magical Ingredient  Good Instances are always Live</vt:lpstr>
      <vt:lpstr>Existing BFT Protocols: Rotating Primary</vt:lpstr>
      <vt:lpstr>Secure Ordering Solution</vt:lpstr>
      <vt:lpstr>Secure Ordering Solution</vt:lpstr>
      <vt:lpstr>Secure Ordering Solution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PowerPoint Presentation</vt:lpstr>
      <vt:lpstr>Implementation on ResilientDB</vt:lpstr>
      <vt:lpstr>Ledger (Blockchain) Management</vt:lpstr>
      <vt:lpstr>Evaluating RCC on ResilientDB</vt:lpstr>
      <vt:lpstr>Scalability</vt:lpstr>
      <vt:lpstr>Batching</vt:lpstr>
      <vt:lpstr>The Big Picture…</vt:lpstr>
      <vt:lpstr>Future Directions… Blockchain Computing</vt:lpstr>
      <vt:lpstr>Future Directions… Blockchain Storage</vt:lpstr>
      <vt:lpstr>Expolab Team</vt:lpstr>
      <vt:lpstr>Other works in this Journey…</vt:lpstr>
      <vt:lpstr>Publications</vt:lpstr>
      <vt:lpstr>Publications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734</cp:revision>
  <dcterms:created xsi:type="dcterms:W3CDTF">2018-08-17T23:07:33Z</dcterms:created>
  <dcterms:modified xsi:type="dcterms:W3CDTF">2021-04-30T05:17:19Z</dcterms:modified>
  <cp:category/>
</cp:coreProperties>
</file>