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  <p:sldMasterId id="2147483703" r:id="rId3"/>
  </p:sldMasterIdLst>
  <p:notesMasterIdLst>
    <p:notesMasterId r:id="rId56"/>
  </p:notesMasterIdLst>
  <p:sldIdLst>
    <p:sldId id="426" r:id="rId4"/>
    <p:sldId id="499" r:id="rId5"/>
    <p:sldId id="500" r:id="rId6"/>
    <p:sldId id="501" r:id="rId7"/>
    <p:sldId id="439" r:id="rId8"/>
    <p:sldId id="447" r:id="rId9"/>
    <p:sldId id="445" r:id="rId10"/>
    <p:sldId id="450" r:id="rId11"/>
    <p:sldId id="449" r:id="rId12"/>
    <p:sldId id="347" r:id="rId13"/>
    <p:sldId id="448" r:id="rId14"/>
    <p:sldId id="452" r:id="rId15"/>
    <p:sldId id="453" r:id="rId16"/>
    <p:sldId id="454" r:id="rId17"/>
    <p:sldId id="455" r:id="rId18"/>
    <p:sldId id="456" r:id="rId19"/>
    <p:sldId id="461" r:id="rId20"/>
    <p:sldId id="462" r:id="rId21"/>
    <p:sldId id="357" r:id="rId22"/>
    <p:sldId id="332" r:id="rId23"/>
    <p:sldId id="502" r:id="rId24"/>
    <p:sldId id="478" r:id="rId25"/>
    <p:sldId id="428" r:id="rId26"/>
    <p:sldId id="395" r:id="rId27"/>
    <p:sldId id="507" r:id="rId28"/>
    <p:sldId id="490" r:id="rId29"/>
    <p:sldId id="393" r:id="rId30"/>
    <p:sldId id="389" r:id="rId31"/>
    <p:sldId id="508" r:id="rId32"/>
    <p:sldId id="463" r:id="rId33"/>
    <p:sldId id="432" r:id="rId34"/>
    <p:sldId id="381" r:id="rId35"/>
    <p:sldId id="384" r:id="rId36"/>
    <p:sldId id="434" r:id="rId37"/>
    <p:sldId id="435" r:id="rId38"/>
    <p:sldId id="503" r:id="rId39"/>
    <p:sldId id="504" r:id="rId40"/>
    <p:sldId id="383" r:id="rId41"/>
    <p:sldId id="492" r:id="rId42"/>
    <p:sldId id="424" r:id="rId43"/>
    <p:sldId id="367" r:id="rId44"/>
    <p:sldId id="464" r:id="rId45"/>
    <p:sldId id="486" r:id="rId46"/>
    <p:sldId id="397" r:id="rId47"/>
    <p:sldId id="436" r:id="rId48"/>
    <p:sldId id="386" r:id="rId49"/>
    <p:sldId id="438" r:id="rId50"/>
    <p:sldId id="496" r:id="rId51"/>
    <p:sldId id="351" r:id="rId52"/>
    <p:sldId id="506" r:id="rId53"/>
    <p:sldId id="505" r:id="rId54"/>
    <p:sldId id="273" r:id="rId5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E3EB00"/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3" autoAdjust="0"/>
    <p:restoredTop sz="96928"/>
  </p:normalViewPr>
  <p:slideViewPr>
    <p:cSldViewPr snapToGrid="0" snapToObjects="1" showGuides="1">
      <p:cViewPr varScale="1">
        <p:scale>
          <a:sx n="152" d="100"/>
          <a:sy n="152" d="100"/>
        </p:scale>
        <p:origin x="216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6/13/22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726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8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6B4-EBA6-7B42-BD3C-1122C5758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6848-967C-5145-9A12-0A0BDD300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A5B8C-1F22-1E4C-83DE-C64F91E4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4276B-0BD1-E247-BD58-3B5C05A04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9F068-9E5F-8948-8172-85D935176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3108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DCF5-71CF-8C44-87D1-7360CDED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5302E-C3BB-D842-8357-8574D23E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A7F8-EE9E-5444-98DE-8AD8CD93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1DA73-4090-C748-BE7F-062DF97A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0139D-F003-A042-A0C9-0BED6DF0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7411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3B15-8D92-5F42-8D4C-AE4A6332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53D30-3CC6-3240-B04E-D1D4FC8B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EC480-2FCF-2647-A5DC-49724F360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D417-CC67-AC42-9E3D-450F9006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AF6DB-D6B3-4C48-A9E5-70FF727C2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99441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DCAF-1C1B-7849-8F07-F4FA2C71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84882-CCBD-A342-BC4E-56E5AD7609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BCDB7-3CF0-224F-B037-7AB719EFC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55D67-5C3C-1F4B-B064-640D361D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3C874-8B66-F54E-A4B6-4A2CFFF8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492B8-49E5-EB4C-BC0E-C112D31F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5010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0FB1-48C5-194E-8E01-B0C4797BD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3DAD7-6E71-9E42-9092-94D36FE85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96B8B-5A79-934A-82B3-9D9D02E76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9981EE-71DB-0F4B-9118-B58D6742F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D1DD-3E64-464E-872B-3DE8EEB6A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78F0D-E6C5-EA43-9F9D-582E47F3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1FE91-E3E0-934C-AF36-085E8BC7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EE6D96-F816-6F47-AE9B-717D2831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8264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AC107-605E-FD46-AFE2-BB0B4F86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D9431-02A8-8F44-AC68-59C67A4E9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8986D-D4A5-3847-A882-F3570838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6C134-BC31-3B4A-B1CF-05B9A610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398962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E6385C-1633-F94C-9088-0529A5ED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1634F-FDF0-1C42-AE6E-22F0AD06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DBCC-0A9F-134A-B2AA-B81EEA8C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754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E619-3BEC-5B43-B7E8-4279B78E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38A59-4F5E-514B-96BA-E130FDAD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ED6DB0-D891-D84E-B29B-D2BE992C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D81F-E5A8-C642-A6CE-CE740658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FD6E-5E39-6A4E-846B-74F2E2743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73888-A856-4E4F-A301-F9664161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4501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97440-E283-2F42-A88A-0CDE3825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62BF6-00AB-4745-B0E3-69761F1C0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919AE1-9A56-7645-BA18-0132FAC96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533272-9785-574C-A69E-CDDED591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C622-6CE7-A149-8C5A-90DBAD8F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5522A-AF5C-CA4B-B182-40807CFF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2424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0C2E-5ECF-F947-AF29-3218833D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99B-3F73-1947-B3CA-D2BA58031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02591-ABF9-3240-B782-96172213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1590C-7310-4842-AB71-827100D6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3FF3C-D7ED-5A47-97AA-019CD273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99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9BE1F0-0978-5341-8AA0-DE458E1CB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65BE-F3FF-E744-A5D6-3B71F275D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E9C5-3A1D-4346-A0BE-A9A56F0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D5E42-1645-3544-AA73-6F2474D6A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FF6B9-6522-AF40-A867-E5FC2122E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56376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BEC32-AF48-3E4C-AFA9-4BA18501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3615A-FA59-A141-BCE4-7722759C2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C3A0F-D12D-4E47-AB7F-1AA61B70CC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6/13/22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CF250-32B3-A248-9445-647EF524DF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BF615-77CA-C64C-B0F9-D98C39DE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0AC7EB-9328-0843-B970-D0D03097A4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2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gupta-suyash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22.svg"/><Relationship Id="rId5" Type="http://schemas.openxmlformats.org/officeDocument/2006/relationships/image" Target="../media/image36.svg"/><Relationship Id="rId10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62.jp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6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svg"/><Relationship Id="rId3" Type="http://schemas.openxmlformats.org/officeDocument/2006/relationships/image" Target="../media/image40.svg"/><Relationship Id="rId7" Type="http://schemas.openxmlformats.org/officeDocument/2006/relationships/image" Target="../media/image67.svg"/><Relationship Id="rId12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69.svg"/><Relationship Id="rId5" Type="http://schemas.openxmlformats.org/officeDocument/2006/relationships/image" Target="../media/image42.svg"/><Relationship Id="rId10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96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34.svg"/><Relationship Id="rId18" Type="http://schemas.openxmlformats.org/officeDocument/2006/relationships/image" Target="../media/image19.png"/><Relationship Id="rId3" Type="http://schemas.openxmlformats.org/officeDocument/2006/relationships/image" Target="../media/image100.svg"/><Relationship Id="rId21" Type="http://schemas.openxmlformats.org/officeDocument/2006/relationships/image" Target="../media/image22.svg"/><Relationship Id="rId7" Type="http://schemas.openxmlformats.org/officeDocument/2006/relationships/image" Target="../media/image104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99.png"/><Relationship Id="rId16" Type="http://schemas.openxmlformats.org/officeDocument/2006/relationships/image" Target="../media/image3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36.svg"/><Relationship Id="rId10" Type="http://schemas.openxmlformats.org/officeDocument/2006/relationships/image" Target="../media/image107.png"/><Relationship Id="rId19" Type="http://schemas.openxmlformats.org/officeDocument/2006/relationships/image" Target="../media/image20.svg"/><Relationship Id="rId4" Type="http://schemas.openxmlformats.org/officeDocument/2006/relationships/image" Target="../media/image101.png"/><Relationship Id="rId9" Type="http://schemas.openxmlformats.org/officeDocument/2006/relationships/image" Target="../media/image106.sv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2.svg"/><Relationship Id="rId4" Type="http://schemas.openxmlformats.org/officeDocument/2006/relationships/image" Target="../media/image111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123.svg"/><Relationship Id="rId3" Type="http://schemas.openxmlformats.org/officeDocument/2006/relationships/image" Target="../media/image116.svg"/><Relationship Id="rId7" Type="http://schemas.openxmlformats.org/officeDocument/2006/relationships/image" Target="../media/image49.pn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image" Target="../media/image39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svg"/><Relationship Id="rId11" Type="http://schemas.openxmlformats.org/officeDocument/2006/relationships/image" Target="../media/image121.svg"/><Relationship Id="rId5" Type="http://schemas.openxmlformats.org/officeDocument/2006/relationships/image" Target="../media/image117.svg"/><Relationship Id="rId15" Type="http://schemas.openxmlformats.org/officeDocument/2006/relationships/image" Target="../media/image125.svg"/><Relationship Id="rId10" Type="http://schemas.openxmlformats.org/officeDocument/2006/relationships/image" Target="../media/image120.svg"/><Relationship Id="rId4" Type="http://schemas.openxmlformats.org/officeDocument/2006/relationships/image" Target="../media/image47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2.svg"/><Relationship Id="rId7" Type="http://schemas.openxmlformats.org/officeDocument/2006/relationships/image" Target="../media/image20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34.svg"/><Relationship Id="rId10" Type="http://schemas.openxmlformats.org/officeDocument/2006/relationships/image" Target="../media/image135.png"/><Relationship Id="rId4" Type="http://schemas.openxmlformats.org/officeDocument/2006/relationships/image" Target="../media/image133.png"/><Relationship Id="rId9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0.svg"/><Relationship Id="rId4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hyperlink" Target="https://resilientdb.com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8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0A4B931-B7F0-403E-9F40-8A4054A04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4CEAF602-346E-4A18-BDCE-F489E035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F74A1337-596D-453E-B873-BCF1760EE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1" y="326762"/>
            <a:ext cx="5212306" cy="21635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200" b="1" dirty="0">
                <a:latin typeface="Palatino Linotype" panose="02040502050505030304" pitchFamily="18" charset="0"/>
              </a:rPr>
              <a:t>Resilient and Scalable Architecture for Permissioned Blockchain Fabrics</a:t>
            </a:r>
          </a:p>
        </p:txBody>
      </p:sp>
      <p:pic>
        <p:nvPicPr>
          <p:cNvPr id="8" name="Picture 7" descr="A picture containing text, monitor, screen, watching&#10;&#10;Description automatically generated">
            <a:extLst>
              <a:ext uri="{FF2B5EF4-FFF2-40B4-BE49-F238E27FC236}">
                <a16:creationId xmlns:a16="http://schemas.microsoft.com/office/drawing/2014/main" id="{E835892B-2B9C-C34C-A322-83F6FB8B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183" y="2033383"/>
            <a:ext cx="2183076" cy="371123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B2483E-ADF3-914F-9889-381B7EB7C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889" y="438429"/>
            <a:ext cx="2333369" cy="775846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264D1A-BF44-424C-9A49-C54604A0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51" y="3436901"/>
            <a:ext cx="2468014" cy="994223"/>
          </a:xfrm>
          <a:prstGeom prst="rect">
            <a:avLst/>
          </a:prstGeom>
        </p:spPr>
      </p:pic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A83A3B9-DB55-5644-ABFA-CED01ADD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912" y="5107557"/>
            <a:ext cx="2461353" cy="110952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152611" y="4462986"/>
            <a:ext cx="4155398" cy="19902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Suyash Gupta</a:t>
            </a:r>
          </a:p>
          <a:p>
            <a:pPr algn="ctr" eaLnBrk="1" hangingPunct="1"/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RISE / </a:t>
            </a:r>
            <a:r>
              <a:rPr lang="en-US" sz="2000" dirty="0" err="1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SkyLab</a:t>
            </a:r>
            <a:endParaRPr lang="en-US" sz="200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dirty="0">
                <a:solidFill>
                  <a:schemeClr val="tx1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hlinkClick r:id="rId7"/>
              </a:rPr>
              <a:t>https://gupta-suyash.github.io/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92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24740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Internet">
            <a:extLst>
              <a:ext uri="{FF2B5EF4-FFF2-40B4-BE49-F238E27FC236}">
                <a16:creationId xmlns:a16="http://schemas.microsoft.com/office/drawing/2014/main" id="{4633A597-5FE3-A74D-B400-83CE53D4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9516" y="2257313"/>
            <a:ext cx="1287770" cy="1256555"/>
          </a:xfrm>
          <a:prstGeom prst="rect">
            <a:avLst/>
          </a:prstGeom>
        </p:spPr>
      </p:pic>
      <p:pic>
        <p:nvPicPr>
          <p:cNvPr id="15" name="Graphic 14" descr="Internet">
            <a:extLst>
              <a:ext uri="{FF2B5EF4-FFF2-40B4-BE49-F238E27FC236}">
                <a16:creationId xmlns:a16="http://schemas.microsoft.com/office/drawing/2014/main" id="{661ECFA1-5D15-E643-9183-FEFA78318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5131545"/>
            <a:ext cx="1287770" cy="1256555"/>
          </a:xfrm>
          <a:prstGeom prst="rect">
            <a:avLst/>
          </a:prstGeom>
        </p:spPr>
      </p:pic>
      <p:pic>
        <p:nvPicPr>
          <p:cNvPr id="17" name="Graphic 16" descr="Internet">
            <a:extLst>
              <a:ext uri="{FF2B5EF4-FFF2-40B4-BE49-F238E27FC236}">
                <a16:creationId xmlns:a16="http://schemas.microsoft.com/office/drawing/2014/main" id="{933F0969-E766-8C47-86C9-50E038E9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0748" y="1505429"/>
            <a:ext cx="1287770" cy="125655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Male profile">
            <a:extLst>
              <a:ext uri="{FF2B5EF4-FFF2-40B4-BE49-F238E27FC236}">
                <a16:creationId xmlns:a16="http://schemas.microsoft.com/office/drawing/2014/main" id="{48F93C3D-AA1D-1040-B1AF-854F35B88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9680" y="1914457"/>
            <a:ext cx="1643352" cy="15145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063C91-19C4-9D4F-A9B7-3E6A602E4498}"/>
              </a:ext>
            </a:extLst>
          </p:cNvPr>
          <p:cNvGrpSpPr/>
          <p:nvPr/>
        </p:nvGrpSpPr>
        <p:grpSpPr>
          <a:xfrm>
            <a:off x="3069623" y="3657674"/>
            <a:ext cx="1798843" cy="1959142"/>
            <a:chOff x="919383" y="3205054"/>
            <a:chExt cx="1798843" cy="195914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A5EF94-D747-A248-A6FE-5249C9550FFD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34" name="Graphic 33" descr="School girl with solid fill">
              <a:extLst>
                <a:ext uri="{FF2B5EF4-FFF2-40B4-BE49-F238E27FC236}">
                  <a16:creationId xmlns:a16="http://schemas.microsoft.com/office/drawing/2014/main" id="{F635F9FF-E22A-9A49-B0F2-0561904A0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9E313FC-B3EA-FE4E-9FA5-03068F523AD2}"/>
              </a:ext>
            </a:extLst>
          </p:cNvPr>
          <p:cNvGrpSpPr/>
          <p:nvPr/>
        </p:nvGrpSpPr>
        <p:grpSpPr>
          <a:xfrm>
            <a:off x="7621841" y="3657674"/>
            <a:ext cx="1798843" cy="1945890"/>
            <a:chOff x="3076398" y="3205054"/>
            <a:chExt cx="1798843" cy="1945890"/>
          </a:xfrm>
        </p:grpSpPr>
        <p:pic>
          <p:nvPicPr>
            <p:cNvPr id="36" name="Graphic 35" descr="School boy with solid fill">
              <a:extLst>
                <a:ext uri="{FF2B5EF4-FFF2-40B4-BE49-F238E27FC236}">
                  <a16:creationId xmlns:a16="http://schemas.microsoft.com/office/drawing/2014/main" id="{0F6BCD14-65CA-E44B-BC09-E434ADB5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213B5F-1FA6-3340-B32E-377C37E8FCA8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3639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Network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8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68287"/>
            <a:ext cx="11039061" cy="13823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Decentralization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Replicas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82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04" y="335806"/>
            <a:ext cx="11039061" cy="8472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Blockchain: Democracy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Vote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0943" y="2500135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E1E8D72A-6D9E-EF41-8244-A2334930B7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30580" y="4950395"/>
            <a:ext cx="582122" cy="582122"/>
          </a:xfrm>
          <a:prstGeom prst="rect">
            <a:avLst/>
          </a:prstGeom>
        </p:spPr>
      </p:pic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7B89135D-E7B7-D44D-AAA0-1AE6D10EA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11051" y="2520953"/>
            <a:ext cx="582122" cy="582122"/>
          </a:xfrm>
          <a:prstGeom prst="rect">
            <a:avLst/>
          </a:prstGeom>
        </p:spPr>
      </p:pic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1423B4C6-F709-7D4E-B8E5-CA289E0C8D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598704">
            <a:off x="4390608" y="4043651"/>
            <a:ext cx="582122" cy="582122"/>
          </a:xfrm>
          <a:prstGeom prst="rect">
            <a:avLst/>
          </a:prstGeom>
        </p:spPr>
      </p:pic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9D698859-2DAF-F546-903B-8655B2F1AE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44378">
            <a:off x="4543662" y="2850723"/>
            <a:ext cx="582122" cy="582122"/>
          </a:xfrm>
          <a:prstGeom prst="rect">
            <a:avLst/>
          </a:prstGeom>
        </p:spPr>
      </p:pic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EB887A3D-F0B2-C54F-A27D-A11393D0F8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78168">
            <a:off x="7571727" y="3073877"/>
            <a:ext cx="582122" cy="582122"/>
          </a:xfrm>
          <a:prstGeom prst="rect">
            <a:avLst/>
          </a:prstGeom>
        </p:spPr>
      </p:pic>
      <p:pic>
        <p:nvPicPr>
          <p:cNvPr id="34" name="Graphic 33" descr="Envelope">
            <a:extLst>
              <a:ext uri="{FF2B5EF4-FFF2-40B4-BE49-F238E27FC236}">
                <a16:creationId xmlns:a16="http://schemas.microsoft.com/office/drawing/2014/main" id="{FA2550A8-6D12-F24D-9540-BDFA253BE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29467">
            <a:off x="7412499" y="4857349"/>
            <a:ext cx="582122" cy="5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19 L 0.01914 -0.143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5 -0.01759 L -0.01276 0.112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5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10651 -0.04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01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25E-6 -4.07407E-6 L 0.09766 0.093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386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102 -0.00833 L -0.10963 0.098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53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888 0.0132 L -0.10117 -0.1032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Voting Rules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Consensus</a:t>
            </a:r>
            <a:endParaRPr lang="en-US" altLang="en-US" sz="44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2372139" y="1762712"/>
            <a:ext cx="7726017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 replica should vote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Count each vote only once!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Winner 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who gets majority of votes.</a:t>
            </a:r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Ensure only one winner!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AD1C40BC-33BC-984D-9458-5D4C9FC78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9" y="1962529"/>
            <a:ext cx="1805609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 flipV="1">
            <a:off x="4659972" y="3213804"/>
            <a:ext cx="1258829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7F04CC-5DD3-AF4A-A855-355BD649163A}"/>
              </a:ext>
            </a:extLst>
          </p:cNvPr>
          <p:cNvCxnSpPr>
            <a:cxnSpLocks/>
          </p:cNvCxnSpPr>
          <p:nvPr/>
        </p:nvCxnSpPr>
        <p:spPr>
          <a:xfrm flipH="1" flipV="1">
            <a:off x="6164217" y="2671727"/>
            <a:ext cx="10416" cy="98594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5F690B-0138-DB43-AE50-0A5A226DBD94}"/>
              </a:ext>
            </a:extLst>
          </p:cNvPr>
          <p:cNvCxnSpPr>
            <a:cxnSpLocks/>
          </p:cNvCxnSpPr>
          <p:nvPr/>
        </p:nvCxnSpPr>
        <p:spPr>
          <a:xfrm flipV="1">
            <a:off x="6420049" y="3213804"/>
            <a:ext cx="1336703" cy="600128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D3F6EA-589B-C642-85D4-969A6B723296}"/>
              </a:ext>
            </a:extLst>
          </p:cNvPr>
          <p:cNvCxnSpPr>
            <a:cxnSpLocks/>
          </p:cNvCxnSpPr>
          <p:nvPr/>
        </p:nvCxnSpPr>
        <p:spPr>
          <a:xfrm>
            <a:off x="6413147" y="4147930"/>
            <a:ext cx="1208694" cy="666483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4F1EB97-66B4-884E-A65B-E9BAA7AE60C1}"/>
              </a:ext>
            </a:extLst>
          </p:cNvPr>
          <p:cNvCxnSpPr>
            <a:cxnSpLocks/>
          </p:cNvCxnSpPr>
          <p:nvPr/>
        </p:nvCxnSpPr>
        <p:spPr>
          <a:xfrm flipH="1">
            <a:off x="4659972" y="4147930"/>
            <a:ext cx="1320208" cy="457060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88217B-7385-AA44-9185-8D659F9EB1EB}"/>
              </a:ext>
            </a:extLst>
          </p:cNvPr>
          <p:cNvCxnSpPr>
            <a:cxnSpLocks/>
          </p:cNvCxnSpPr>
          <p:nvPr/>
        </p:nvCxnSpPr>
        <p:spPr>
          <a:xfrm flipH="1">
            <a:off x="6156235" y="4253948"/>
            <a:ext cx="15965" cy="1128907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5EF94-D747-A248-A6FE-5249C9550FFD}"/>
              </a:ext>
            </a:extLst>
          </p:cNvPr>
          <p:cNvSpPr txBox="1"/>
          <p:nvPr/>
        </p:nvSpPr>
        <p:spPr>
          <a:xfrm>
            <a:off x="3427795" y="5216706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Alice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213B5F-1FA6-3340-B32E-377C37E8FCA8}"/>
              </a:ext>
            </a:extLst>
          </p:cNvPr>
          <p:cNvSpPr txBox="1"/>
          <p:nvPr/>
        </p:nvSpPr>
        <p:spPr>
          <a:xfrm>
            <a:off x="7980013" y="5203454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Bob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498"/>
            <a:ext cx="12160752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Everything is fine until there are </a:t>
            </a: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Adversaries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Database">
            <a:extLst>
              <a:ext uri="{FF2B5EF4-FFF2-40B4-BE49-F238E27FC236}">
                <a16:creationId xmlns:a16="http://schemas.microsoft.com/office/drawing/2014/main" id="{3FE212BB-C8B8-FA4C-938F-25D52E57B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62788" y="4041851"/>
            <a:ext cx="1231608" cy="1289335"/>
          </a:xfrm>
          <a:prstGeom prst="rect">
            <a:avLst/>
          </a:prstGeom>
        </p:spPr>
      </p:pic>
      <p:pic>
        <p:nvPicPr>
          <p:cNvPr id="22" name="Graphic 21" descr="Database">
            <a:extLst>
              <a:ext uri="{FF2B5EF4-FFF2-40B4-BE49-F238E27FC236}">
                <a16:creationId xmlns:a16="http://schemas.microsoft.com/office/drawing/2014/main" id="{F43BE28E-DE5E-C943-9DFF-695EE3D9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4269" y="4093520"/>
            <a:ext cx="1231608" cy="1289335"/>
          </a:xfrm>
          <a:prstGeom prst="rect">
            <a:avLst/>
          </a:prstGeom>
        </p:spPr>
      </p:pic>
      <p:pic>
        <p:nvPicPr>
          <p:cNvPr id="23" name="Graphic 22" descr="Database">
            <a:extLst>
              <a:ext uri="{FF2B5EF4-FFF2-40B4-BE49-F238E27FC236}">
                <a16:creationId xmlns:a16="http://schemas.microsoft.com/office/drawing/2014/main" id="{2DE30C80-EBB3-6F4D-849B-C70FCE3B7B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5346" y="2460584"/>
            <a:ext cx="1231608" cy="1289335"/>
          </a:xfrm>
          <a:prstGeom prst="rect">
            <a:avLst/>
          </a:prstGeom>
        </p:spPr>
      </p:pic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F0143BB0-2588-9946-BA4E-E5CCF05A9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1402214"/>
            <a:ext cx="1231608" cy="1289335"/>
          </a:xfrm>
          <a:prstGeom prst="rect">
            <a:avLst/>
          </a:prstGeom>
        </p:spPr>
      </p:pic>
      <p:pic>
        <p:nvPicPr>
          <p:cNvPr id="39" name="Graphic 38" descr="Database">
            <a:extLst>
              <a:ext uri="{FF2B5EF4-FFF2-40B4-BE49-F238E27FC236}">
                <a16:creationId xmlns:a16="http://schemas.microsoft.com/office/drawing/2014/main" id="{AAFFF76A-A452-F949-BBC6-2032989EB9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6396" y="5376331"/>
            <a:ext cx="1231608" cy="1289335"/>
          </a:xfrm>
          <a:prstGeom prst="rect">
            <a:avLst/>
          </a:prstGeom>
        </p:spPr>
      </p:pic>
      <p:pic>
        <p:nvPicPr>
          <p:cNvPr id="40" name="Graphic 39" descr="Database">
            <a:extLst>
              <a:ext uri="{FF2B5EF4-FFF2-40B4-BE49-F238E27FC236}">
                <a16:creationId xmlns:a16="http://schemas.microsoft.com/office/drawing/2014/main" id="{2A0D2DC8-EF38-3249-B92B-6C54CEAD9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2788" y="2480138"/>
            <a:ext cx="1231608" cy="1289335"/>
          </a:xfrm>
          <a:prstGeom prst="rect">
            <a:avLst/>
          </a:prstGeom>
        </p:spPr>
      </p:pic>
      <p:pic>
        <p:nvPicPr>
          <p:cNvPr id="6" name="Graphic 5" descr="Crying face with solid fill with solid fill">
            <a:extLst>
              <a:ext uri="{FF2B5EF4-FFF2-40B4-BE49-F238E27FC236}">
                <a16:creationId xmlns:a16="http://schemas.microsoft.com/office/drawing/2014/main" id="{A012508A-6450-C14D-B1B6-56BF3AA757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502740" y="1343839"/>
            <a:ext cx="1489365" cy="148936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D33EF48-494D-7D4C-BCA2-C699FF776B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54029" y="4140341"/>
            <a:ext cx="1049125" cy="1063113"/>
          </a:xfrm>
          <a:prstGeom prst="rect">
            <a:avLst/>
          </a:prstGeom>
        </p:spPr>
      </p:pic>
      <p:pic>
        <p:nvPicPr>
          <p:cNvPr id="31" name="Picture 3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6E712D60-2982-A346-8BF9-6C1518C497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7301" y="2504972"/>
            <a:ext cx="1062430" cy="115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4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599B4E4-88BC-AF47-B454-89802933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381"/>
            <a:ext cx="12160752" cy="166443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Solution </a:t>
            </a:r>
            <a: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br>
              <a:rPr lang="en-US" sz="4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</a:b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Byzantine-Fault Tolerant Consensus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8AA389-A2B3-854A-8D10-9001BB1E8813}"/>
              </a:ext>
            </a:extLst>
          </p:cNvPr>
          <p:cNvSpPr txBox="1"/>
          <p:nvPr/>
        </p:nvSpPr>
        <p:spPr>
          <a:xfrm>
            <a:off x="5010581" y="2753304"/>
            <a:ext cx="37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Secure</a:t>
            </a:r>
          </a:p>
          <a:p>
            <a:pPr algn="just"/>
            <a:endParaRPr lang="en-US" sz="32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Authenticated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CC620092-4606-0A4F-A157-CDBEFBBE6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2517518"/>
            <a:ext cx="755374" cy="755374"/>
          </a:xfrm>
          <a:prstGeom prst="rect">
            <a:avLst/>
          </a:prstGeom>
        </p:spPr>
      </p:pic>
      <p:pic>
        <p:nvPicPr>
          <p:cNvPr id="32" name="Graphic 31" descr="Checkmark with solid fill">
            <a:extLst>
              <a:ext uri="{FF2B5EF4-FFF2-40B4-BE49-F238E27FC236}">
                <a16:creationId xmlns:a16="http://schemas.microsoft.com/office/drawing/2014/main" id="{58F5D483-DE86-8C4F-B4F4-C90AE856D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6102" y="3420241"/>
            <a:ext cx="755374" cy="755374"/>
          </a:xfrm>
          <a:prstGeom prst="rect">
            <a:avLst/>
          </a:prstGeom>
        </p:spPr>
      </p:pic>
      <p:pic>
        <p:nvPicPr>
          <p:cNvPr id="8" name="Picture 7" descr="A cat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3237DE6E-B0EE-AF49-BA55-41FA9B9E4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91" y="4771696"/>
            <a:ext cx="2100817" cy="1897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1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Be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Safe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All replicas should have same state.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3591336" y="2587307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D6AC7-06B1-EB4E-BF0E-4F87F44A7287}"/>
                </a:ext>
              </a:extLst>
            </p:cNvPr>
            <p:cNvSpPr txBox="1"/>
            <p:nvPr/>
          </p:nvSpPr>
          <p:spPr>
            <a:xfrm>
              <a:off x="8205410" y="5100058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DC947-879A-F641-A169-5C26CB6C6311}"/>
                </a:ext>
              </a:extLst>
            </p:cNvPr>
            <p:cNvSpPr txBox="1"/>
            <p:nvPr/>
          </p:nvSpPr>
          <p:spPr>
            <a:xfrm>
              <a:off x="3995605" y="511974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F71C80-82BD-BF48-8436-CE70539F15F0}"/>
                </a:ext>
              </a:extLst>
            </p:cNvPr>
            <p:cNvSpPr txBox="1"/>
            <p:nvPr/>
          </p:nvSpPr>
          <p:spPr>
            <a:xfrm>
              <a:off x="6140148" y="3601705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X =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9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00737"/>
            <a:ext cx="10515600" cy="69910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Minimal Expectations!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94DB9185-42D6-F14B-9724-87082AE69D2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7322" y="1465123"/>
            <a:ext cx="11569147" cy="864211"/>
          </a:xfrm>
        </p:spPr>
        <p:txBody>
          <a:bodyPr rtlCol="0"/>
          <a:lstStyle/>
          <a:p>
            <a:pPr marL="0" indent="0" algn="ctr" fontAlgn="auto">
              <a:lnSpc>
                <a:spcPct val="25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Stay </a:t>
            </a:r>
            <a:r>
              <a:rPr lang="en-US" sz="2400" b="1" dirty="0">
                <a:solidFill>
                  <a:srgbClr val="00B0F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Live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  System should continue processing transactions from good clients.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4156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EED58-2169-6E4E-A1C6-433BF388E42B}"/>
              </a:ext>
            </a:extLst>
          </p:cNvPr>
          <p:cNvGrpSpPr/>
          <p:nvPr/>
        </p:nvGrpSpPr>
        <p:grpSpPr>
          <a:xfrm>
            <a:off x="5905627" y="2455423"/>
            <a:ext cx="6100842" cy="3529042"/>
            <a:chOff x="3591336" y="2587307"/>
            <a:chExt cx="6100842" cy="3529042"/>
          </a:xfrm>
        </p:grpSpPr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D3F56E7F-3A0A-BC4C-A89A-D2BDFCC2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74637" y="4108930"/>
              <a:ext cx="1917541" cy="2007419"/>
            </a:xfrm>
            <a:prstGeom prst="rect">
              <a:avLst/>
            </a:prstGeom>
          </p:spPr>
        </p:pic>
        <p:pic>
          <p:nvPicPr>
            <p:cNvPr id="7" name="Graphic 6" descr="Database">
              <a:extLst>
                <a:ext uri="{FF2B5EF4-FFF2-40B4-BE49-F238E27FC236}">
                  <a16:creationId xmlns:a16="http://schemas.microsoft.com/office/drawing/2014/main" id="{2CCC9877-034F-2045-8D15-A98A96A3A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1336" y="4108930"/>
              <a:ext cx="1917541" cy="2007419"/>
            </a:xfrm>
            <a:prstGeom prst="rect">
              <a:avLst/>
            </a:prstGeom>
          </p:spPr>
        </p:pic>
        <p:pic>
          <p:nvPicPr>
            <p:cNvPr id="8" name="Graphic 7" descr="Database">
              <a:extLst>
                <a:ext uri="{FF2B5EF4-FFF2-40B4-BE49-F238E27FC236}">
                  <a16:creationId xmlns:a16="http://schemas.microsoft.com/office/drawing/2014/main" id="{037FBED1-DB44-2C4E-AA72-E78EDE4B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8882" y="2587307"/>
              <a:ext cx="1917541" cy="2007419"/>
            </a:xfrm>
            <a:prstGeom prst="rect">
              <a:avLst/>
            </a:prstGeom>
          </p:spPr>
        </p:pic>
      </p:grpSp>
      <p:pic>
        <p:nvPicPr>
          <p:cNvPr id="13" name="Graphic 12" descr="Male profile">
            <a:extLst>
              <a:ext uri="{FF2B5EF4-FFF2-40B4-BE49-F238E27FC236}">
                <a16:creationId xmlns:a16="http://schemas.microsoft.com/office/drawing/2014/main" id="{65CC0ABF-4D97-064D-8FA8-1801E2600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767" y="3302368"/>
            <a:ext cx="2178151" cy="2007419"/>
          </a:xfrm>
          <a:prstGeom prst="rect">
            <a:avLst/>
          </a:prstGeom>
        </p:spPr>
      </p:pic>
      <p:pic>
        <p:nvPicPr>
          <p:cNvPr id="9" name="Graphic 8" descr="Repeat with solid fill">
            <a:extLst>
              <a:ext uri="{FF2B5EF4-FFF2-40B4-BE49-F238E27FC236}">
                <a16:creationId xmlns:a16="http://schemas.microsoft.com/office/drawing/2014/main" id="{FAB1CB4E-4508-3146-943D-1313DADA1A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68969" y="4363383"/>
            <a:ext cx="1238858" cy="1238858"/>
          </a:xfrm>
          <a:prstGeom prst="rect">
            <a:avLst/>
          </a:prstGeom>
        </p:spPr>
      </p:pic>
      <p:pic>
        <p:nvPicPr>
          <p:cNvPr id="15" name="Graphic 14" descr="Transfer with solid fill">
            <a:extLst>
              <a:ext uri="{FF2B5EF4-FFF2-40B4-BE49-F238E27FC236}">
                <a16:creationId xmlns:a16="http://schemas.microsoft.com/office/drawing/2014/main" id="{C850AD44-1882-EE45-96AF-6F98A7D0F8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26313" y="3597076"/>
            <a:ext cx="1332107" cy="133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7692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936846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96766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217006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8108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74205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348223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710304" y="4021178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661580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135889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74599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303438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96766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66158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7611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76119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657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90095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30343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581547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936846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93684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943046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65496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80083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222983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229102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222236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283903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297246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575355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930654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930654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936854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301342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94670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64691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654965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654965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661555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221233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229365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66046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78073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81325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7206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100227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2240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801205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3" name="Graphic 62" descr="School girl with solid fill">
            <a:extLst>
              <a:ext uri="{FF2B5EF4-FFF2-40B4-BE49-F238E27FC236}">
                <a16:creationId xmlns:a16="http://schemas.microsoft.com/office/drawing/2014/main" id="{DE94D6E0-1740-5E47-AB77-C0423254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65" name="Graphic 64" descr="Database">
            <a:extLst>
              <a:ext uri="{FF2B5EF4-FFF2-40B4-BE49-F238E27FC236}">
                <a16:creationId xmlns:a16="http://schemas.microsoft.com/office/drawing/2014/main" id="{06D6BFD0-CFB4-3440-ACB1-A2577B59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6" name="Graphic 65" descr="Database">
            <a:extLst>
              <a:ext uri="{FF2B5EF4-FFF2-40B4-BE49-F238E27FC236}">
                <a16:creationId xmlns:a16="http://schemas.microsoft.com/office/drawing/2014/main" id="{C32080C0-83D1-E345-9FC1-BBE56AC20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8" name="Graphic 67" descr="Database">
            <a:extLst>
              <a:ext uri="{FF2B5EF4-FFF2-40B4-BE49-F238E27FC236}">
                <a16:creationId xmlns:a16="http://schemas.microsoft.com/office/drawing/2014/main" id="{72C4F664-A42D-0B46-B9AE-5A9C39EF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0D25BB-2BEA-0847-8A38-5440B9A698B0}"/>
              </a:ext>
            </a:extLst>
          </p:cNvPr>
          <p:cNvSpPr txBox="1"/>
          <p:nvPr/>
        </p:nvSpPr>
        <p:spPr>
          <a:xfrm>
            <a:off x="3804128" y="5449935"/>
            <a:ext cx="508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Two Phases of O(n</a:t>
            </a:r>
            <a:r>
              <a:rPr lang="en-US" sz="3600" b="1" baseline="30000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)!!!</a:t>
            </a:r>
          </a:p>
        </p:txBody>
      </p:sp>
      <p:pic>
        <p:nvPicPr>
          <p:cNvPr id="74" name="Picture 7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B5A3A04-CA0C-1643-B27D-C9C2AA7CC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38" y="4036145"/>
            <a:ext cx="599641" cy="60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  <p:bldP spid="58" grpId="1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030" y="6453222"/>
            <a:ext cx="2743200" cy="365125"/>
          </a:xfrm>
        </p:spPr>
        <p:txBody>
          <a:bodyPr/>
          <a:lstStyle/>
          <a:p>
            <a:pPr>
              <a:defRPr/>
            </a:pPr>
            <a:fld id="{FF5B77E0-938C-184E-A8E0-BEB8B2DF60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B3D960-737A-F747-A095-DE4C513729E2}"/>
              </a:ext>
            </a:extLst>
          </p:cNvPr>
          <p:cNvSpPr txBox="1">
            <a:spLocks/>
          </p:cNvSpPr>
          <p:nvPr/>
        </p:nvSpPr>
        <p:spPr bwMode="auto">
          <a:xfrm>
            <a:off x="97061" y="3148372"/>
            <a:ext cx="2159353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Sajjad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Rahnama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C5E806-82F3-DC4B-9C83-6479DBE094BE}"/>
              </a:ext>
            </a:extLst>
          </p:cNvPr>
          <p:cNvSpPr txBox="1">
            <a:spLocks/>
          </p:cNvSpPr>
          <p:nvPr/>
        </p:nvSpPr>
        <p:spPr bwMode="auto">
          <a:xfrm>
            <a:off x="2460246" y="3142210"/>
            <a:ext cx="2771929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standing in front of a forest&#10;&#10;Description automatically generated">
            <a:extLst>
              <a:ext uri="{FF2B5EF4-FFF2-40B4-BE49-F238E27FC236}">
                <a16:creationId xmlns:a16="http://schemas.microsoft.com/office/drawing/2014/main" id="{888A5D0B-71E4-DE47-8B6C-E92AC6D1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9" y="1490204"/>
            <a:ext cx="1627100" cy="1627100"/>
          </a:xfrm>
          <a:prstGeom prst="rect">
            <a:avLst/>
          </a:prstGeom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02802921-99E6-1B41-A038-FFE41EF0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048" y="1486099"/>
            <a:ext cx="1220326" cy="16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 descr="A child in a red shirt&#10;&#10;Description automatically generated with medium confidence">
            <a:extLst>
              <a:ext uri="{FF2B5EF4-FFF2-40B4-BE49-F238E27FC236}">
                <a16:creationId xmlns:a16="http://schemas.microsoft.com/office/drawing/2014/main" id="{7783A747-35A0-574F-B235-1AF969D80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486099"/>
            <a:ext cx="1578217" cy="16271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2983F1C9-2F6B-194A-877E-75F913FA7A93}"/>
              </a:ext>
            </a:extLst>
          </p:cNvPr>
          <p:cNvSpPr txBox="1">
            <a:spLocks/>
          </p:cNvSpPr>
          <p:nvPr/>
        </p:nvSpPr>
        <p:spPr bwMode="auto">
          <a:xfrm>
            <a:off x="7297445" y="3110664"/>
            <a:ext cx="4287914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Natacha Crooks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Berkeley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3278BB8-2E15-1040-8F75-DBAC18C35EAF}"/>
              </a:ext>
            </a:extLst>
          </p:cNvPr>
          <p:cNvSpPr txBox="1">
            <a:spLocks/>
          </p:cNvSpPr>
          <p:nvPr/>
        </p:nvSpPr>
        <p:spPr bwMode="auto">
          <a:xfrm>
            <a:off x="1250261" y="6065937"/>
            <a:ext cx="2771929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Jelle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Hellings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McMaster University</a:t>
            </a:r>
          </a:p>
        </p:txBody>
      </p:sp>
      <p:pic>
        <p:nvPicPr>
          <p:cNvPr id="17" name="Picture 16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D86E9AA-5518-FD44-A1AC-0B570B376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3" y="4438837"/>
            <a:ext cx="2419967" cy="16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86808" y="142210"/>
            <a:ext cx="5217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Awesome Collaborators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C26743-4AA4-6545-8CF1-61232916D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206" y="4259729"/>
            <a:ext cx="1355082" cy="162828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40FF3DA-DD38-534F-A235-7143027B6CC9}"/>
              </a:ext>
            </a:extLst>
          </p:cNvPr>
          <p:cNvSpPr txBox="1">
            <a:spLocks/>
          </p:cNvSpPr>
          <p:nvPr/>
        </p:nvSpPr>
        <p:spPr bwMode="auto">
          <a:xfrm>
            <a:off x="476122" y="3548772"/>
            <a:ext cx="3802915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Davis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C3BC7FEF-9BD4-AD43-B30B-B7E1350C42D9}"/>
              </a:ext>
            </a:extLst>
          </p:cNvPr>
          <p:cNvSpPr txBox="1">
            <a:spLocks/>
          </p:cNvSpPr>
          <p:nvPr/>
        </p:nvSpPr>
        <p:spPr bwMode="auto">
          <a:xfrm>
            <a:off x="7676203" y="5875221"/>
            <a:ext cx="407056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Faisal Nawab</a:t>
            </a:r>
          </a:p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California, Irvine</a:t>
            </a:r>
          </a:p>
        </p:txBody>
      </p:sp>
    </p:spTree>
    <p:extLst>
      <p:ext uri="{BB962C8B-B14F-4D97-AF65-F5344CB8AC3E}">
        <p14:creationId xmlns:p14="http://schemas.microsoft.com/office/powerpoint/2010/main" val="523327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Several Exciting Solutions</a:t>
            </a:r>
            <a:endParaRPr lang="en-US" altLang="en-US" dirty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400" y="1380646"/>
            <a:ext cx="10947399" cy="4767844"/>
          </a:xfrm>
        </p:spPr>
        <p:txBody>
          <a:bodyPr rtlCol="0"/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 Twin-path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Zyzzva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[SOSP’07], SBFT [DSN’19]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Fast-path (no failures), and If failures  Slow-path like PBFT.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Severe throughput degradation during path switching.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en-US" sz="12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en-US" sz="2400" b="1" dirty="0">
                <a:latin typeface="Palatino Linotype" panose="02040502050505030304" pitchFamily="18" charset="0"/>
                <a:sym typeface="Wingdings" pitchFamily="2" charset="2"/>
              </a:rPr>
              <a:t>Streamlined protocols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Palatino Linotype" panose="02040502050505030304" pitchFamily="18" charset="0"/>
                <a:sym typeface="Wingdings" pitchFamily="2" charset="2"/>
              </a:rPr>
              <a:t>HotStuff</a:t>
            </a: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 [PODC’19]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Palatino Linotype" panose="02040502050505030304" pitchFamily="18" charset="0"/>
                <a:sym typeface="Wingdings" pitchFamily="2" charset="2"/>
              </a:rPr>
              <a:t>Linear consensus with no support for concurrent consensus invocations.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17200-B6F9-1849-8FE9-C124CB4CC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Content Placeholder 9" descr="Withering Tree with solid fill">
            <a:extLst>
              <a:ext uri="{FF2B5EF4-FFF2-40B4-BE49-F238E27FC236}">
                <a16:creationId xmlns:a16="http://schemas.microsoft.com/office/drawing/2014/main" id="{B4D255B1-D3CB-7F4B-90DE-2D18624D9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5110" y="1"/>
            <a:ext cx="6858000" cy="6858000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B2965-9935-FD46-8095-35123A33B437}"/>
              </a:ext>
            </a:extLst>
          </p:cNvPr>
          <p:cNvGrpSpPr/>
          <p:nvPr/>
        </p:nvGrpSpPr>
        <p:grpSpPr>
          <a:xfrm>
            <a:off x="3702757" y="4721016"/>
            <a:ext cx="1800578" cy="1889044"/>
            <a:chOff x="3702757" y="4721016"/>
            <a:chExt cx="1800578" cy="1889044"/>
          </a:xfrm>
        </p:grpSpPr>
        <p:pic>
          <p:nvPicPr>
            <p:cNvPr id="14" name="Graphic 13" descr="Watering pot with solid fill">
              <a:extLst>
                <a:ext uri="{FF2B5EF4-FFF2-40B4-BE49-F238E27FC236}">
                  <a16:creationId xmlns:a16="http://schemas.microsoft.com/office/drawing/2014/main" id="{D86790E8-D4D0-A04F-B72A-2A33D6119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051201">
              <a:off x="3702757" y="4721016"/>
              <a:ext cx="1800578" cy="180057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51EA32-0CCC-7440-8389-66BB893703D4}"/>
                </a:ext>
              </a:extLst>
            </p:cNvPr>
            <p:cNvSpPr txBox="1"/>
            <p:nvPr/>
          </p:nvSpPr>
          <p:spPr>
            <a:xfrm>
              <a:off x="3849511" y="6148395"/>
              <a:ext cx="9525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Palatino Linotype" panose="02040502050505030304" pitchFamily="18" charset="0"/>
                </a:rPr>
                <a:t>PBFT</a:t>
              </a:r>
            </a:p>
          </p:txBody>
        </p:sp>
      </p:grpSp>
      <p:pic>
        <p:nvPicPr>
          <p:cNvPr id="18" name="Graphic 17" descr="Leaf with solid fill">
            <a:extLst>
              <a:ext uri="{FF2B5EF4-FFF2-40B4-BE49-F238E27FC236}">
                <a16:creationId xmlns:a16="http://schemas.microsoft.com/office/drawing/2014/main" id="{8E711FE1-2562-DF41-A8D5-4F077B792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3570428" y="3556619"/>
            <a:ext cx="1024946" cy="10249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69930B-8FFD-9044-8F8B-FFC0F1A39BD3}"/>
              </a:ext>
            </a:extLst>
          </p:cNvPr>
          <p:cNvSpPr txBox="1"/>
          <p:nvPr/>
        </p:nvSpPr>
        <p:spPr>
          <a:xfrm>
            <a:off x="1281290" y="3957161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PoE [EDBT’21]</a:t>
            </a:r>
          </a:p>
        </p:txBody>
      </p:sp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DEE22476-49C4-5E42-85A8-394E2F191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67650">
            <a:off x="3041301" y="1755883"/>
            <a:ext cx="1024946" cy="1024946"/>
          </a:xfrm>
          <a:prstGeom prst="rect">
            <a:avLst/>
          </a:prstGeom>
        </p:spPr>
      </p:pic>
      <p:pic>
        <p:nvPicPr>
          <p:cNvPr id="24" name="Graphic 23" descr="Maple Leaf with solid fill">
            <a:extLst>
              <a:ext uri="{FF2B5EF4-FFF2-40B4-BE49-F238E27FC236}">
                <a16:creationId xmlns:a16="http://schemas.microsoft.com/office/drawing/2014/main" id="{ECB2017F-1AFC-2343-AB8C-E75694C9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53958" y="1224330"/>
            <a:ext cx="914400" cy="91440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060DC18C-D91C-9F45-B07D-F8A145F03E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61468" y="643604"/>
            <a:ext cx="914400" cy="914400"/>
          </a:xfrm>
          <a:prstGeom prst="rect">
            <a:avLst/>
          </a:prstGeom>
        </p:spPr>
      </p:pic>
      <p:pic>
        <p:nvPicPr>
          <p:cNvPr id="28" name="Graphic 27" descr="Bug under magnifying glass with solid fill">
            <a:extLst>
              <a:ext uri="{FF2B5EF4-FFF2-40B4-BE49-F238E27FC236}">
                <a16:creationId xmlns:a16="http://schemas.microsoft.com/office/drawing/2014/main" id="{7F845D4F-797E-EE47-98AB-639DBC4F7F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5186145">
            <a:off x="7906957" y="2836432"/>
            <a:ext cx="1136202" cy="1136202"/>
          </a:xfrm>
          <a:prstGeom prst="rect">
            <a:avLst/>
          </a:prstGeom>
        </p:spPr>
      </p:pic>
      <p:pic>
        <p:nvPicPr>
          <p:cNvPr id="30" name="Graphic 29" descr="Holly with solid fill">
            <a:extLst>
              <a:ext uri="{FF2B5EF4-FFF2-40B4-BE49-F238E27FC236}">
                <a16:creationId xmlns:a16="http://schemas.microsoft.com/office/drawing/2014/main" id="{8EC6C782-A154-B64F-818F-21CF63EAF7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61468" y="4204742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5C7D717-CFB2-9840-8DBD-BB28CA8FB5EE}"/>
              </a:ext>
            </a:extLst>
          </p:cNvPr>
          <p:cNvSpPr txBox="1"/>
          <p:nvPr/>
        </p:nvSpPr>
        <p:spPr>
          <a:xfrm>
            <a:off x="6962155" y="4361419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[ICDCS’20]</a:t>
            </a:r>
          </a:p>
        </p:txBody>
      </p:sp>
      <p:pic>
        <p:nvPicPr>
          <p:cNvPr id="32" name="Graphic 31" descr="Leaf with solid fill">
            <a:extLst>
              <a:ext uri="{FF2B5EF4-FFF2-40B4-BE49-F238E27FC236}">
                <a16:creationId xmlns:a16="http://schemas.microsoft.com/office/drawing/2014/main" id="{A406FDC0-D100-EC4F-9977-DEB784DC8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755690">
            <a:off x="2862601" y="2805098"/>
            <a:ext cx="1024946" cy="10249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A922A4E-47D9-064B-9696-E991CD7FB92B}"/>
              </a:ext>
            </a:extLst>
          </p:cNvPr>
          <p:cNvSpPr txBox="1"/>
          <p:nvPr/>
        </p:nvSpPr>
        <p:spPr>
          <a:xfrm>
            <a:off x="1279597" y="2549985"/>
            <a:ext cx="250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RCC [ICDE’21]</a:t>
            </a:r>
          </a:p>
        </p:txBody>
      </p:sp>
      <p:pic>
        <p:nvPicPr>
          <p:cNvPr id="35" name="Graphic 34" descr="Flower without stem with solid fill">
            <a:extLst>
              <a:ext uri="{FF2B5EF4-FFF2-40B4-BE49-F238E27FC236}">
                <a16:creationId xmlns:a16="http://schemas.microsoft.com/office/drawing/2014/main" id="{8AE3CE9F-F85B-E146-AEDC-58831E07DB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77138" y="295421"/>
            <a:ext cx="947363" cy="947363"/>
          </a:xfrm>
          <a:prstGeom prst="rect">
            <a:avLst/>
          </a:prstGeom>
        </p:spPr>
      </p:pic>
      <p:pic>
        <p:nvPicPr>
          <p:cNvPr id="36" name="Graphic 35" descr="Flower without stem with solid fill">
            <a:extLst>
              <a:ext uri="{FF2B5EF4-FFF2-40B4-BE49-F238E27FC236}">
                <a16:creationId xmlns:a16="http://schemas.microsoft.com/office/drawing/2014/main" id="{964B639C-BE58-7049-92B8-B698B6FA7DA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04380" y="546383"/>
            <a:ext cx="947363" cy="947363"/>
          </a:xfrm>
          <a:prstGeom prst="rect">
            <a:avLst/>
          </a:prstGeom>
        </p:spPr>
      </p:pic>
      <p:pic>
        <p:nvPicPr>
          <p:cNvPr id="37" name="Graphic 36" descr="Flower without stem with solid fill">
            <a:extLst>
              <a:ext uri="{FF2B5EF4-FFF2-40B4-BE49-F238E27FC236}">
                <a16:creationId xmlns:a16="http://schemas.microsoft.com/office/drawing/2014/main" id="{BE35C477-125E-C54A-99A6-A9E4B0BC9B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5720" y="757884"/>
            <a:ext cx="947363" cy="947363"/>
          </a:xfrm>
          <a:prstGeom prst="rect">
            <a:avLst/>
          </a:prstGeom>
        </p:spPr>
      </p:pic>
      <p:pic>
        <p:nvPicPr>
          <p:cNvPr id="38" name="Graphic 37" descr="Flower without stem with solid fill">
            <a:extLst>
              <a:ext uri="{FF2B5EF4-FFF2-40B4-BE49-F238E27FC236}">
                <a16:creationId xmlns:a16="http://schemas.microsoft.com/office/drawing/2014/main" id="{1D81600C-1F56-5B45-BCE8-EBF0AA3EC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79500" y="159425"/>
            <a:ext cx="947363" cy="947363"/>
          </a:xfrm>
          <a:prstGeom prst="rect">
            <a:avLst/>
          </a:prstGeom>
        </p:spPr>
      </p:pic>
      <p:pic>
        <p:nvPicPr>
          <p:cNvPr id="39" name="Graphic 38" descr="Flower without stem with solid fill">
            <a:extLst>
              <a:ext uri="{FF2B5EF4-FFF2-40B4-BE49-F238E27FC236}">
                <a16:creationId xmlns:a16="http://schemas.microsoft.com/office/drawing/2014/main" id="{70C54864-178C-484F-B9E6-8308217BCB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67030" y="180206"/>
            <a:ext cx="947363" cy="94736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B413239-ABBD-174D-B910-C294373AE532}"/>
              </a:ext>
            </a:extLst>
          </p:cNvPr>
          <p:cNvSpPr txBox="1"/>
          <p:nvPr/>
        </p:nvSpPr>
        <p:spPr>
          <a:xfrm>
            <a:off x="1590930" y="42360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GeoBFT</a:t>
            </a:r>
            <a:r>
              <a:rPr lang="en-US" sz="2400" b="1" dirty="0">
                <a:latin typeface="Palatino Linotype" panose="02040502050505030304" pitchFamily="18" charset="0"/>
              </a:rPr>
              <a:t> [VLDB’20]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09A3AC-A9DF-B049-A1D0-A023AB392857}"/>
              </a:ext>
            </a:extLst>
          </p:cNvPr>
          <p:cNvSpPr txBox="1"/>
          <p:nvPr/>
        </p:nvSpPr>
        <p:spPr>
          <a:xfrm>
            <a:off x="5904285" y="42359"/>
            <a:ext cx="296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RingBFT</a:t>
            </a:r>
            <a:r>
              <a:rPr lang="en-US" sz="2400" b="1" dirty="0">
                <a:latin typeface="Palatino Linotype" panose="02040502050505030304" pitchFamily="18" charset="0"/>
              </a:rPr>
              <a:t> [EDBT’22]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2FD5D-7136-A245-91B5-5ECCB0A2C3DB}"/>
              </a:ext>
            </a:extLst>
          </p:cNvPr>
          <p:cNvSpPr txBox="1"/>
          <p:nvPr/>
        </p:nvSpPr>
        <p:spPr>
          <a:xfrm>
            <a:off x="8965288" y="3217095"/>
            <a:ext cx="164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Palatino Linotype" panose="02040502050505030304" pitchFamily="18" charset="0"/>
              </a:rPr>
              <a:t>FlexiTrust</a:t>
            </a:r>
            <a:r>
              <a:rPr lang="en-US" sz="2400" b="1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sz="2400" b="1" dirty="0">
                <a:latin typeface="Palatino Linotype" panose="02040502050505030304" pitchFamily="18" charset="0"/>
              </a:rPr>
              <a:t>[arxiv’22]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45E4D-99EA-8C4B-A22A-69331CC82B7F}"/>
              </a:ext>
            </a:extLst>
          </p:cNvPr>
          <p:cNvSpPr txBox="1"/>
          <p:nvPr/>
        </p:nvSpPr>
        <p:spPr>
          <a:xfrm>
            <a:off x="8783826" y="1746737"/>
            <a:ext cx="2187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</a:rPr>
              <a:t>Reliable Edge [arxiv’22]</a:t>
            </a:r>
          </a:p>
        </p:txBody>
      </p:sp>
      <p:pic>
        <p:nvPicPr>
          <p:cNvPr id="47" name="Graphic 46" descr="Peach with solid fill">
            <a:extLst>
              <a:ext uri="{FF2B5EF4-FFF2-40B4-BE49-F238E27FC236}">
                <a16:creationId xmlns:a16="http://schemas.microsoft.com/office/drawing/2014/main" id="{5C3FF7F2-92E7-2A4D-A760-0195A2881F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10842" y="446055"/>
            <a:ext cx="778404" cy="7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1" grpId="0"/>
      <p:bldP spid="33" grpId="0"/>
      <p:bldP spid="40" grpId="0"/>
      <p:bldP spid="41" grpId="0"/>
      <p:bldP spid="4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(PoE)*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Consensuses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FDC84-8DFB-BF47-8C4F-1ECCF95521FF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368104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2021.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124E5FB-A0DD-2C31-6108-4BDEBF96F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86279"/>
            <a:ext cx="1761067" cy="17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Graphic 57" descr="School girl with solid fill">
            <a:extLst>
              <a:ext uri="{FF2B5EF4-FFF2-40B4-BE49-F238E27FC236}">
                <a16:creationId xmlns:a16="http://schemas.microsoft.com/office/drawing/2014/main" id="{77396B2D-AFF0-264E-9E41-9B5F9B097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954" y="1153131"/>
            <a:ext cx="838012" cy="838012"/>
          </a:xfrm>
          <a:prstGeom prst="rect">
            <a:avLst/>
          </a:prstGeom>
        </p:spPr>
      </p:pic>
      <p:pic>
        <p:nvPicPr>
          <p:cNvPr id="59" name="Graphic 58" descr="Database">
            <a:extLst>
              <a:ext uri="{FF2B5EF4-FFF2-40B4-BE49-F238E27FC236}">
                <a16:creationId xmlns:a16="http://schemas.microsoft.com/office/drawing/2014/main" id="{967D073E-F5EF-9E41-9C05-3CDAF451C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16" y="1929271"/>
            <a:ext cx="671063" cy="702517"/>
          </a:xfrm>
          <a:prstGeom prst="rect">
            <a:avLst/>
          </a:prstGeom>
        </p:spPr>
      </p:pic>
      <p:pic>
        <p:nvPicPr>
          <p:cNvPr id="60" name="Graphic 59" descr="Database">
            <a:extLst>
              <a:ext uri="{FF2B5EF4-FFF2-40B4-BE49-F238E27FC236}">
                <a16:creationId xmlns:a16="http://schemas.microsoft.com/office/drawing/2014/main" id="{86BAF7AF-691E-4143-8BAE-2CCB3C37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21" y="2612526"/>
            <a:ext cx="671063" cy="702517"/>
          </a:xfrm>
          <a:prstGeom prst="rect">
            <a:avLst/>
          </a:prstGeom>
        </p:spPr>
      </p:pic>
      <p:pic>
        <p:nvPicPr>
          <p:cNvPr id="61" name="Graphic 60" descr="Database">
            <a:extLst>
              <a:ext uri="{FF2B5EF4-FFF2-40B4-BE49-F238E27FC236}">
                <a16:creationId xmlns:a16="http://schemas.microsoft.com/office/drawing/2014/main" id="{5C7A3734-0CBF-EF41-805F-42B8DA7B2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616" y="3291809"/>
            <a:ext cx="671063" cy="702517"/>
          </a:xfrm>
          <a:prstGeom prst="rect">
            <a:avLst/>
          </a:prstGeom>
        </p:spPr>
      </p:pic>
      <p:pic>
        <p:nvPicPr>
          <p:cNvPr id="62" name="Graphic 61" descr="Database">
            <a:extLst>
              <a:ext uri="{FF2B5EF4-FFF2-40B4-BE49-F238E27FC236}">
                <a16:creationId xmlns:a16="http://schemas.microsoft.com/office/drawing/2014/main" id="{460091E7-BD78-684A-9DE3-2F6D4117A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16" y="4021178"/>
            <a:ext cx="671063" cy="70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Client Commit implies Finality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1311291" y="2691716"/>
            <a:ext cx="9326546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If client receives n-f responses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Transaction will persist in time.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Replicas may be required to rollback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891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PoE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DCC3465-37A6-7A05-135F-0EC8A95A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05888"/>
            <a:ext cx="10355859" cy="3935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FDCA14-E5AA-33E9-8648-DD95EEE9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36" y="5966493"/>
            <a:ext cx="5375317" cy="35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4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Graphic 8" descr="North America with solid fill">
            <a:extLst>
              <a:ext uri="{FF2B5EF4-FFF2-40B4-BE49-F238E27FC236}">
                <a16:creationId xmlns:a16="http://schemas.microsoft.com/office/drawing/2014/main" id="{0588E50F-44F5-8B46-91EE-72C04F87F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980" y="295371"/>
            <a:ext cx="5209783" cy="5209783"/>
          </a:xfrm>
          <a:prstGeom prst="rect">
            <a:avLst/>
          </a:prstGeom>
        </p:spPr>
      </p:pic>
      <p:pic>
        <p:nvPicPr>
          <p:cNvPr id="11" name="Graphic 10" descr="Asia with solid fill">
            <a:extLst>
              <a:ext uri="{FF2B5EF4-FFF2-40B4-BE49-F238E27FC236}">
                <a16:creationId xmlns:a16="http://schemas.microsoft.com/office/drawing/2014/main" id="{2B7886E6-FE4D-6943-A3A0-A329EEE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79096" y="-261698"/>
            <a:ext cx="6829539" cy="6829539"/>
          </a:xfrm>
          <a:prstGeom prst="rect">
            <a:avLst/>
          </a:prstGeom>
        </p:spPr>
      </p:pic>
      <p:pic>
        <p:nvPicPr>
          <p:cNvPr id="14" name="Graphic 13" descr="Africa with solid fill">
            <a:extLst>
              <a:ext uri="{FF2B5EF4-FFF2-40B4-BE49-F238E27FC236}">
                <a16:creationId xmlns:a16="http://schemas.microsoft.com/office/drawing/2014/main" id="{9F9A5A9F-075E-DC44-8910-3A930E631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962" y="3317251"/>
            <a:ext cx="3173579" cy="3173579"/>
          </a:xfrm>
          <a:prstGeom prst="rect">
            <a:avLst/>
          </a:prstGeom>
        </p:spPr>
      </p:pic>
      <p:pic>
        <p:nvPicPr>
          <p:cNvPr id="18" name="Graphic 17" descr="Europe with solid fill">
            <a:extLst>
              <a:ext uri="{FF2B5EF4-FFF2-40B4-BE49-F238E27FC236}">
                <a16:creationId xmlns:a16="http://schemas.microsoft.com/office/drawing/2014/main" id="{C4F7942A-B1E1-504D-8C54-1E79560819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82" y="599495"/>
            <a:ext cx="3443353" cy="3443353"/>
          </a:xfrm>
          <a:prstGeom prst="rect">
            <a:avLst/>
          </a:prstGeom>
        </p:spPr>
      </p:pic>
      <p:pic>
        <p:nvPicPr>
          <p:cNvPr id="22" name="Graphic 21" descr="Australia with solid fill">
            <a:extLst>
              <a:ext uri="{FF2B5EF4-FFF2-40B4-BE49-F238E27FC236}">
                <a16:creationId xmlns:a16="http://schemas.microsoft.com/office/drawing/2014/main" id="{9C75AE95-03A1-9A4B-91A1-2FE3D5660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27273" y="5137356"/>
            <a:ext cx="1400505" cy="1400505"/>
          </a:xfrm>
          <a:prstGeom prst="rect">
            <a:avLst/>
          </a:prstGeom>
        </p:spPr>
      </p:pic>
      <p:pic>
        <p:nvPicPr>
          <p:cNvPr id="39" name="Graphic 38" descr="Internet">
            <a:extLst>
              <a:ext uri="{FF2B5EF4-FFF2-40B4-BE49-F238E27FC236}">
                <a16:creationId xmlns:a16="http://schemas.microsoft.com/office/drawing/2014/main" id="{DA4A1508-E325-3345-8CBC-935195209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48100" y="2530280"/>
            <a:ext cx="758345" cy="739963"/>
          </a:xfrm>
          <a:prstGeom prst="rect">
            <a:avLst/>
          </a:prstGeom>
        </p:spPr>
      </p:pic>
      <p:pic>
        <p:nvPicPr>
          <p:cNvPr id="40" name="Graphic 39" descr="Internet">
            <a:extLst>
              <a:ext uri="{FF2B5EF4-FFF2-40B4-BE49-F238E27FC236}">
                <a16:creationId xmlns:a16="http://schemas.microsoft.com/office/drawing/2014/main" id="{E4CD9640-1012-B642-9743-CD211D066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71919" y="5576851"/>
            <a:ext cx="555606" cy="542139"/>
          </a:xfrm>
          <a:prstGeom prst="rect">
            <a:avLst/>
          </a:prstGeom>
        </p:spPr>
      </p:pic>
      <p:pic>
        <p:nvPicPr>
          <p:cNvPr id="41" name="Graphic 40" descr="Internet">
            <a:extLst>
              <a:ext uri="{FF2B5EF4-FFF2-40B4-BE49-F238E27FC236}">
                <a16:creationId xmlns:a16="http://schemas.microsoft.com/office/drawing/2014/main" id="{9D6CDE1F-135F-874D-86FE-5B4925BC01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9315" y="3406088"/>
            <a:ext cx="792993" cy="773771"/>
          </a:xfrm>
          <a:prstGeom prst="rect">
            <a:avLst/>
          </a:prstGeom>
        </p:spPr>
      </p:pic>
      <p:pic>
        <p:nvPicPr>
          <p:cNvPr id="42" name="Graphic 41" descr="Male profile">
            <a:extLst>
              <a:ext uri="{FF2B5EF4-FFF2-40B4-BE49-F238E27FC236}">
                <a16:creationId xmlns:a16="http://schemas.microsoft.com/office/drawing/2014/main" id="{B2AF416D-2F6C-3A41-8911-B7953738EA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80381" y="2291685"/>
            <a:ext cx="820382" cy="756077"/>
          </a:xfrm>
          <a:prstGeom prst="rect">
            <a:avLst/>
          </a:prstGeom>
        </p:spPr>
      </p:pic>
      <p:pic>
        <p:nvPicPr>
          <p:cNvPr id="45" name="Graphic 44" descr="School girl with solid fill">
            <a:extLst>
              <a:ext uri="{FF2B5EF4-FFF2-40B4-BE49-F238E27FC236}">
                <a16:creationId xmlns:a16="http://schemas.microsoft.com/office/drawing/2014/main" id="{C4287B3D-AE65-554A-87CF-AB770D932E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43576" y="2841528"/>
            <a:ext cx="951446" cy="951446"/>
          </a:xfrm>
          <a:prstGeom prst="rect">
            <a:avLst/>
          </a:prstGeom>
        </p:spPr>
      </p:pic>
      <p:pic>
        <p:nvPicPr>
          <p:cNvPr id="47" name="Graphic 46" descr="School boy with solid fill">
            <a:extLst>
              <a:ext uri="{FF2B5EF4-FFF2-40B4-BE49-F238E27FC236}">
                <a16:creationId xmlns:a16="http://schemas.microsoft.com/office/drawing/2014/main" id="{9CA21FDC-579A-1946-B7F6-963F148496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54009" y="4077292"/>
            <a:ext cx="967297" cy="9672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BCD32F8-1628-784A-9DF6-F57802E7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196" y="22823"/>
            <a:ext cx="8358554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What if replicas are globally scattered?</a:t>
            </a:r>
            <a:endParaRPr lang="en-US" alt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50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3457" y="530937"/>
            <a:ext cx="10925085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Challenges For Geo-Scale Blockchains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Picture 3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811E26B9-6DA8-D74A-BC8B-6649F92C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67" y="1828358"/>
            <a:ext cx="9586888" cy="2855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792F5D-C653-294A-91AC-12A042FD8DC2}"/>
              </a:ext>
            </a:extLst>
          </p:cNvPr>
          <p:cNvSpPr txBox="1">
            <a:spLocks/>
          </p:cNvSpPr>
          <p:nvPr/>
        </p:nvSpPr>
        <p:spPr bwMode="auto">
          <a:xfrm>
            <a:off x="899318" y="5396826"/>
            <a:ext cx="10515600" cy="5642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Blockchain expects 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decentralization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Replicas maybe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geo-distributed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6A679-70FA-3A4A-9AD7-0C4284C09CD5}"/>
              </a:ext>
            </a:extLst>
          </p:cNvPr>
          <p:cNvGrpSpPr/>
          <p:nvPr/>
        </p:nvGrpSpPr>
        <p:grpSpPr>
          <a:xfrm>
            <a:off x="1055077" y="2167611"/>
            <a:ext cx="5586884" cy="1781391"/>
            <a:chOff x="1055077" y="1815921"/>
            <a:chExt cx="5586884" cy="17813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E44F24-9ACB-2E40-8EBE-86246C786180}"/>
                </a:ext>
              </a:extLst>
            </p:cNvPr>
            <p:cNvSpPr/>
            <p:nvPr/>
          </p:nvSpPr>
          <p:spPr>
            <a:xfrm>
              <a:off x="1055077" y="3205425"/>
              <a:ext cx="5586883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67DEA0-9D90-5E48-88CD-54EFA4D1F9E4}"/>
                </a:ext>
              </a:extLst>
            </p:cNvPr>
            <p:cNvSpPr/>
            <p:nvPr/>
          </p:nvSpPr>
          <p:spPr>
            <a:xfrm>
              <a:off x="5924283" y="1815921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3AD63F-2F30-5A40-902B-27876440C469}"/>
              </a:ext>
            </a:extLst>
          </p:cNvPr>
          <p:cNvGrpSpPr/>
          <p:nvPr/>
        </p:nvGrpSpPr>
        <p:grpSpPr>
          <a:xfrm>
            <a:off x="6828750" y="2162704"/>
            <a:ext cx="3994320" cy="1789477"/>
            <a:chOff x="6828750" y="1811014"/>
            <a:chExt cx="3994320" cy="17894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9AF770-1488-5A41-99D2-8F60BDDBC0FE}"/>
                </a:ext>
              </a:extLst>
            </p:cNvPr>
            <p:cNvSpPr/>
            <p:nvPr/>
          </p:nvSpPr>
          <p:spPr>
            <a:xfrm>
              <a:off x="6828750" y="3208605"/>
              <a:ext cx="3994320" cy="391886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750CE7-765D-CB43-9C34-57A2F857B28D}"/>
                </a:ext>
              </a:extLst>
            </p:cNvPr>
            <p:cNvSpPr/>
            <p:nvPr/>
          </p:nvSpPr>
          <p:spPr>
            <a:xfrm>
              <a:off x="10105392" y="1811014"/>
              <a:ext cx="717678" cy="1781391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08F70C-C809-CB43-8527-47EB5459ECA6}"/>
              </a:ext>
            </a:extLst>
          </p:cNvPr>
          <p:cNvGrpSpPr/>
          <p:nvPr/>
        </p:nvGrpSpPr>
        <p:grpSpPr>
          <a:xfrm>
            <a:off x="5577805" y="3704179"/>
            <a:ext cx="1661199" cy="1661199"/>
            <a:chOff x="5577805" y="3352489"/>
            <a:chExt cx="1661199" cy="1661199"/>
          </a:xfrm>
        </p:grpSpPr>
        <p:pic>
          <p:nvPicPr>
            <p:cNvPr id="17" name="Graphic 16" descr="Speech">
              <a:extLst>
                <a:ext uri="{FF2B5EF4-FFF2-40B4-BE49-F238E27FC236}">
                  <a16:creationId xmlns:a16="http://schemas.microsoft.com/office/drawing/2014/main" id="{D5F5CF8B-5466-F946-86BB-4F56D835D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10C9FB08-F84D-EC4E-A9ED-DC680D5C0D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E9CD94-663A-B143-ADE7-BD35576DCF7B}"/>
              </a:ext>
            </a:extLst>
          </p:cNvPr>
          <p:cNvGrpSpPr/>
          <p:nvPr/>
        </p:nvGrpSpPr>
        <p:grpSpPr>
          <a:xfrm>
            <a:off x="9985590" y="3736500"/>
            <a:ext cx="1661199" cy="1661199"/>
            <a:chOff x="5577805" y="3352489"/>
            <a:chExt cx="1661199" cy="1661199"/>
          </a:xfrm>
        </p:grpSpPr>
        <p:pic>
          <p:nvPicPr>
            <p:cNvPr id="23" name="Graphic 22" descr="Speech">
              <a:extLst>
                <a:ext uri="{FF2B5EF4-FFF2-40B4-BE49-F238E27FC236}">
                  <a16:creationId xmlns:a16="http://schemas.microsoft.com/office/drawing/2014/main" id="{686E17E3-45DE-B847-9DD6-9C9AF051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958252">
              <a:off x="5577805" y="3352489"/>
              <a:ext cx="1661199" cy="1661199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6076E846-DC8F-CC41-A234-3EC4019E47E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09567" y="3984052"/>
              <a:ext cx="1057058" cy="56425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Low!</a:t>
              </a:r>
              <a:endPara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96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D6BB81-A69F-344F-AC2C-A08EDF5E8D84}"/>
              </a:ext>
            </a:extLst>
          </p:cNvPr>
          <p:cNvSpPr/>
          <p:nvPr/>
        </p:nvSpPr>
        <p:spPr>
          <a:xfrm>
            <a:off x="532882" y="2476137"/>
            <a:ext cx="3318072" cy="11725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642174-75E4-D34E-8394-FBCDCDF783DB}"/>
              </a:ext>
            </a:extLst>
          </p:cNvPr>
          <p:cNvSpPr txBox="1"/>
          <p:nvPr/>
        </p:nvSpPr>
        <p:spPr>
          <a:xfrm>
            <a:off x="540689" y="2512608"/>
            <a:ext cx="3287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Each cluster runs BFT to select, locally replicate, and certify a client request.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F3EE3-0A3D-B346-9945-C5B2A95979B2}"/>
              </a:ext>
            </a:extLst>
          </p:cNvPr>
          <p:cNvSpPr/>
          <p:nvPr/>
        </p:nvSpPr>
        <p:spPr>
          <a:xfrm>
            <a:off x="4452729" y="2415849"/>
            <a:ext cx="3204031" cy="123286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75022-F5BD-5B4D-BA0E-89222DB621FD}"/>
              </a:ext>
            </a:extLst>
          </p:cNvPr>
          <p:cNvSpPr txBox="1"/>
          <p:nvPr/>
        </p:nvSpPr>
        <p:spPr>
          <a:xfrm>
            <a:off x="4396542" y="2379435"/>
            <a:ext cx="3288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at each cluster shares the certified client request with other clusters.</a:t>
            </a:r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360607"/>
            <a:ext cx="12192000" cy="604781"/>
          </a:xfrm>
        </p:spPr>
        <p:txBody>
          <a:bodyPr/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Protocol*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805673-978F-B348-B2C2-F32A898BFAAD}"/>
              </a:ext>
            </a:extLst>
          </p:cNvPr>
          <p:cNvSpPr/>
          <p:nvPr/>
        </p:nvSpPr>
        <p:spPr>
          <a:xfrm>
            <a:off x="8237552" y="2415849"/>
            <a:ext cx="2918790" cy="12328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19428-F9D0-734F-AE09-F930B47D5395}"/>
              </a:ext>
            </a:extLst>
          </p:cNvPr>
          <p:cNvSpPr txBox="1"/>
          <p:nvPr/>
        </p:nvSpPr>
        <p:spPr>
          <a:xfrm>
            <a:off x="890545" y="2023332"/>
            <a:ext cx="264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2A623-BAA8-CA41-B153-E01518F09246}"/>
              </a:ext>
            </a:extLst>
          </p:cNvPr>
          <p:cNvSpPr txBox="1"/>
          <p:nvPr/>
        </p:nvSpPr>
        <p:spPr>
          <a:xfrm>
            <a:off x="4542289" y="1974717"/>
            <a:ext cx="3098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Inter-cluster Sharing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D5E5D-372C-694F-B0C0-DD1799750B98}"/>
              </a:ext>
            </a:extLst>
          </p:cNvPr>
          <p:cNvSpPr txBox="1"/>
          <p:nvPr/>
        </p:nvSpPr>
        <p:spPr>
          <a:xfrm>
            <a:off x="7950433" y="1972894"/>
            <a:ext cx="354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Ordering and Execution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A9585D1-0244-1C42-9695-DB42E11C6FCE}"/>
              </a:ext>
            </a:extLst>
          </p:cNvPr>
          <p:cNvSpPr/>
          <p:nvPr/>
        </p:nvSpPr>
        <p:spPr>
          <a:xfrm>
            <a:off x="3886784" y="2909520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1E90FB8-1DDB-334A-9F3B-841EDE1D05FB}"/>
              </a:ext>
            </a:extLst>
          </p:cNvPr>
          <p:cNvSpPr/>
          <p:nvPr/>
        </p:nvSpPr>
        <p:spPr>
          <a:xfrm>
            <a:off x="7715251" y="2914729"/>
            <a:ext cx="492368" cy="22184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4D14E9-44BB-174F-8399-A490295724DC}"/>
              </a:ext>
            </a:extLst>
          </p:cNvPr>
          <p:cNvSpPr txBox="1"/>
          <p:nvPr/>
        </p:nvSpPr>
        <p:spPr>
          <a:xfrm>
            <a:off x="8237552" y="2476138"/>
            <a:ext cx="28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Order the certified requests, execute them, and inform local clients.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D1031B54-C231-C44A-BB27-87B2636F442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948" y="4260472"/>
            <a:ext cx="11555605" cy="1954253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Topology-aware meta-protocol.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Parallel consensus at each cluster.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Low inter-cluster communication overheads.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1EFE3-A666-3C4F-A99D-0CC4D53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89F385-C673-7C4E-84B9-0223D99D75E7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382829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2A86BB12-68BF-AE4B-6FBD-36157DEF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384" y="21300"/>
            <a:ext cx="1699635" cy="169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2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15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 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F4FF6240-D3CC-700F-6D1C-4A2B2524B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39" y="1408814"/>
            <a:ext cx="9387878" cy="4401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0E24A6-FFF9-6B26-1E70-220A3BD8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587" y="6259587"/>
            <a:ext cx="7032771" cy="4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d gray cat">
            <a:extLst>
              <a:ext uri="{FF2B5EF4-FFF2-40B4-BE49-F238E27FC236}">
                <a16:creationId xmlns:a16="http://schemas.microsoft.com/office/drawing/2014/main" id="{5B8D0DC1-4215-2545-BFA0-1A1E48AE0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" b="142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343688" y="1924220"/>
            <a:ext cx="4788241" cy="1342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latin typeface="Palatino Linotype" panose="02040502050505030304" pitchFamily="18" charset="0"/>
                <a:ea typeface="+mj-ea"/>
                <a:cs typeface="+mj-cs"/>
              </a:rPr>
              <a:t>Statutory Warning!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360" y="6357456"/>
            <a:ext cx="365760" cy="3651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 sz="1100">
                <a:solidFill>
                  <a:schemeClr val="tx1"/>
                </a:solidFill>
                <a:latin typeface="Calibri" panose="020F0502020204030204"/>
              </a:rPr>
              <a:pPr algn="ctr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defRPr/>
              </a:pPr>
              <a:t>3</a:t>
            </a:fld>
            <a:endParaRPr lang="en-US" sz="1100" dirty="0">
              <a:solidFill>
                <a:schemeClr val="tx1"/>
              </a:solidFill>
              <a:latin typeface="Calibri" panose="020F0502020204030204"/>
            </a:endParaRP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430087" y="3520861"/>
            <a:ext cx="5007751" cy="261983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In this talk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learn how to trade cryptocurrencies.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We will not mine Bitcoins.</a:t>
            </a:r>
          </a:p>
          <a:p>
            <a:pPr marL="457200" indent="-2286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I do not know NFTs!</a:t>
            </a:r>
          </a:p>
        </p:txBody>
      </p:sp>
    </p:spTree>
    <p:extLst>
      <p:ext uri="{BB962C8B-B14F-4D97-AF65-F5344CB8AC3E}">
        <p14:creationId xmlns:p14="http://schemas.microsoft.com/office/powerpoint/2010/main" val="33570101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87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18" y="198760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Limits Current Systems?</a:t>
            </a:r>
            <a:b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Primary-Backup Paradigm</a:t>
            </a:r>
            <a:endParaRPr lang="en-US" altLang="en-US" sz="32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Graphic 4" descr="Crown with solid fill">
            <a:extLst>
              <a:ext uri="{FF2B5EF4-FFF2-40B4-BE49-F238E27FC236}">
                <a16:creationId xmlns:a16="http://schemas.microsoft.com/office/drawing/2014/main" id="{B1DA5656-B10F-594F-AF28-3A0020310F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2197889" y="4078060"/>
            <a:ext cx="914400" cy="914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4A5BB-B90E-2D4A-BFED-E262F48306C3}"/>
              </a:ext>
            </a:extLst>
          </p:cNvPr>
          <p:cNvSpPr txBox="1"/>
          <p:nvPr/>
        </p:nvSpPr>
        <p:spPr>
          <a:xfrm>
            <a:off x="2655089" y="606352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pic>
        <p:nvPicPr>
          <p:cNvPr id="11" name="Graphic 10" descr="Devil face with solid fill with solid fill">
            <a:extLst>
              <a:ext uri="{FF2B5EF4-FFF2-40B4-BE49-F238E27FC236}">
                <a16:creationId xmlns:a16="http://schemas.microsoft.com/office/drawing/2014/main" id="{2721138E-455E-1542-89FC-19A97C11B1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03318" y="4607557"/>
            <a:ext cx="1606290" cy="1606290"/>
          </a:xfrm>
          <a:prstGeom prst="rect">
            <a:avLst/>
          </a:prstGeom>
        </p:spPr>
      </p:pic>
      <p:pic>
        <p:nvPicPr>
          <p:cNvPr id="25" name="Graphic 24" descr="No sign with solid fill">
            <a:extLst>
              <a:ext uri="{FF2B5EF4-FFF2-40B4-BE49-F238E27FC236}">
                <a16:creationId xmlns:a16="http://schemas.microsoft.com/office/drawing/2014/main" id="{E12E1D63-8597-CD43-AA18-A192E0C71D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31941" y="3169620"/>
            <a:ext cx="3096854" cy="3096854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EB4483BC-DEB0-994F-92F3-8B3CD34DFB2C}"/>
              </a:ext>
            </a:extLst>
          </p:cNvPr>
          <p:cNvSpPr txBox="1">
            <a:spLocks/>
          </p:cNvSpPr>
          <p:nvPr/>
        </p:nvSpPr>
        <p:spPr bwMode="auto">
          <a:xfrm rot="20248506">
            <a:off x="657693" y="275041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System Halts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7" name="Graphic 36" descr="Crown with solid fill">
            <a:extLst>
              <a:ext uri="{FF2B5EF4-FFF2-40B4-BE49-F238E27FC236}">
                <a16:creationId xmlns:a16="http://schemas.microsoft.com/office/drawing/2014/main" id="{CEC381F7-601A-0E48-920F-A2C1E5CDF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650571">
            <a:off x="5066090" y="2081191"/>
            <a:ext cx="914400" cy="91440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330308AD-1530-BC4B-A395-ED4553B70832}"/>
              </a:ext>
            </a:extLst>
          </p:cNvPr>
          <p:cNvSpPr txBox="1">
            <a:spLocks/>
          </p:cNvSpPr>
          <p:nvPr/>
        </p:nvSpPr>
        <p:spPr bwMode="auto">
          <a:xfrm rot="20243815">
            <a:off x="721632" y="2725425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Replace Primary</a:t>
            </a:r>
            <a:endParaRPr lang="en-US" altLang="en-US" sz="2800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BE180CD-5C58-C342-BCA1-82E8B1214DB5}"/>
              </a:ext>
            </a:extLst>
          </p:cNvPr>
          <p:cNvSpPr txBox="1">
            <a:spLocks/>
          </p:cNvSpPr>
          <p:nvPr/>
        </p:nvSpPr>
        <p:spPr bwMode="auto">
          <a:xfrm>
            <a:off x="4596835" y="5657652"/>
            <a:ext cx="3703495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Fall in throughput!</a:t>
            </a:r>
            <a:endParaRPr lang="en-US" altLang="en-US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AD2C6-AC7F-084F-AD44-E6FC7918D982}"/>
              </a:ext>
            </a:extLst>
          </p:cNvPr>
          <p:cNvSpPr txBox="1"/>
          <p:nvPr/>
        </p:nvSpPr>
        <p:spPr>
          <a:xfrm>
            <a:off x="5505807" y="4041654"/>
            <a:ext cx="126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</p:spTree>
    <p:extLst>
      <p:ext uri="{BB962C8B-B14F-4D97-AF65-F5344CB8AC3E}">
        <p14:creationId xmlns:p14="http://schemas.microsoft.com/office/powerpoint/2010/main" val="6259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6 L 0.40782 -0.2069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3 L 0.40495 -0.0002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6" grpId="0"/>
      <p:bldP spid="36" grpId="1"/>
      <p:bldP spid="39" grpId="0"/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Our Proposal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562844"/>
            <a:ext cx="11970935" cy="2506737"/>
          </a:xfrm>
        </p:spPr>
        <p:txBody>
          <a:bodyPr rtlCol="0"/>
          <a:lstStyle/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B4DC37-785F-8046-8BC6-8FDBF93F8E1B}"/>
              </a:ext>
            </a:extLst>
          </p:cNvPr>
          <p:cNvSpPr txBox="1">
            <a:spLocks/>
          </p:cNvSpPr>
          <p:nvPr/>
        </p:nvSpPr>
        <p:spPr bwMode="auto">
          <a:xfrm>
            <a:off x="899318" y="4818370"/>
            <a:ext cx="10515600" cy="5757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Resilient Concurrent Consensus</a:t>
            </a:r>
            <a:endParaRPr lang="en-US" altLang="en-US" sz="280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6358" y="53206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RCC</a:t>
            </a:r>
            <a:r>
              <a:rPr lang="en-US" b="1" dirty="0">
                <a:latin typeface="Palatino Linotype" panose="02040502050505030304" pitchFamily="18" charset="0"/>
              </a:rPr>
              <a:t> Paradigm*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7F4D0-464E-A64F-B492-ACDB5294F9C0}"/>
              </a:ext>
            </a:extLst>
          </p:cNvPr>
          <p:cNvSpPr txBox="1"/>
          <p:nvPr/>
        </p:nvSpPr>
        <p:spPr>
          <a:xfrm>
            <a:off x="55440" y="2586728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02142E-6C74-9346-B3A4-A9F8372F99CB}"/>
              </a:ext>
            </a:extLst>
          </p:cNvPr>
          <p:cNvSpPr txBox="1"/>
          <p:nvPr/>
        </p:nvSpPr>
        <p:spPr>
          <a:xfrm>
            <a:off x="70479" y="3228332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68151A-BC4A-8843-9561-21F424B77C62}"/>
              </a:ext>
            </a:extLst>
          </p:cNvPr>
          <p:cNvSpPr/>
          <p:nvPr/>
        </p:nvSpPr>
        <p:spPr>
          <a:xfrm>
            <a:off x="2542235" y="2405370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C55CBF-9A6D-644C-8068-E2AA57FB5F02}"/>
              </a:ext>
            </a:extLst>
          </p:cNvPr>
          <p:cNvSpPr/>
          <p:nvPr/>
        </p:nvSpPr>
        <p:spPr>
          <a:xfrm>
            <a:off x="5878286" y="2405370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E46118-D75D-D544-9CC7-D1E135384E0D}"/>
              </a:ext>
            </a:extLst>
          </p:cNvPr>
          <p:cNvSpPr/>
          <p:nvPr/>
        </p:nvSpPr>
        <p:spPr>
          <a:xfrm>
            <a:off x="9214337" y="2399658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B6D4D-8A48-3F4D-90AE-ED4EB913A122}"/>
              </a:ext>
            </a:extLst>
          </p:cNvPr>
          <p:cNvSpPr txBox="1"/>
          <p:nvPr/>
        </p:nvSpPr>
        <p:spPr>
          <a:xfrm>
            <a:off x="3234510" y="2436283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BF922F-86DE-C645-AB2F-0F3250B3F7A4}"/>
              </a:ext>
            </a:extLst>
          </p:cNvPr>
          <p:cNvSpPr txBox="1"/>
          <p:nvPr/>
        </p:nvSpPr>
        <p:spPr>
          <a:xfrm>
            <a:off x="6570561" y="2435223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6186D5-D308-0E4C-9CA9-CD3A9FE8EA0E}"/>
              </a:ext>
            </a:extLst>
          </p:cNvPr>
          <p:cNvSpPr txBox="1"/>
          <p:nvPr/>
        </p:nvSpPr>
        <p:spPr>
          <a:xfrm>
            <a:off x="9901590" y="2386038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D76694-A678-E946-8DBB-C3DF91DA3E65}"/>
              </a:ext>
            </a:extLst>
          </p:cNvPr>
          <p:cNvSpPr txBox="1"/>
          <p:nvPr/>
        </p:nvSpPr>
        <p:spPr>
          <a:xfrm>
            <a:off x="2558906" y="3143934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C12EE9-3A85-5F47-AB91-9D5A08F8C4CB}"/>
              </a:ext>
            </a:extLst>
          </p:cNvPr>
          <p:cNvSpPr txBox="1"/>
          <p:nvPr/>
        </p:nvSpPr>
        <p:spPr>
          <a:xfrm>
            <a:off x="5891012" y="3151134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4C4C58-6F6C-C34F-8BAC-F5ECD9987B0A}"/>
              </a:ext>
            </a:extLst>
          </p:cNvPr>
          <p:cNvSpPr txBox="1"/>
          <p:nvPr/>
        </p:nvSpPr>
        <p:spPr>
          <a:xfrm>
            <a:off x="9239788" y="3058368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24C27118-D403-9A4E-BA23-0373CBCA2845}"/>
              </a:ext>
            </a:extLst>
          </p:cNvPr>
          <p:cNvCxnSpPr>
            <a:cxnSpLocks/>
          </p:cNvCxnSpPr>
          <p:nvPr/>
        </p:nvCxnSpPr>
        <p:spPr>
          <a:xfrm rot="10800000">
            <a:off x="2529510" y="4049435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79680F-D426-0D43-9ABF-2B0395B582F5}"/>
              </a:ext>
            </a:extLst>
          </p:cNvPr>
          <p:cNvCxnSpPr>
            <a:cxnSpLocks/>
          </p:cNvCxnSpPr>
          <p:nvPr/>
        </p:nvCxnSpPr>
        <p:spPr>
          <a:xfrm>
            <a:off x="2026464" y="284770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4857214-8441-CF40-8EDE-340EB24CCFFE}"/>
              </a:ext>
            </a:extLst>
          </p:cNvPr>
          <p:cNvCxnSpPr>
            <a:cxnSpLocks/>
          </p:cNvCxnSpPr>
          <p:nvPr/>
        </p:nvCxnSpPr>
        <p:spPr>
          <a:xfrm>
            <a:off x="2010314" y="356663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45310EE-17F1-0844-AD07-E81C1A78732F}"/>
              </a:ext>
            </a:extLst>
          </p:cNvPr>
          <p:cNvCxnSpPr>
            <a:cxnSpLocks/>
          </p:cNvCxnSpPr>
          <p:nvPr/>
        </p:nvCxnSpPr>
        <p:spPr>
          <a:xfrm>
            <a:off x="5361989" y="3344659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66FC76-9BAE-6746-BCC2-86951D9A7405}"/>
              </a:ext>
            </a:extLst>
          </p:cNvPr>
          <p:cNvCxnSpPr>
            <a:cxnSpLocks/>
          </p:cNvCxnSpPr>
          <p:nvPr/>
        </p:nvCxnSpPr>
        <p:spPr>
          <a:xfrm>
            <a:off x="8698040" y="3367071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A2F233C-EFE4-D74D-BBAB-30C7AE6E3D6D}"/>
              </a:ext>
            </a:extLst>
          </p:cNvPr>
          <p:cNvSpPr txBox="1">
            <a:spLocks/>
          </p:cNvSpPr>
          <p:nvPr/>
        </p:nvSpPr>
        <p:spPr bwMode="auto">
          <a:xfrm>
            <a:off x="-1" y="6497354"/>
            <a:ext cx="4903557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ICDE 2021 and DISC 2019.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7F945D-2606-5FCE-4539-4D3C3FED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667" y="0"/>
            <a:ext cx="1686975" cy="16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9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/>
      <p:bldP spid="11" grpId="0"/>
      <p:bldP spid="12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004889" y="500909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>
            <a:cxnSpLocks/>
          </p:cNvCxnSpPr>
          <p:nvPr/>
        </p:nvCxnSpPr>
        <p:spPr>
          <a:xfrm>
            <a:off x="2004889" y="4369017"/>
            <a:ext cx="923544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004889" y="3728937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004889" y="564917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862190" y="5356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790981" y="2094957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548738" y="4935445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001623" y="3093726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798203" y="741133"/>
            <a:ext cx="1114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244588" y="3106770"/>
            <a:ext cx="1795356" cy="12422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 flipV="1">
            <a:off x="4063071" y="2740716"/>
            <a:ext cx="1813492" cy="166587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 flipV="1">
            <a:off x="4068230" y="1520257"/>
            <a:ext cx="1808333" cy="2902492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063071" y="4364848"/>
            <a:ext cx="1839115" cy="1298868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234271" y="309375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063071" y="310829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891871" y="310829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720671" y="309792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5923608" y="926015"/>
            <a:ext cx="1760665" cy="27720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5890541" y="1508646"/>
            <a:ext cx="1760077" cy="12492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04174" y="2764797"/>
            <a:ext cx="1807428" cy="28585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 flipV="1">
            <a:off x="5867495" y="2162308"/>
            <a:ext cx="1814740" cy="15767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19989" y="3726368"/>
            <a:ext cx="1781462" cy="12524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>
            <a:off x="5867267" y="2772191"/>
            <a:ext cx="1832690" cy="15900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549471" y="308713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097109" y="321013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252273" y="5651423"/>
            <a:ext cx="1535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355950" y="566037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196646" y="566451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697621" y="1508061"/>
            <a:ext cx="1765700" cy="1246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743800" y="2137838"/>
            <a:ext cx="1769272" cy="1590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714217" y="2755217"/>
            <a:ext cx="1798855" cy="28399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748639" y="3735554"/>
            <a:ext cx="1739269" cy="12219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689888" y="2756218"/>
            <a:ext cx="1823184" cy="16029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733402" y="891661"/>
            <a:ext cx="1792941" cy="28306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 flipV="1">
            <a:off x="7741302" y="1519279"/>
            <a:ext cx="1771770" cy="2845571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 flipV="1">
            <a:off x="7780000" y="2778435"/>
            <a:ext cx="1707908" cy="157108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724746" y="4388841"/>
            <a:ext cx="1817072" cy="124733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0933771" y="307908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579099" y="3087136"/>
            <a:ext cx="1354672" cy="1263969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>
            <a:off x="9577852" y="1531088"/>
            <a:ext cx="1371379" cy="15479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>
            <a:off x="9564956" y="2757872"/>
            <a:ext cx="1363823" cy="3170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793485" y="5662681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15169" y="5628780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080012" y="299821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080012" y="3610244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080012" y="4245430"/>
            <a:ext cx="247888" cy="19637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080012" y="4904239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080012" y="553239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619DCA6-2C29-7746-B7E7-ADE454CB0CFF}"/>
              </a:ext>
            </a:extLst>
          </p:cNvPr>
          <p:cNvCxnSpPr/>
          <p:nvPr/>
        </p:nvCxnSpPr>
        <p:spPr>
          <a:xfrm>
            <a:off x="1999897" y="213349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DEC726-7082-A449-88EA-CEC4B23218F2}"/>
              </a:ext>
            </a:extLst>
          </p:cNvPr>
          <p:cNvCxnSpPr/>
          <p:nvPr/>
        </p:nvCxnSpPr>
        <p:spPr>
          <a:xfrm>
            <a:off x="1999897" y="1493418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E05FBA-541B-9D43-9393-F9E6D8E955F5}"/>
              </a:ext>
            </a:extLst>
          </p:cNvPr>
          <p:cNvCxnSpPr>
            <a:cxnSpLocks/>
          </p:cNvCxnSpPr>
          <p:nvPr/>
        </p:nvCxnSpPr>
        <p:spPr>
          <a:xfrm>
            <a:off x="1999897" y="853338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5F94FCD-3A8A-1E4B-8A23-6EC73CE2D73D}"/>
              </a:ext>
            </a:extLst>
          </p:cNvPr>
          <p:cNvCxnSpPr/>
          <p:nvPr/>
        </p:nvCxnSpPr>
        <p:spPr>
          <a:xfrm>
            <a:off x="1999897" y="2773578"/>
            <a:ext cx="9235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BC4EA35-E5CC-9946-BCF6-D135624E44AE}"/>
              </a:ext>
            </a:extLst>
          </p:cNvPr>
          <p:cNvCxnSpPr>
            <a:cxnSpLocks/>
          </p:cNvCxnSpPr>
          <p:nvPr/>
        </p:nvCxnSpPr>
        <p:spPr>
          <a:xfrm>
            <a:off x="1999897" y="218152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F2BAEA9-D89F-CC4E-A77B-D40FA63D69CB}"/>
              </a:ext>
            </a:extLst>
          </p:cNvPr>
          <p:cNvCxnSpPr>
            <a:cxnSpLocks/>
          </p:cNvCxnSpPr>
          <p:nvPr/>
        </p:nvCxnSpPr>
        <p:spPr>
          <a:xfrm>
            <a:off x="2239596" y="231171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A6B6993-E95B-2D43-A8CE-DC82448B61CB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35040" cy="415551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BC44A0-23C2-E74D-A7E6-CE2477F835FC}"/>
              </a:ext>
            </a:extLst>
          </p:cNvPr>
          <p:cNvCxnSpPr>
            <a:cxnSpLocks/>
          </p:cNvCxnSpPr>
          <p:nvPr/>
        </p:nvCxnSpPr>
        <p:spPr>
          <a:xfrm>
            <a:off x="4058079" y="860010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CA3B94C-88B9-DA47-8CC2-976790BF7980}"/>
              </a:ext>
            </a:extLst>
          </p:cNvPr>
          <p:cNvCxnSpPr>
            <a:cxnSpLocks/>
          </p:cNvCxnSpPr>
          <p:nvPr/>
        </p:nvCxnSpPr>
        <p:spPr>
          <a:xfrm>
            <a:off x="4058079" y="853338"/>
            <a:ext cx="1849890" cy="290379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B91216-28DD-5A44-A277-DB6A291D7491}"/>
              </a:ext>
            </a:extLst>
          </p:cNvPr>
          <p:cNvCxnSpPr/>
          <p:nvPr/>
        </p:nvCxnSpPr>
        <p:spPr>
          <a:xfrm>
            <a:off x="2229279" y="2181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36CDF5B-9F0A-9042-9CA3-15CD62C268D2}"/>
              </a:ext>
            </a:extLst>
          </p:cNvPr>
          <p:cNvCxnSpPr/>
          <p:nvPr/>
        </p:nvCxnSpPr>
        <p:spPr>
          <a:xfrm>
            <a:off x="4058079" y="2326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C8443A5-8096-4A46-8A95-A822A94EB486}"/>
              </a:ext>
            </a:extLst>
          </p:cNvPr>
          <p:cNvCxnSpPr>
            <a:cxnSpLocks/>
          </p:cNvCxnSpPr>
          <p:nvPr/>
        </p:nvCxnSpPr>
        <p:spPr>
          <a:xfrm>
            <a:off x="5886879" y="232691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951229-B0EC-0F47-B9A5-1BD3ED000E61}"/>
              </a:ext>
            </a:extLst>
          </p:cNvPr>
          <p:cNvCxnSpPr/>
          <p:nvPr/>
        </p:nvCxnSpPr>
        <p:spPr>
          <a:xfrm>
            <a:off x="7715679" y="22232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EA12C5C-A09A-E04F-9AE5-ABBCD97C951E}"/>
              </a:ext>
            </a:extLst>
          </p:cNvPr>
          <p:cNvCxnSpPr>
            <a:cxnSpLocks/>
          </p:cNvCxnSpPr>
          <p:nvPr/>
        </p:nvCxnSpPr>
        <p:spPr>
          <a:xfrm>
            <a:off x="5894698" y="1489487"/>
            <a:ext cx="1813160" cy="2847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02D513-293D-3249-97BF-0ED0A91C255E}"/>
              </a:ext>
            </a:extLst>
          </p:cNvPr>
          <p:cNvCxnSpPr>
            <a:cxnSpLocks/>
          </p:cNvCxnSpPr>
          <p:nvPr/>
        </p:nvCxnSpPr>
        <p:spPr>
          <a:xfrm flipV="1">
            <a:off x="5897195" y="860010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7B92C44-C331-8349-B559-03386B9AE3AD}"/>
              </a:ext>
            </a:extLst>
          </p:cNvPr>
          <p:cNvCxnSpPr>
            <a:cxnSpLocks/>
          </p:cNvCxnSpPr>
          <p:nvPr/>
        </p:nvCxnSpPr>
        <p:spPr>
          <a:xfrm>
            <a:off x="5876563" y="2138119"/>
            <a:ext cx="1823477" cy="15719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C78873-ACE0-614E-AFFF-E39C8408479F}"/>
              </a:ext>
            </a:extLst>
          </p:cNvPr>
          <p:cNvCxnSpPr>
            <a:cxnSpLocks/>
          </p:cNvCxnSpPr>
          <p:nvPr/>
        </p:nvCxnSpPr>
        <p:spPr>
          <a:xfrm>
            <a:off x="5886879" y="1493418"/>
            <a:ext cx="1813161" cy="41174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0D722052-9BCC-D146-A932-574B304CDCE4}"/>
              </a:ext>
            </a:extLst>
          </p:cNvPr>
          <p:cNvCxnSpPr>
            <a:cxnSpLocks/>
          </p:cNvCxnSpPr>
          <p:nvPr/>
        </p:nvCxnSpPr>
        <p:spPr>
          <a:xfrm>
            <a:off x="5876563" y="1493418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26324A3-FC83-C243-B71E-BD7129375994}"/>
              </a:ext>
            </a:extLst>
          </p:cNvPr>
          <p:cNvCxnSpPr>
            <a:cxnSpLocks/>
          </p:cNvCxnSpPr>
          <p:nvPr/>
        </p:nvCxnSpPr>
        <p:spPr>
          <a:xfrm>
            <a:off x="5886879" y="2133264"/>
            <a:ext cx="1836454" cy="28594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FC0703-7CCE-9349-ABE1-65B58BC57E3C}"/>
              </a:ext>
            </a:extLst>
          </p:cNvPr>
          <p:cNvCxnSpPr/>
          <p:nvPr/>
        </p:nvCxnSpPr>
        <p:spPr>
          <a:xfrm>
            <a:off x="9544479" y="2115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02DBEEF-146A-BC48-A561-74575A19E39D}"/>
              </a:ext>
            </a:extLst>
          </p:cNvPr>
          <p:cNvSpPr txBox="1"/>
          <p:nvPr/>
        </p:nvSpPr>
        <p:spPr>
          <a:xfrm>
            <a:off x="3261531" y="236655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74E16F0-49FA-8646-83E2-4C241FB9563C}"/>
              </a:ext>
            </a:extLst>
          </p:cNvPr>
          <p:cNvCxnSpPr>
            <a:cxnSpLocks/>
          </p:cNvCxnSpPr>
          <p:nvPr/>
        </p:nvCxnSpPr>
        <p:spPr>
          <a:xfrm>
            <a:off x="7736310" y="1483295"/>
            <a:ext cx="1804091" cy="28923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5EEF720-3CC4-D24A-AED3-28F7C2089EF6}"/>
              </a:ext>
            </a:extLst>
          </p:cNvPr>
          <p:cNvCxnSpPr>
            <a:cxnSpLocks/>
          </p:cNvCxnSpPr>
          <p:nvPr/>
        </p:nvCxnSpPr>
        <p:spPr>
          <a:xfrm flipV="1">
            <a:off x="7738807" y="853818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D6DB478-E1F1-6D48-969F-D5BC708E15FF}"/>
              </a:ext>
            </a:extLst>
          </p:cNvPr>
          <p:cNvCxnSpPr>
            <a:cxnSpLocks/>
          </p:cNvCxnSpPr>
          <p:nvPr/>
        </p:nvCxnSpPr>
        <p:spPr>
          <a:xfrm>
            <a:off x="7718175" y="2131927"/>
            <a:ext cx="1794897" cy="28703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B504241-1C77-DF4F-B62F-C15C57D2F048}"/>
              </a:ext>
            </a:extLst>
          </p:cNvPr>
          <p:cNvCxnSpPr>
            <a:cxnSpLocks/>
          </p:cNvCxnSpPr>
          <p:nvPr/>
        </p:nvCxnSpPr>
        <p:spPr>
          <a:xfrm>
            <a:off x="7728491" y="1487226"/>
            <a:ext cx="1807918" cy="41619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00C59CD-62A0-AF43-971F-011AEBABE918}"/>
              </a:ext>
            </a:extLst>
          </p:cNvPr>
          <p:cNvCxnSpPr>
            <a:cxnSpLocks/>
          </p:cNvCxnSpPr>
          <p:nvPr/>
        </p:nvCxnSpPr>
        <p:spPr>
          <a:xfrm>
            <a:off x="7718175" y="1487226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DB0980-4DA3-3F4E-A320-3C283F91F8D7}"/>
              </a:ext>
            </a:extLst>
          </p:cNvPr>
          <p:cNvCxnSpPr>
            <a:cxnSpLocks/>
          </p:cNvCxnSpPr>
          <p:nvPr/>
        </p:nvCxnSpPr>
        <p:spPr>
          <a:xfrm>
            <a:off x="7728491" y="2127072"/>
            <a:ext cx="1810663" cy="16410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66F6BB0-EB2E-3546-90BF-CAC26DA6FEFE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124329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F1BCBC9-1BE6-CB4C-9B78-F88C30FFE204}"/>
              </a:ext>
            </a:extLst>
          </p:cNvPr>
          <p:cNvCxnSpPr>
            <a:cxnSpLocks/>
          </p:cNvCxnSpPr>
          <p:nvPr/>
        </p:nvCxnSpPr>
        <p:spPr>
          <a:xfrm>
            <a:off x="7707859" y="857914"/>
            <a:ext cx="1805213" cy="285046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0030F74C-013D-0A4D-8B76-92A8D0E20682}"/>
              </a:ext>
            </a:extLst>
          </p:cNvPr>
          <p:cNvCxnSpPr>
            <a:cxnSpLocks/>
          </p:cNvCxnSpPr>
          <p:nvPr/>
        </p:nvCxnSpPr>
        <p:spPr>
          <a:xfrm>
            <a:off x="7707859" y="851242"/>
            <a:ext cx="1820897" cy="415392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474F1E3D-1672-3141-8922-C72F7CEBAFDD}"/>
              </a:ext>
            </a:extLst>
          </p:cNvPr>
          <p:cNvCxnSpPr/>
          <p:nvPr/>
        </p:nvCxnSpPr>
        <p:spPr>
          <a:xfrm>
            <a:off x="10928779" y="20348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CCBF93-A63E-C943-A91D-91BCADAA9C96}"/>
              </a:ext>
            </a:extLst>
          </p:cNvPr>
          <p:cNvCxnSpPr>
            <a:cxnSpLocks/>
          </p:cNvCxnSpPr>
          <p:nvPr/>
        </p:nvCxnSpPr>
        <p:spPr>
          <a:xfrm flipV="1">
            <a:off x="9546974" y="211537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9C84772-54EC-A246-ABA3-E56A4BD0B04B}"/>
              </a:ext>
            </a:extLst>
          </p:cNvPr>
          <p:cNvCxnSpPr>
            <a:cxnSpLocks/>
          </p:cNvCxnSpPr>
          <p:nvPr/>
        </p:nvCxnSpPr>
        <p:spPr>
          <a:xfrm flipV="1">
            <a:off x="9559785" y="211537"/>
            <a:ext cx="1368994" cy="3498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52AB517E-D5E4-274C-A596-D32D43623F7D}"/>
              </a:ext>
            </a:extLst>
          </p:cNvPr>
          <p:cNvCxnSpPr>
            <a:cxnSpLocks/>
          </p:cNvCxnSpPr>
          <p:nvPr/>
        </p:nvCxnSpPr>
        <p:spPr>
          <a:xfrm flipV="1">
            <a:off x="9546974" y="218127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EF78E11A-47F4-1645-808A-C0B23FC91EDA}"/>
              </a:ext>
            </a:extLst>
          </p:cNvPr>
          <p:cNvSpPr/>
          <p:nvPr/>
        </p:nvSpPr>
        <p:spPr>
          <a:xfrm>
            <a:off x="2075020" y="1226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7571361-8277-064C-9EB9-C7FABA9BEB39}"/>
              </a:ext>
            </a:extLst>
          </p:cNvPr>
          <p:cNvSpPr/>
          <p:nvPr/>
        </p:nvSpPr>
        <p:spPr>
          <a:xfrm>
            <a:off x="2075020" y="7346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D0335CD3-1CFD-6A42-949A-D1305304C67E}"/>
              </a:ext>
            </a:extLst>
          </p:cNvPr>
          <p:cNvSpPr/>
          <p:nvPr/>
        </p:nvSpPr>
        <p:spPr>
          <a:xfrm>
            <a:off x="2075020" y="13698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5309E82-B641-F144-BFE3-823E19030817}"/>
              </a:ext>
            </a:extLst>
          </p:cNvPr>
          <p:cNvSpPr/>
          <p:nvPr/>
        </p:nvSpPr>
        <p:spPr>
          <a:xfrm>
            <a:off x="2075020" y="20286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3DC0531-895B-A34E-9F36-7CF17AC0C801}"/>
              </a:ext>
            </a:extLst>
          </p:cNvPr>
          <p:cNvSpPr/>
          <p:nvPr/>
        </p:nvSpPr>
        <p:spPr>
          <a:xfrm>
            <a:off x="2075020" y="26567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F9C6BC-D77B-7445-9C15-FCFD7591C733}"/>
              </a:ext>
            </a:extLst>
          </p:cNvPr>
          <p:cNvSpPr/>
          <p:nvPr/>
        </p:nvSpPr>
        <p:spPr>
          <a:xfrm>
            <a:off x="1798662" y="636765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19DB1-F629-E84A-85A9-B943D01FDEB8}"/>
              </a:ext>
            </a:extLst>
          </p:cNvPr>
          <p:cNvSpPr txBox="1"/>
          <p:nvPr/>
        </p:nvSpPr>
        <p:spPr>
          <a:xfrm>
            <a:off x="1757474" y="6639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35AE38-2DE7-1845-8DFF-B245DA82CD84}"/>
              </a:ext>
            </a:extLst>
          </p:cNvPr>
          <p:cNvSpPr txBox="1"/>
          <p:nvPr/>
        </p:nvSpPr>
        <p:spPr>
          <a:xfrm>
            <a:off x="1761771" y="1272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58D98BA-B832-1840-9841-6983835F0AA5}"/>
              </a:ext>
            </a:extLst>
          </p:cNvPr>
          <p:cNvSpPr/>
          <p:nvPr/>
        </p:nvSpPr>
        <p:spPr>
          <a:xfrm>
            <a:off x="1803964" y="187728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C0FC209-B01E-0145-BDC6-A4EF1B863C90}"/>
              </a:ext>
            </a:extLst>
          </p:cNvPr>
          <p:cNvSpPr txBox="1"/>
          <p:nvPr/>
        </p:nvSpPr>
        <p:spPr>
          <a:xfrm>
            <a:off x="1762776" y="1904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F3B5D0-6E0C-B945-88BD-1058EB5B9279}"/>
              </a:ext>
            </a:extLst>
          </p:cNvPr>
          <p:cNvSpPr txBox="1"/>
          <p:nvPr/>
        </p:nvSpPr>
        <p:spPr>
          <a:xfrm>
            <a:off x="1767073" y="2512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45C5168-7BDD-164D-AC7F-53FDF198D96D}"/>
              </a:ext>
            </a:extLst>
          </p:cNvPr>
          <p:cNvSpPr/>
          <p:nvPr/>
        </p:nvSpPr>
        <p:spPr>
          <a:xfrm>
            <a:off x="1798662" y="3496522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5AF90C5-DBF9-1245-935F-E8A401766A92}"/>
              </a:ext>
            </a:extLst>
          </p:cNvPr>
          <p:cNvSpPr txBox="1"/>
          <p:nvPr/>
        </p:nvSpPr>
        <p:spPr>
          <a:xfrm>
            <a:off x="1757474" y="35237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1977939-D475-2047-A41B-CEDC14579DAA}"/>
              </a:ext>
            </a:extLst>
          </p:cNvPr>
          <p:cNvSpPr txBox="1"/>
          <p:nvPr/>
        </p:nvSpPr>
        <p:spPr>
          <a:xfrm>
            <a:off x="1761771" y="41317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CE5DB9D8-D621-1245-AC75-990C3B93CAD8}"/>
              </a:ext>
            </a:extLst>
          </p:cNvPr>
          <p:cNvSpPr/>
          <p:nvPr/>
        </p:nvSpPr>
        <p:spPr>
          <a:xfrm>
            <a:off x="1798941" y="4780831"/>
            <a:ext cx="673234" cy="1021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632AA18-D270-2341-812E-108D912C2150}"/>
              </a:ext>
            </a:extLst>
          </p:cNvPr>
          <p:cNvSpPr txBox="1"/>
          <p:nvPr/>
        </p:nvSpPr>
        <p:spPr>
          <a:xfrm>
            <a:off x="1757753" y="48080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DA85765-393D-DA4D-B185-2A0CD89706A9}"/>
              </a:ext>
            </a:extLst>
          </p:cNvPr>
          <p:cNvSpPr txBox="1"/>
          <p:nvPr/>
        </p:nvSpPr>
        <p:spPr>
          <a:xfrm>
            <a:off x="1762050" y="54161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AF215A2D-ED1D-2A43-B945-EC48F98FAF72}"/>
              </a:ext>
            </a:extLst>
          </p:cNvPr>
          <p:cNvSpPr txBox="1"/>
          <p:nvPr/>
        </p:nvSpPr>
        <p:spPr>
          <a:xfrm>
            <a:off x="842037" y="2814024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E01DB0BE-3CB0-FB48-811E-3FC772F1C856}"/>
              </a:ext>
            </a:extLst>
          </p:cNvPr>
          <p:cNvSpPr txBox="1"/>
          <p:nvPr/>
        </p:nvSpPr>
        <p:spPr>
          <a:xfrm>
            <a:off x="720209" y="3643219"/>
            <a:ext cx="1178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B341A58B-35F9-E348-A7D2-7B860DBD3CD6}"/>
              </a:ext>
            </a:extLst>
          </p:cNvPr>
          <p:cNvSpPr txBox="1"/>
          <p:nvPr/>
        </p:nvSpPr>
        <p:spPr>
          <a:xfrm>
            <a:off x="2996179" y="6411284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RCC using PBFT with 2 parallel instances.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E66D0-6DF3-D94B-A0C4-5583D4D3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8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Challenges?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5929" y="1992380"/>
            <a:ext cx="9907675" cy="3328988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</a:t>
            </a:r>
            <a:r>
              <a:rPr lang="en-US" sz="2400" b="1" i="1" dirty="0">
                <a:latin typeface="Palatino Linotype" panose="02040502050505030304" pitchFamily="18" charset="0"/>
              </a:rPr>
              <a:t>securely</a:t>
            </a:r>
            <a:r>
              <a:rPr lang="en-US" sz="2400" dirty="0">
                <a:latin typeface="Palatino Linotype" panose="02040502050505030304" pitchFamily="18" charset="0"/>
              </a:rPr>
              <a:t> order the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Does </a:t>
            </a:r>
            <a:r>
              <a:rPr lang="en-US" sz="2400" b="1" i="1" dirty="0">
                <a:latin typeface="Palatino Linotype" panose="02040502050505030304" pitchFamily="18" charset="0"/>
              </a:rPr>
              <a:t>failure of one instance</a:t>
            </a:r>
            <a:r>
              <a:rPr lang="en-US" sz="2400" dirty="0">
                <a:latin typeface="Palatino Linotype" panose="02040502050505030304" pitchFamily="18" charset="0"/>
              </a:rPr>
              <a:t> causes other instances to stop?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Can there be </a:t>
            </a:r>
            <a:r>
              <a:rPr lang="en-US" sz="2400" b="1" i="1" dirty="0">
                <a:latin typeface="Palatino Linotype" panose="02040502050505030304" pitchFamily="18" charset="0"/>
              </a:rPr>
              <a:t>continuous ordering</a:t>
            </a:r>
            <a:r>
              <a:rPr lang="en-US" sz="2400" dirty="0">
                <a:latin typeface="Palatino Linotype" panose="02040502050505030304" pitchFamily="18" charset="0"/>
              </a:rPr>
              <a:t> of requests?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How to fend against </a:t>
            </a:r>
            <a:r>
              <a:rPr lang="en-US" sz="2400" b="1" i="1" dirty="0">
                <a:latin typeface="Palatino Linotype" panose="02040502050505030304" pitchFamily="18" charset="0"/>
              </a:rPr>
              <a:t>coordinated attacks</a:t>
            </a:r>
            <a:r>
              <a:rPr lang="en-US" sz="2400" dirty="0">
                <a:latin typeface="Palatino Linotype" panose="02040502050505030304" pitchFamily="18" charset="0"/>
              </a:rPr>
              <a:t>?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365687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28634" y="0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Ordering Attack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11" name="Graphic 10" descr="Female Profile">
            <a:extLst>
              <a:ext uri="{FF2B5EF4-FFF2-40B4-BE49-F238E27FC236}">
                <a16:creationId xmlns:a16="http://schemas.microsoft.com/office/drawing/2014/main" id="{B522172E-ADD5-3443-A8DB-65C7337B3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8217" y="3235481"/>
            <a:ext cx="1663047" cy="166304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2C94096-7508-C54C-B1ED-A7C8DCCB3A23}"/>
              </a:ext>
            </a:extLst>
          </p:cNvPr>
          <p:cNvSpPr txBox="1">
            <a:spLocks/>
          </p:cNvSpPr>
          <p:nvPr/>
        </p:nvSpPr>
        <p:spPr bwMode="auto">
          <a:xfrm>
            <a:off x="45888" y="928263"/>
            <a:ext cx="6596072" cy="19389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transfer</a:t>
            </a:r>
            <a:r>
              <a:rPr lang="en-US" altLang="en-US" sz="2400" dirty="0">
                <a:latin typeface="Palatino Linotype" panose="02040502050505030304" pitchFamily="18" charset="0"/>
              </a:rPr>
              <a:t>(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A,B,m</a:t>
            </a:r>
            <a:r>
              <a:rPr lang="en-US" altLang="en-US" sz="2400" dirty="0">
                <a:latin typeface="Palatino Linotype" panose="02040502050505030304" pitchFamily="18" charset="0"/>
              </a:rPr>
              <a:t>) 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if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&gt; m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</a:t>
            </a:r>
            <a:r>
              <a:rPr lang="en-US" altLang="en-US" sz="2400" b="1" i="1" dirty="0">
                <a:latin typeface="Palatino Linotype" panose="02040502050505030304" pitchFamily="18" charset="0"/>
                <a:sym typeface="Wingdings" pitchFamily="2" charset="2"/>
              </a:rPr>
              <a:t>then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  <a:sym typeface="Wingdings" pitchFamily="2" charset="2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  <a:sym typeface="Wingdings" pitchFamily="2" charset="2"/>
              </a:rPr>
              <a:t>(A) =</a:t>
            </a:r>
            <a:r>
              <a:rPr lang="en-US" altLang="en-US" sz="2400" dirty="0">
                <a:latin typeface="Palatino Linotype" panose="02040502050505030304" pitchFamily="18" charset="0"/>
              </a:rPr>
              <a:t>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(A) – m;</a:t>
            </a:r>
          </a:p>
          <a:p>
            <a:pPr>
              <a:lnSpc>
                <a:spcPct val="100000"/>
              </a:lnSpc>
            </a:pPr>
            <a:r>
              <a:rPr lang="en-US" altLang="en-US" sz="2400" dirty="0">
                <a:latin typeface="Palatino Linotype" panose="02040502050505030304" pitchFamily="18" charset="0"/>
              </a:rPr>
              <a:t>				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= </a:t>
            </a:r>
            <a:r>
              <a:rPr lang="en-US" altLang="en-US" sz="2400" dirty="0" err="1">
                <a:latin typeface="Palatino Linotype" panose="02040502050505030304" pitchFamily="18" charset="0"/>
              </a:rPr>
              <a:t>bal</a:t>
            </a:r>
            <a:r>
              <a:rPr lang="en-US" altLang="en-US" sz="2400" dirty="0">
                <a:latin typeface="Palatino Linotype" panose="02040502050505030304" pitchFamily="18" charset="0"/>
              </a:rPr>
              <a:t>(B) + m;</a:t>
            </a:r>
          </a:p>
        </p:txBody>
      </p:sp>
      <p:pic>
        <p:nvPicPr>
          <p:cNvPr id="20" name="Graphic 19" descr="Suitcase">
            <a:extLst>
              <a:ext uri="{FF2B5EF4-FFF2-40B4-BE49-F238E27FC236}">
                <a16:creationId xmlns:a16="http://schemas.microsoft.com/office/drawing/2014/main" id="{860BE9D5-0FAD-2649-8D65-B5A7158B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965" y="5050825"/>
            <a:ext cx="2181131" cy="842636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8AF14DC-76C9-DA4E-A724-45D9519DB219}"/>
              </a:ext>
            </a:extLst>
          </p:cNvPr>
          <p:cNvSpPr txBox="1">
            <a:spLocks/>
          </p:cNvSpPr>
          <p:nvPr/>
        </p:nvSpPr>
        <p:spPr bwMode="auto">
          <a:xfrm>
            <a:off x="1105957" y="5262349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1692908-7A11-9F49-BA1D-9E89F763C687}"/>
              </a:ext>
            </a:extLst>
          </p:cNvPr>
          <p:cNvSpPr txBox="1">
            <a:spLocks/>
          </p:cNvSpPr>
          <p:nvPr/>
        </p:nvSpPr>
        <p:spPr bwMode="auto">
          <a:xfrm>
            <a:off x="8196123" y="3812922"/>
            <a:ext cx="3995877" cy="9498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T1: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transfer(Alice, Bob, 2)</a:t>
            </a:r>
          </a:p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T2: </a:t>
            </a:r>
            <a:r>
              <a:rPr lang="en-US" altLang="en-US" sz="2400" dirty="0">
                <a:latin typeface="Palatino Linotype" panose="02040502050505030304" pitchFamily="18" charset="0"/>
              </a:rPr>
              <a:t>transfer(Bob, Eve, 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7C14E2-9474-4446-96C1-8D896D3BD6D3}"/>
              </a:ext>
            </a:extLst>
          </p:cNvPr>
          <p:cNvGrpSpPr/>
          <p:nvPr/>
        </p:nvGrpSpPr>
        <p:grpSpPr>
          <a:xfrm>
            <a:off x="251281" y="3120091"/>
            <a:ext cx="1798843" cy="1959142"/>
            <a:chOff x="919383" y="3205054"/>
            <a:chExt cx="1798843" cy="19591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F99047-C17A-7F49-9374-A69E60909BA2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21" name="Graphic 20" descr="School girl with solid fill">
              <a:extLst>
                <a:ext uri="{FF2B5EF4-FFF2-40B4-BE49-F238E27FC236}">
                  <a16:creationId xmlns:a16="http://schemas.microsoft.com/office/drawing/2014/main" id="{A472CD4B-633C-D14E-906E-260B6A3F1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444289-F188-3446-9F25-5E1D96977F3A}"/>
              </a:ext>
            </a:extLst>
          </p:cNvPr>
          <p:cNvGrpSpPr/>
          <p:nvPr/>
        </p:nvGrpSpPr>
        <p:grpSpPr>
          <a:xfrm>
            <a:off x="3110612" y="3094059"/>
            <a:ext cx="1798843" cy="1945890"/>
            <a:chOff x="3076398" y="3205054"/>
            <a:chExt cx="1798843" cy="1945890"/>
          </a:xfrm>
        </p:grpSpPr>
        <p:pic>
          <p:nvPicPr>
            <p:cNvPr id="23" name="Graphic 22" descr="School boy with solid fill">
              <a:extLst>
                <a:ext uri="{FF2B5EF4-FFF2-40B4-BE49-F238E27FC236}">
                  <a16:creationId xmlns:a16="http://schemas.microsoft.com/office/drawing/2014/main" id="{D376C02B-6ED9-B145-9080-5B5FBE83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92B76-ECAD-C04B-854D-13C8283C3923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6A2A35C-7EB5-B24A-BF39-6D7DFE4AE19E}"/>
              </a:ext>
            </a:extLst>
          </p:cNvPr>
          <p:cNvSpPr txBox="1"/>
          <p:nvPr/>
        </p:nvSpPr>
        <p:spPr>
          <a:xfrm>
            <a:off x="6133240" y="4562742"/>
            <a:ext cx="1082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Eve</a:t>
            </a:r>
          </a:p>
        </p:txBody>
      </p:sp>
      <p:pic>
        <p:nvPicPr>
          <p:cNvPr id="28" name="Graphic 27" descr="Suitcase">
            <a:extLst>
              <a:ext uri="{FF2B5EF4-FFF2-40B4-BE49-F238E27FC236}">
                <a16:creationId xmlns:a16="http://schemas.microsoft.com/office/drawing/2014/main" id="{71C624F4-0D3B-D349-8AC1-9A5CB3B50B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9466" y="5053857"/>
            <a:ext cx="2181131" cy="842636"/>
          </a:xfrm>
          <a:prstGeom prst="rect">
            <a:avLst/>
          </a:prstGeom>
        </p:spPr>
      </p:pic>
      <p:pic>
        <p:nvPicPr>
          <p:cNvPr id="29" name="Graphic 28" descr="Suitcase">
            <a:extLst>
              <a:ext uri="{FF2B5EF4-FFF2-40B4-BE49-F238E27FC236}">
                <a16:creationId xmlns:a16="http://schemas.microsoft.com/office/drawing/2014/main" id="{AFD35669-27EB-6446-9FAC-7C169C951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0323" y="5039939"/>
            <a:ext cx="2181131" cy="84263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D8D57AF5-22BC-6547-807D-570870EF6FAB}"/>
              </a:ext>
            </a:extLst>
          </p:cNvPr>
          <p:cNvSpPr txBox="1">
            <a:spLocks/>
          </p:cNvSpPr>
          <p:nvPr/>
        </p:nvSpPr>
        <p:spPr bwMode="auto">
          <a:xfrm>
            <a:off x="3842754" y="529079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8377543-851B-814D-A769-B301BEBFB15E}"/>
              </a:ext>
            </a:extLst>
          </p:cNvPr>
          <p:cNvSpPr txBox="1">
            <a:spLocks/>
          </p:cNvSpPr>
          <p:nvPr/>
        </p:nvSpPr>
        <p:spPr bwMode="auto">
          <a:xfrm>
            <a:off x="6587402" y="526898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737935-16CC-4E44-B93C-EFB1FED45AC1}"/>
              </a:ext>
            </a:extLst>
          </p:cNvPr>
          <p:cNvSpPr txBox="1">
            <a:spLocks/>
          </p:cNvSpPr>
          <p:nvPr/>
        </p:nvSpPr>
        <p:spPr bwMode="auto">
          <a:xfrm>
            <a:off x="1470845" y="6311900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1: T1 then T2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8C7AD7C-A1B7-D440-A0DA-D16F170D93A7}"/>
              </a:ext>
            </a:extLst>
          </p:cNvPr>
          <p:cNvSpPr txBox="1">
            <a:spLocks/>
          </p:cNvSpPr>
          <p:nvPr/>
        </p:nvSpPr>
        <p:spPr bwMode="auto">
          <a:xfrm>
            <a:off x="1105956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2327CFE-4497-DC43-A392-29083AD9F72B}"/>
              </a:ext>
            </a:extLst>
          </p:cNvPr>
          <p:cNvSpPr txBox="1">
            <a:spLocks/>
          </p:cNvSpPr>
          <p:nvPr/>
        </p:nvSpPr>
        <p:spPr bwMode="auto">
          <a:xfrm>
            <a:off x="3847314" y="5289713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F04FE87-823C-6E4D-8103-17D3A5BCD8AC}"/>
              </a:ext>
            </a:extLst>
          </p:cNvPr>
          <p:cNvSpPr txBox="1">
            <a:spLocks/>
          </p:cNvSpPr>
          <p:nvPr/>
        </p:nvSpPr>
        <p:spPr bwMode="auto">
          <a:xfrm>
            <a:off x="3842753" y="5289712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41D4A95-F25E-6940-83A9-75067A900663}"/>
              </a:ext>
            </a:extLst>
          </p:cNvPr>
          <p:cNvSpPr txBox="1">
            <a:spLocks/>
          </p:cNvSpPr>
          <p:nvPr/>
        </p:nvSpPr>
        <p:spPr bwMode="auto">
          <a:xfrm>
            <a:off x="6606952" y="5256297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C47F1CE8-016D-6C44-8216-C3AD9D149C40}"/>
              </a:ext>
            </a:extLst>
          </p:cNvPr>
          <p:cNvSpPr txBox="1">
            <a:spLocks/>
          </p:cNvSpPr>
          <p:nvPr/>
        </p:nvSpPr>
        <p:spPr bwMode="auto">
          <a:xfrm>
            <a:off x="1121309" y="528971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3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330853BF-70D4-5847-B19D-14893E68604E}"/>
              </a:ext>
            </a:extLst>
          </p:cNvPr>
          <p:cNvSpPr txBox="1">
            <a:spLocks/>
          </p:cNvSpPr>
          <p:nvPr/>
        </p:nvSpPr>
        <p:spPr bwMode="auto">
          <a:xfrm>
            <a:off x="3862304" y="5296075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8E92FF0-1FE6-EB4C-80D7-94C56271E294}"/>
              </a:ext>
            </a:extLst>
          </p:cNvPr>
          <p:cNvSpPr txBox="1">
            <a:spLocks/>
          </p:cNvSpPr>
          <p:nvPr/>
        </p:nvSpPr>
        <p:spPr bwMode="auto">
          <a:xfrm>
            <a:off x="6591961" y="5264694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0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E519715-B274-6C48-9E5A-DBCB16DB4658}"/>
              </a:ext>
            </a:extLst>
          </p:cNvPr>
          <p:cNvSpPr txBox="1">
            <a:spLocks/>
          </p:cNvSpPr>
          <p:nvPr/>
        </p:nvSpPr>
        <p:spPr bwMode="auto">
          <a:xfrm>
            <a:off x="3862303" y="5287498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2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C21C5B3-7EFA-1A40-8430-0F4E62B21CDC}"/>
              </a:ext>
            </a:extLst>
          </p:cNvPr>
          <p:cNvSpPr txBox="1">
            <a:spLocks/>
          </p:cNvSpPr>
          <p:nvPr/>
        </p:nvSpPr>
        <p:spPr bwMode="auto">
          <a:xfrm>
            <a:off x="1111534" y="5268401"/>
            <a:ext cx="334553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5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A088BEA-24BE-6E4D-9239-452E2793921A}"/>
              </a:ext>
            </a:extLst>
          </p:cNvPr>
          <p:cNvSpPr txBox="1">
            <a:spLocks/>
          </p:cNvSpPr>
          <p:nvPr/>
        </p:nvSpPr>
        <p:spPr bwMode="auto">
          <a:xfrm>
            <a:off x="1476159" y="6312754"/>
            <a:ext cx="3995877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</a:rPr>
              <a:t>Case 2: T2 then T1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F5B528C5-F04B-BC4E-9681-4059E0EBB9D6}"/>
              </a:ext>
            </a:extLst>
          </p:cNvPr>
          <p:cNvSpPr txBox="1">
            <a:spLocks/>
          </p:cNvSpPr>
          <p:nvPr/>
        </p:nvSpPr>
        <p:spPr bwMode="auto">
          <a:xfrm>
            <a:off x="9023078" y="2010047"/>
            <a:ext cx="2341966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Benefit to Bob!</a:t>
            </a:r>
            <a:endParaRPr lang="en-US" altLang="en-U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5" grpId="0"/>
      <p:bldP spid="27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  <p:bldP spid="38" grpId="1"/>
      <p:bldP spid="39" grpId="0"/>
      <p:bldP spid="40" grpId="0"/>
      <p:bldP spid="41" grpId="0"/>
      <p:bldP spid="41" grpId="1"/>
      <p:bldP spid="42" grpId="0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F3CA9-BA98-BB49-BD00-E40A8F657398}"/>
              </a:ext>
            </a:extLst>
          </p:cNvPr>
          <p:cNvSpPr txBox="1"/>
          <p:nvPr/>
        </p:nvSpPr>
        <p:spPr>
          <a:xfrm>
            <a:off x="524656" y="1543987"/>
            <a:ext cx="9129010" cy="3682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In round r, each replica does the following: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Collects requests from the z instances.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Hash each requests.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Creates a sequence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of these hashes.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</a:rPr>
              <a:t>Calls the function </a:t>
            </a:r>
            <a:r>
              <a:rPr lang="en-US" sz="2400" i="1" dirty="0" err="1">
                <a:latin typeface="Palatino Linotype" panose="02040502050505030304" pitchFamily="18" charset="0"/>
              </a:rPr>
              <a:t>f</a:t>
            </a:r>
            <a:r>
              <a:rPr lang="en-US" sz="1600" i="1" dirty="0" err="1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 on </a:t>
            </a:r>
            <a:r>
              <a:rPr lang="en-US" sz="2400" i="1" dirty="0">
                <a:latin typeface="Palatino Linotype" panose="02040502050505030304" pitchFamily="18" charset="0"/>
              </a:rPr>
              <a:t>S</a:t>
            </a:r>
            <a:r>
              <a:rPr lang="en-US" sz="2400" dirty="0">
                <a:latin typeface="Palatino Linotype" panose="020405020505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8011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6150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altLang="en-US" b="1" dirty="0">
                <a:latin typeface="Palatino Linotype" panose="02040502050505030304" pitchFamily="18" charset="0"/>
              </a:rPr>
              <a:t>Secure Ordering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A7B2CB-03A2-904B-AB78-35E16DF7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1420266"/>
            <a:ext cx="7548459" cy="372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42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71559"/>
            <a:ext cx="12192000" cy="593689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Malicious Primaries Collusion</a:t>
            </a: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0684" y="4617932"/>
            <a:ext cx="3467308" cy="589777"/>
          </a:xfrm>
        </p:spPr>
        <p:txBody>
          <a:bodyPr rtlCol="0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Liveness in Danger!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9EDD46-3CE5-B945-B4C1-D71C84FA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A5212-0A51-D949-9402-E1CB3A640888}"/>
              </a:ext>
            </a:extLst>
          </p:cNvPr>
          <p:cNvSpPr/>
          <p:nvPr/>
        </p:nvSpPr>
        <p:spPr>
          <a:xfrm>
            <a:off x="9269396" y="1738188"/>
            <a:ext cx="2674306" cy="129578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39B3B7-ECC6-944E-9138-8CEAD030FCD7}"/>
              </a:ext>
            </a:extLst>
          </p:cNvPr>
          <p:cNvSpPr/>
          <p:nvPr/>
        </p:nvSpPr>
        <p:spPr>
          <a:xfrm>
            <a:off x="4989259" y="1740378"/>
            <a:ext cx="2674306" cy="1303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917D57-7F42-234D-B2B1-FB3BE755C5D4}"/>
              </a:ext>
            </a:extLst>
          </p:cNvPr>
          <p:cNvSpPr/>
          <p:nvPr/>
        </p:nvSpPr>
        <p:spPr>
          <a:xfrm>
            <a:off x="3860017" y="4179341"/>
            <a:ext cx="5070817" cy="203597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1857A-F236-AF48-BAD0-4487D631BE34}"/>
              </a:ext>
            </a:extLst>
          </p:cNvPr>
          <p:cNvSpPr/>
          <p:nvPr/>
        </p:nvSpPr>
        <p:spPr>
          <a:xfrm>
            <a:off x="398198" y="1738188"/>
            <a:ext cx="2674306" cy="13017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1B3B5-EF5E-B848-9EE1-76106B4091E9}"/>
              </a:ext>
            </a:extLst>
          </p:cNvPr>
          <p:cNvSpPr txBox="1"/>
          <p:nvPr/>
        </p:nvSpPr>
        <p:spPr>
          <a:xfrm>
            <a:off x="650328" y="1930111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|A| = 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FDDA9-1B49-9642-8D00-36CD5F0E033A}"/>
              </a:ext>
            </a:extLst>
          </p:cNvPr>
          <p:cNvSpPr txBox="1"/>
          <p:nvPr/>
        </p:nvSpPr>
        <p:spPr>
          <a:xfrm>
            <a:off x="9493006" y="1969637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Replicas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|B| = 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C0F13-08C3-C74C-96D6-536395D34769}"/>
              </a:ext>
            </a:extLst>
          </p:cNvPr>
          <p:cNvSpPr txBox="1"/>
          <p:nvPr/>
        </p:nvSpPr>
        <p:spPr>
          <a:xfrm>
            <a:off x="5149109" y="1827333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Replica</a:t>
            </a:r>
          </a:p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|C| =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127E0-C638-6249-8DCD-7A5810269A07}"/>
              </a:ext>
            </a:extLst>
          </p:cNvPr>
          <p:cNvSpPr txBox="1"/>
          <p:nvPr/>
        </p:nvSpPr>
        <p:spPr>
          <a:xfrm>
            <a:off x="4842225" y="5150194"/>
            <a:ext cx="318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f-2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Malicious Replicas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7157E0-6250-8E42-AD93-19AD2DDF7D10}"/>
              </a:ext>
            </a:extLst>
          </p:cNvPr>
          <p:cNvSpPr txBox="1"/>
          <p:nvPr/>
        </p:nvSpPr>
        <p:spPr>
          <a:xfrm>
            <a:off x="4676451" y="448530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B3C64-659F-6245-973E-CCD0D2E23DB2}"/>
              </a:ext>
            </a:extLst>
          </p:cNvPr>
          <p:cNvSpPr txBox="1"/>
          <p:nvPr/>
        </p:nvSpPr>
        <p:spPr>
          <a:xfrm>
            <a:off x="7842228" y="453417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P</a:t>
            </a:r>
            <a:r>
              <a:rPr lang="en-US" sz="2400" i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en-US" sz="2400" i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>
            <a:extLst>
              <a:ext uri="{FF2B5EF4-FFF2-40B4-BE49-F238E27FC236}">
                <a16:creationId xmlns:a16="http://schemas.microsoft.com/office/drawing/2014/main" id="{283F306D-F08A-F541-B812-0CD33FA44577}"/>
              </a:ext>
            </a:extLst>
          </p:cNvPr>
          <p:cNvSpPr/>
          <p:nvPr/>
        </p:nvSpPr>
        <p:spPr>
          <a:xfrm>
            <a:off x="4553506" y="4397486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B5CC683C-2621-8944-BFE7-AA201860F75B}"/>
              </a:ext>
            </a:extLst>
          </p:cNvPr>
          <p:cNvSpPr/>
          <p:nvPr/>
        </p:nvSpPr>
        <p:spPr>
          <a:xfrm>
            <a:off x="7720582" y="4446374"/>
            <a:ext cx="763002" cy="818545"/>
          </a:xfrm>
          <a:prstGeom prst="diamond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8B5C6B-0111-0544-9778-3B8D494B2CE6}"/>
              </a:ext>
            </a:extLst>
          </p:cNvPr>
          <p:cNvSpPr/>
          <p:nvPr/>
        </p:nvSpPr>
        <p:spPr>
          <a:xfrm>
            <a:off x="4676449" y="5026284"/>
            <a:ext cx="3438072" cy="1066309"/>
          </a:xfrm>
          <a:prstGeom prst="ellipse">
            <a:avLst/>
          </a:prstGeom>
          <a:noFill/>
          <a:ln w="254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2742BC-5E2E-C847-805C-F83883EA1975}"/>
              </a:ext>
            </a:extLst>
          </p:cNvPr>
          <p:cNvCxnSpPr>
            <a:cxnSpLocks/>
          </p:cNvCxnSpPr>
          <p:nvPr/>
        </p:nvCxnSpPr>
        <p:spPr>
          <a:xfrm flipH="1" flipV="1">
            <a:off x="2298279" y="3095082"/>
            <a:ext cx="2392830" cy="145122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406835-5662-A34E-B173-39D1BDD85599}"/>
              </a:ext>
            </a:extLst>
          </p:cNvPr>
          <p:cNvCxnSpPr>
            <a:cxnSpLocks/>
          </p:cNvCxnSpPr>
          <p:nvPr/>
        </p:nvCxnSpPr>
        <p:spPr>
          <a:xfrm flipV="1">
            <a:off x="4742692" y="2927982"/>
            <a:ext cx="676223" cy="159788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54751638-DBC9-F64B-B753-F493556DF154}"/>
              </a:ext>
            </a:extLst>
          </p:cNvPr>
          <p:cNvSpPr/>
          <p:nvPr/>
        </p:nvSpPr>
        <p:spPr>
          <a:xfrm>
            <a:off x="5123172" y="3882334"/>
            <a:ext cx="1044445" cy="1182498"/>
          </a:xfrm>
          <a:prstGeom prst="arc">
            <a:avLst>
              <a:gd name="adj1" fmla="val 10382226"/>
              <a:gd name="adj2" fmla="val 20511346"/>
            </a:avLst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ABB642-EA39-0445-8C69-253A7BF675E0}"/>
              </a:ext>
            </a:extLst>
          </p:cNvPr>
          <p:cNvCxnSpPr>
            <a:cxnSpLocks/>
          </p:cNvCxnSpPr>
          <p:nvPr/>
        </p:nvCxnSpPr>
        <p:spPr>
          <a:xfrm flipV="1">
            <a:off x="8383479" y="3102493"/>
            <a:ext cx="1978026" cy="1538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F4D7C9-5741-104F-9481-538497C8BFC7}"/>
              </a:ext>
            </a:extLst>
          </p:cNvPr>
          <p:cNvCxnSpPr>
            <a:cxnSpLocks/>
          </p:cNvCxnSpPr>
          <p:nvPr/>
        </p:nvCxnSpPr>
        <p:spPr>
          <a:xfrm flipH="1" flipV="1">
            <a:off x="7303257" y="2939927"/>
            <a:ext cx="720164" cy="1448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>
            <a:extLst>
              <a:ext uri="{FF2B5EF4-FFF2-40B4-BE49-F238E27FC236}">
                <a16:creationId xmlns:a16="http://schemas.microsoft.com/office/drawing/2014/main" id="{365BA715-4482-C44E-AA9C-58B983188693}"/>
              </a:ext>
            </a:extLst>
          </p:cNvPr>
          <p:cNvSpPr/>
          <p:nvPr/>
        </p:nvSpPr>
        <p:spPr>
          <a:xfrm>
            <a:off x="6733838" y="3913219"/>
            <a:ext cx="1138839" cy="1066309"/>
          </a:xfrm>
          <a:prstGeom prst="arc">
            <a:avLst>
              <a:gd name="adj1" fmla="val 11387774"/>
              <a:gd name="adj2" fmla="val 764626"/>
            </a:avLst>
          </a:prstGeom>
          <a:ln w="2540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C4F998-B2E5-4F41-BC60-1C7523472BE2}"/>
              </a:ext>
            </a:extLst>
          </p:cNvPr>
          <p:cNvSpPr txBox="1"/>
          <p:nvPr/>
        </p:nvSpPr>
        <p:spPr>
          <a:xfrm>
            <a:off x="5808015" y="4387100"/>
            <a:ext cx="127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|M| = 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CEEF4-A4B0-EF44-876A-D4E58716D4FD}"/>
              </a:ext>
            </a:extLst>
          </p:cNvPr>
          <p:cNvSpPr txBox="1"/>
          <p:nvPr/>
        </p:nvSpPr>
        <p:spPr>
          <a:xfrm>
            <a:off x="4635089" y="2770904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DABCB1A-FA56-D94B-917B-B0738EC9D850}"/>
              </a:ext>
            </a:extLst>
          </p:cNvPr>
          <p:cNvSpPr txBox="1"/>
          <p:nvPr/>
        </p:nvSpPr>
        <p:spPr>
          <a:xfrm>
            <a:off x="9404188" y="3001736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0450C-B6B0-7548-BEEC-C262C56F500E}"/>
              </a:ext>
            </a:extLst>
          </p:cNvPr>
          <p:cNvSpPr txBox="1"/>
          <p:nvPr/>
        </p:nvSpPr>
        <p:spPr>
          <a:xfrm>
            <a:off x="1712645" y="3039940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F85A5F-B257-3C45-A545-F458EE90BE48}"/>
              </a:ext>
            </a:extLst>
          </p:cNvPr>
          <p:cNvSpPr txBox="1"/>
          <p:nvPr/>
        </p:nvSpPr>
        <p:spPr>
          <a:xfrm>
            <a:off x="5397776" y="3821555"/>
            <a:ext cx="474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E2530F-0ADC-FE41-95F7-97F486A0B56F}"/>
              </a:ext>
            </a:extLst>
          </p:cNvPr>
          <p:cNvSpPr txBox="1"/>
          <p:nvPr/>
        </p:nvSpPr>
        <p:spPr>
          <a:xfrm>
            <a:off x="7560952" y="2927982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4CF0D4-EDEC-9049-85C1-4D23F73D7028}"/>
              </a:ext>
            </a:extLst>
          </p:cNvPr>
          <p:cNvSpPr txBox="1"/>
          <p:nvPr/>
        </p:nvSpPr>
        <p:spPr>
          <a:xfrm>
            <a:off x="7196919" y="384045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raphic 37" descr="Checkmark with solid fill">
            <a:extLst>
              <a:ext uri="{FF2B5EF4-FFF2-40B4-BE49-F238E27FC236}">
                <a16:creationId xmlns:a16="http://schemas.microsoft.com/office/drawing/2014/main" id="{8B2E3F9B-8F3F-CB43-BD82-9746762F5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2481" y="1035579"/>
            <a:ext cx="755374" cy="755374"/>
          </a:xfrm>
          <a:prstGeom prst="rect">
            <a:avLst/>
          </a:prstGeom>
        </p:spPr>
      </p:pic>
      <p:pic>
        <p:nvPicPr>
          <p:cNvPr id="35" name="Graphic 34" descr="Warning with solid fill">
            <a:extLst>
              <a:ext uri="{FF2B5EF4-FFF2-40B4-BE49-F238E27FC236}">
                <a16:creationId xmlns:a16="http://schemas.microsoft.com/office/drawing/2014/main" id="{855733C0-710C-8244-B1C7-88704491F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916" y="823102"/>
            <a:ext cx="914400" cy="914400"/>
          </a:xfrm>
          <a:prstGeom prst="rect">
            <a:avLst/>
          </a:prstGeom>
        </p:spPr>
      </p:pic>
      <p:pic>
        <p:nvPicPr>
          <p:cNvPr id="42" name="Graphic 41" descr="Warning with solid fill">
            <a:extLst>
              <a:ext uri="{FF2B5EF4-FFF2-40B4-BE49-F238E27FC236}">
                <a16:creationId xmlns:a16="http://schemas.microsoft.com/office/drawing/2014/main" id="{AAA1FAF3-0513-FC42-AB81-F7E8F70E0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0684" y="8541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  <p:bldP spid="21" grpId="0" animBg="1"/>
      <p:bldP spid="24" grpId="0" animBg="1"/>
      <p:bldP spid="26" grpId="0"/>
      <p:bldP spid="27" grpId="0"/>
      <p:bldP spid="31" grpId="0"/>
      <p:bldP spid="33" grpId="0"/>
      <p:bldP spid="36" grpId="0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59743"/>
            <a:ext cx="12192000" cy="710066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  <a:latin typeface="Palatino Linotype" panose="02040502050505030304" pitchFamily="18" charset="0"/>
                <a:cs typeface="Times New Roman" panose="02020603050405020304" pitchFamily="18" charset="0"/>
              </a:rPr>
              <a:t>Magical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Ingredient </a:t>
            </a: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Good Instances are always Live</a:t>
            </a:r>
            <a:endParaRPr lang="en-US" altLang="en-US" b="1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90" name="Content Placeholder 5">
            <a:extLst>
              <a:ext uri="{FF2B5EF4-FFF2-40B4-BE49-F238E27FC236}">
                <a16:creationId xmlns:a16="http://schemas.microsoft.com/office/drawing/2014/main" id="{26FD77C5-5662-7044-9E5A-2EDC922C235C}"/>
              </a:ext>
            </a:extLst>
          </p:cNvPr>
          <p:cNvSpPr txBox="1">
            <a:spLocks/>
          </p:cNvSpPr>
          <p:nvPr/>
        </p:nvSpPr>
        <p:spPr bwMode="auto">
          <a:xfrm>
            <a:off x="234846" y="1670186"/>
            <a:ext cx="11722307" cy="12720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Failed instances are stopped and not replaced through independent consensus. </a:t>
            </a: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486B27-6CB3-0947-842E-3E3116F0855D}"/>
              </a:ext>
            </a:extLst>
          </p:cNvPr>
          <p:cNvSpPr txBox="1">
            <a:spLocks/>
          </p:cNvSpPr>
          <p:nvPr/>
        </p:nvSpPr>
        <p:spPr bwMode="auto">
          <a:xfrm>
            <a:off x="234845" y="1671825"/>
            <a:ext cx="11722307" cy="331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</a:rPr>
              <a:t>Failed instances are stopped and not replaced through independent consensus. 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Palatino Linotype" panose="02040502050505030304" pitchFamily="18" charset="0"/>
                <a:sym typeface="Wingdings" pitchFamily="2" charset="2"/>
              </a:rPr>
              <a:t> Failed instances can be restarted in future.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Collusion attacks detected when f+1 blame multiple primaries.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Lightweight checkpoints ensure progress.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32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otlight on a dark foggy stage">
            <a:extLst>
              <a:ext uri="{FF2B5EF4-FFF2-40B4-BE49-F238E27FC236}">
                <a16:creationId xmlns:a16="http://schemas.microsoft.com/office/drawing/2014/main" id="{8C640570-B1BB-0C4C-AF42-7A04C36D0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83C39F-71AF-EE40-A555-F580EC90EEAD}"/>
              </a:ext>
            </a:extLst>
          </p:cNvPr>
          <p:cNvSpPr txBox="1"/>
          <p:nvPr/>
        </p:nvSpPr>
        <p:spPr>
          <a:xfrm>
            <a:off x="2582328" y="571816"/>
            <a:ext cx="6279449" cy="622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Palatino Linotype" panose="02040502050505030304" pitchFamily="18" charset="0"/>
                <a:ea typeface="+mj-ea"/>
                <a:cs typeface="+mj-cs"/>
              </a:rPr>
              <a:t>One Line Problem Statement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0286960-20E1-DB40-9CDB-913F92800191}"/>
              </a:ext>
            </a:extLst>
          </p:cNvPr>
          <p:cNvSpPr txBox="1">
            <a:spLocks/>
          </p:cNvSpPr>
          <p:nvPr/>
        </p:nvSpPr>
        <p:spPr bwMode="auto">
          <a:xfrm>
            <a:off x="282222" y="4530376"/>
            <a:ext cx="10047624" cy="124924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3200" b="1" dirty="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rPr>
              <a:t>Distributed systems managed by untrusted parties need fast and reliable protocols to manage their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7AC6D-7F8F-794B-9D30-CF28FF70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4519" y="6286184"/>
            <a:ext cx="33685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FF5B77E0-938C-184E-A8E0-BEB8B2DF60DA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4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509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65"/>
            <a:ext cx="12192000" cy="1807418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r>
              <a:rPr lang="en-US" sz="48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717" y="3611207"/>
            <a:ext cx="2825296" cy="1138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2582241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4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D3F93-A1EE-B74C-85BB-571E706EF9B4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ICDCS 2020 and VLDB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C588214-E431-3DF4-EEF8-1A4BAD9CE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282" y="5115952"/>
            <a:ext cx="1638148" cy="163814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3302702-280A-C258-EC2B-F479E732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63" y="5115952"/>
            <a:ext cx="1638149" cy="16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727249" y="356507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Why Should You Chose ResilientDB?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6672" y="1276140"/>
            <a:ext cx="10178981" cy="4659289"/>
          </a:xfrm>
        </p:spPr>
        <p:txBody>
          <a:bodyPr rtlCol="0"/>
          <a:lstStyle/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Bitcoin and Ethereum offer low throughputs of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10 txns/s</a:t>
            </a:r>
            <a:r>
              <a:rPr lang="en-US" dirty="0">
                <a:latin typeface="Palatino Linotype" panose="02040502050505030304" pitchFamily="18" charset="0"/>
              </a:rPr>
              <a:t>. 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Existing Permissioned Blockchain Databases still have low throughputs (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20K txns/s</a:t>
            </a:r>
            <a:r>
              <a:rPr lang="en-US" dirty="0">
                <a:latin typeface="Palatino Linotype" panose="02040502050505030304" pitchFamily="18" charset="0"/>
              </a:rPr>
              <a:t>).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Prior works blame BFT consensus as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expensive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System Design is mostly </a:t>
            </a:r>
            <a:r>
              <a:rPr lang="en-US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overlooked</a:t>
            </a:r>
            <a:r>
              <a:rPr lang="en-US" dirty="0">
                <a:latin typeface="Palatino Linotype" panose="02040502050505030304" pitchFamily="18" charset="0"/>
              </a:rPr>
              <a:t>.</a:t>
            </a:r>
          </a:p>
          <a:p>
            <a:pPr marL="914400" lvl="1" indent="-457200" algn="just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ResilientDB adopts </a:t>
            </a:r>
            <a:r>
              <a:rPr lang="en-US" i="1" dirty="0">
                <a:solidFill>
                  <a:srgbClr val="00B050"/>
                </a:solidFill>
                <a:latin typeface="Palatino Linotype" panose="02040502050505030304" pitchFamily="18" charset="0"/>
              </a:rPr>
              <a:t>well-researched</a:t>
            </a:r>
            <a:r>
              <a:rPr lang="en-US" dirty="0">
                <a:latin typeface="Palatino Linotype" panose="02040502050505030304" pitchFamily="18" charset="0"/>
              </a:rPr>
              <a:t> database and system practices.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D08AB4-8050-2A4E-A650-312359FF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14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532563" y="419876"/>
            <a:ext cx="11304395" cy="10895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r>
              <a:rPr lang="en-US" b="1" dirty="0">
                <a:latin typeface="Palatino Linotype" panose="02040502050505030304" pitchFamily="18" charset="0"/>
              </a:rPr>
              <a:t>Can a well-crafted system based on a classical BFT protocol outperform a modern protocol?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1A80A-7CD7-CB49-AEA0-2123B2A2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C5ACCC6-7A11-1448-B368-87E596A1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748660"/>
            <a:ext cx="6041571" cy="42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6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379970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4400" y="276888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Implementation on </a:t>
            </a:r>
            <a:r>
              <a:rPr lang="en-US" b="1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ResilientDB</a:t>
            </a:r>
            <a:endParaRPr lang="en-US" altLang="en-US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DBA9FF-C5DE-7540-AED1-69AF2D1C1260}"/>
              </a:ext>
            </a:extLst>
          </p:cNvPr>
          <p:cNvCxnSpPr>
            <a:cxnSpLocks/>
          </p:cNvCxnSpPr>
          <p:nvPr/>
        </p:nvCxnSpPr>
        <p:spPr>
          <a:xfrm>
            <a:off x="3163586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72A4087-A3EF-6C45-9589-FE5D5DAFFD42}"/>
              </a:ext>
            </a:extLst>
          </p:cNvPr>
          <p:cNvSpPr txBox="1"/>
          <p:nvPr/>
        </p:nvSpPr>
        <p:spPr>
          <a:xfrm>
            <a:off x="3724092" y="1651022"/>
            <a:ext cx="110959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9D9B6-A658-294E-9F20-6717AC2500D0}"/>
              </a:ext>
            </a:extLst>
          </p:cNvPr>
          <p:cNvSpPr txBox="1"/>
          <p:nvPr/>
        </p:nvSpPr>
        <p:spPr>
          <a:xfrm>
            <a:off x="4956922" y="2213041"/>
            <a:ext cx="253053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Prepare &amp; Commit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CADED-9C31-0F47-AE21-C77F10626A65}"/>
              </a:ext>
            </a:extLst>
          </p:cNvPr>
          <p:cNvSpPr txBox="1"/>
          <p:nvPr/>
        </p:nvSpPr>
        <p:spPr>
          <a:xfrm>
            <a:off x="3402524" y="2376687"/>
            <a:ext cx="72487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25B33-17C9-4746-B8BC-4A718D4C24E0}"/>
              </a:ext>
            </a:extLst>
          </p:cNvPr>
          <p:cNvSpPr txBox="1"/>
          <p:nvPr/>
        </p:nvSpPr>
        <p:spPr>
          <a:xfrm>
            <a:off x="2146404" y="1378433"/>
            <a:ext cx="14291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564FE-BA1D-CC44-AE64-F587597ED91B}"/>
              </a:ext>
            </a:extLst>
          </p:cNvPr>
          <p:cNvSpPr txBox="1"/>
          <p:nvPr/>
        </p:nvSpPr>
        <p:spPr>
          <a:xfrm>
            <a:off x="667908" y="2652592"/>
            <a:ext cx="236738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from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Clients and Replicas</a:t>
            </a: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1F2C1EF0-5E56-7043-B657-F14D730CDE5A}"/>
              </a:ext>
            </a:extLst>
          </p:cNvPr>
          <p:cNvSpPr/>
          <p:nvPr/>
        </p:nvSpPr>
        <p:spPr>
          <a:xfrm>
            <a:off x="3564694" y="27898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AEE05018-9638-AC4A-BB3C-A0BA208B06E5}"/>
              </a:ext>
            </a:extLst>
          </p:cNvPr>
          <p:cNvSpPr/>
          <p:nvPr/>
        </p:nvSpPr>
        <p:spPr>
          <a:xfrm>
            <a:off x="3556743" y="344162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FBF14671-3F87-3548-B9E2-BBE77FD12DC4}"/>
              </a:ext>
            </a:extLst>
          </p:cNvPr>
          <p:cNvSpPr/>
          <p:nvPr/>
        </p:nvSpPr>
        <p:spPr>
          <a:xfrm>
            <a:off x="3649427" y="3162594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EFFAD0-38EF-494D-BEDA-89524D83D03D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096710" y="1904921"/>
            <a:ext cx="1245991" cy="11815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F6F25E3-ACBA-0246-A99F-356B512B80A1}"/>
              </a:ext>
            </a:extLst>
          </p:cNvPr>
          <p:cNvSpPr/>
          <p:nvPr/>
        </p:nvSpPr>
        <p:spPr>
          <a:xfrm>
            <a:off x="2956966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F36222-BAA0-FE4B-8E60-9BB3DCC1E146}"/>
              </a:ext>
            </a:extLst>
          </p:cNvPr>
          <p:cNvCxnSpPr>
            <a:cxnSpLocks/>
          </p:cNvCxnSpPr>
          <p:nvPr/>
        </p:nvCxnSpPr>
        <p:spPr>
          <a:xfrm>
            <a:off x="8895215" y="1705524"/>
            <a:ext cx="0" cy="3127644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94165F-BD1C-DA44-863D-F3B57440224C}"/>
              </a:ext>
            </a:extLst>
          </p:cNvPr>
          <p:cNvSpPr/>
          <p:nvPr/>
        </p:nvSpPr>
        <p:spPr>
          <a:xfrm>
            <a:off x="8927135" y="1705524"/>
            <a:ext cx="180115" cy="31276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75E3B-4225-1B41-9849-BA3CB3A0ADEF}"/>
              </a:ext>
            </a:extLst>
          </p:cNvPr>
          <p:cNvSpPr txBox="1"/>
          <p:nvPr/>
        </p:nvSpPr>
        <p:spPr>
          <a:xfrm>
            <a:off x="8195571" y="1381168"/>
            <a:ext cx="172694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CBDC7D-8DA5-C946-8D29-650B3265CF9E}"/>
              </a:ext>
            </a:extLst>
          </p:cNvPr>
          <p:cNvSpPr/>
          <p:nvPr/>
        </p:nvSpPr>
        <p:spPr>
          <a:xfrm>
            <a:off x="3428152" y="2417194"/>
            <a:ext cx="668558" cy="133847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Lightning Bolt 19">
            <a:extLst>
              <a:ext uri="{FF2B5EF4-FFF2-40B4-BE49-F238E27FC236}">
                <a16:creationId xmlns:a16="http://schemas.microsoft.com/office/drawing/2014/main" id="{55E0802F-035D-874E-97F4-826254680794}"/>
              </a:ext>
            </a:extLst>
          </p:cNvPr>
          <p:cNvSpPr/>
          <p:nvPr/>
        </p:nvSpPr>
        <p:spPr>
          <a:xfrm>
            <a:off x="5603815" y="1931746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Lightning Bolt 20">
            <a:extLst>
              <a:ext uri="{FF2B5EF4-FFF2-40B4-BE49-F238E27FC236}">
                <a16:creationId xmlns:a16="http://schemas.microsoft.com/office/drawing/2014/main" id="{D7ACB267-F9A2-1F44-AF49-1706051C61E7}"/>
              </a:ext>
            </a:extLst>
          </p:cNvPr>
          <p:cNvSpPr/>
          <p:nvPr/>
        </p:nvSpPr>
        <p:spPr>
          <a:xfrm>
            <a:off x="6173848" y="1920712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B906C2-BD52-624E-8083-A7EBB478CC3E}"/>
              </a:ext>
            </a:extLst>
          </p:cNvPr>
          <p:cNvSpPr/>
          <p:nvPr/>
        </p:nvSpPr>
        <p:spPr>
          <a:xfrm>
            <a:off x="5342701" y="1535600"/>
            <a:ext cx="1399425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48E2DC-29C9-7747-AD03-83071A6442BD}"/>
              </a:ext>
            </a:extLst>
          </p:cNvPr>
          <p:cNvSpPr txBox="1"/>
          <p:nvPr/>
        </p:nvSpPr>
        <p:spPr>
          <a:xfrm>
            <a:off x="5322208" y="1540269"/>
            <a:ext cx="143374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Batching</a:t>
            </a:r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B7509E8A-858B-D14A-A092-5F1C1B7A535A}"/>
              </a:ext>
            </a:extLst>
          </p:cNvPr>
          <p:cNvSpPr/>
          <p:nvPr/>
        </p:nvSpPr>
        <p:spPr>
          <a:xfrm>
            <a:off x="5792779" y="326491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8EC63D-3D4F-2F43-B930-7DC3AF119B60}"/>
              </a:ext>
            </a:extLst>
          </p:cNvPr>
          <p:cNvSpPr/>
          <p:nvPr/>
        </p:nvSpPr>
        <p:spPr>
          <a:xfrm>
            <a:off x="5531666" y="2892218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CE5D18-5B0A-1E43-8083-BA4E6CFDA6CD}"/>
              </a:ext>
            </a:extLst>
          </p:cNvPr>
          <p:cNvSpPr txBox="1"/>
          <p:nvPr/>
        </p:nvSpPr>
        <p:spPr>
          <a:xfrm>
            <a:off x="5370255" y="2930996"/>
            <a:ext cx="119276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Worker</a:t>
            </a:r>
          </a:p>
        </p:txBody>
      </p: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509EF1AF-01B4-9A43-9A90-271FACDCFAC8}"/>
              </a:ext>
            </a:extLst>
          </p:cNvPr>
          <p:cNvSpPr/>
          <p:nvPr/>
        </p:nvSpPr>
        <p:spPr>
          <a:xfrm>
            <a:off x="5785973" y="4324105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CA28BA-65DD-434F-91B8-8A7594FB4F8E}"/>
              </a:ext>
            </a:extLst>
          </p:cNvPr>
          <p:cNvSpPr/>
          <p:nvPr/>
        </p:nvSpPr>
        <p:spPr>
          <a:xfrm>
            <a:off x="5524860" y="3951405"/>
            <a:ext cx="872882" cy="73864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28E13-4F7E-794E-AA79-DA83EFFB14DF}"/>
              </a:ext>
            </a:extLst>
          </p:cNvPr>
          <p:cNvSpPr txBox="1"/>
          <p:nvPr/>
        </p:nvSpPr>
        <p:spPr>
          <a:xfrm>
            <a:off x="5457473" y="3979520"/>
            <a:ext cx="10035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8393D0A6-B39F-F648-B4E2-BAA5AD1B772E}"/>
              </a:ext>
            </a:extLst>
          </p:cNvPr>
          <p:cNvSpPr/>
          <p:nvPr/>
        </p:nvSpPr>
        <p:spPr>
          <a:xfrm>
            <a:off x="7101095" y="38686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998E02-FF15-F448-87BF-8C8E840D6C98}"/>
              </a:ext>
            </a:extLst>
          </p:cNvPr>
          <p:cNvSpPr/>
          <p:nvPr/>
        </p:nvSpPr>
        <p:spPr>
          <a:xfrm>
            <a:off x="6841709" y="3355883"/>
            <a:ext cx="872882" cy="9215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CFA0F5-59FD-5C43-BD48-2E0069F7A8E5}"/>
              </a:ext>
            </a:extLst>
          </p:cNvPr>
          <p:cNvSpPr txBox="1"/>
          <p:nvPr/>
        </p:nvSpPr>
        <p:spPr>
          <a:xfrm>
            <a:off x="6716368" y="3394100"/>
            <a:ext cx="109811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F82B39-FED4-C048-9A13-12B4A7FA57E1}"/>
              </a:ext>
            </a:extLst>
          </p:cNvPr>
          <p:cNvSpPr txBox="1"/>
          <p:nvPr/>
        </p:nvSpPr>
        <p:spPr>
          <a:xfrm>
            <a:off x="7996463" y="2408932"/>
            <a:ext cx="89639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D3F6ABFB-AFD6-3942-9939-FB16A8F64B06}"/>
              </a:ext>
            </a:extLst>
          </p:cNvPr>
          <p:cNvSpPr/>
          <p:nvPr/>
        </p:nvSpPr>
        <p:spPr>
          <a:xfrm>
            <a:off x="8240521" y="2862301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B8C9B8D3-3FE3-3C42-89D5-3F19BC4D4540}"/>
              </a:ext>
            </a:extLst>
          </p:cNvPr>
          <p:cNvSpPr/>
          <p:nvPr/>
        </p:nvSpPr>
        <p:spPr>
          <a:xfrm>
            <a:off x="8240521" y="3262238"/>
            <a:ext cx="402166" cy="268750"/>
          </a:xfrm>
          <a:prstGeom prst="lightningBol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DE338-416B-3247-BE14-7E00619A8748}"/>
              </a:ext>
            </a:extLst>
          </p:cNvPr>
          <p:cNvSpPr/>
          <p:nvPr/>
        </p:nvSpPr>
        <p:spPr>
          <a:xfrm>
            <a:off x="8060494" y="2426642"/>
            <a:ext cx="759749" cy="13290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1286302-681C-444F-B871-2C750A63408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96710" y="3086429"/>
            <a:ext cx="142815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BC6CE9D-A98B-A049-AE30-9C7A76FFD248}"/>
              </a:ext>
            </a:extLst>
          </p:cNvPr>
          <p:cNvCxnSpPr>
            <a:cxnSpLocks/>
            <a:stCxn id="19" idx="3"/>
            <a:endCxn id="28" idx="1"/>
          </p:cNvCxnSpPr>
          <p:nvPr/>
        </p:nvCxnSpPr>
        <p:spPr>
          <a:xfrm>
            <a:off x="4096710" y="3086429"/>
            <a:ext cx="1428150" cy="123429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8F3FD3-941E-984E-9C70-50EB35221B7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397742" y="3076671"/>
            <a:ext cx="1662752" cy="144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047871-7737-D34F-AB33-470DC66FA462}"/>
              </a:ext>
            </a:extLst>
          </p:cNvPr>
          <p:cNvCxnSpPr>
            <a:cxnSpLocks/>
          </p:cNvCxnSpPr>
          <p:nvPr/>
        </p:nvCxnSpPr>
        <p:spPr>
          <a:xfrm>
            <a:off x="6380799" y="3530988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6B9CD1-417D-CE4E-B87A-87052D9FAC9F}"/>
              </a:ext>
            </a:extLst>
          </p:cNvPr>
          <p:cNvSpPr txBox="1"/>
          <p:nvPr/>
        </p:nvSpPr>
        <p:spPr>
          <a:xfrm>
            <a:off x="3137855" y="3938275"/>
            <a:ext cx="211628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other clusters</a:t>
            </a:r>
          </a:p>
        </p:txBody>
      </p: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68464703-259A-A740-A8B0-96A183AD0F2A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707790" y="1912303"/>
            <a:ext cx="1732579" cy="51433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727C42E-D94A-064D-849B-62DFA65F7D73}"/>
              </a:ext>
            </a:extLst>
          </p:cNvPr>
          <p:cNvSpPr txBox="1"/>
          <p:nvPr/>
        </p:nvSpPr>
        <p:spPr>
          <a:xfrm>
            <a:off x="8977437" y="2623219"/>
            <a:ext cx="2373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 to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Replicas or Clients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670E1E-0DB4-FF4A-9285-7201BE10EC76}"/>
              </a:ext>
            </a:extLst>
          </p:cNvPr>
          <p:cNvCxnSpPr>
            <a:cxnSpLocks/>
          </p:cNvCxnSpPr>
          <p:nvPr/>
        </p:nvCxnSpPr>
        <p:spPr>
          <a:xfrm>
            <a:off x="3003082" y="2858736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2E89EAE-B4D9-0F4C-99AE-A05758D16047}"/>
              </a:ext>
            </a:extLst>
          </p:cNvPr>
          <p:cNvCxnSpPr>
            <a:cxnSpLocks/>
          </p:cNvCxnSpPr>
          <p:nvPr/>
        </p:nvCxnSpPr>
        <p:spPr>
          <a:xfrm>
            <a:off x="3008369" y="3160424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FB38BEB-2868-2943-AF49-E604FCC228DB}"/>
              </a:ext>
            </a:extLst>
          </p:cNvPr>
          <p:cNvCxnSpPr>
            <a:cxnSpLocks/>
          </p:cNvCxnSpPr>
          <p:nvPr/>
        </p:nvCxnSpPr>
        <p:spPr>
          <a:xfrm>
            <a:off x="3002862" y="3441621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C635024-4475-1F48-9171-3C8EC308CD69}"/>
              </a:ext>
            </a:extLst>
          </p:cNvPr>
          <p:cNvCxnSpPr>
            <a:cxnSpLocks/>
          </p:cNvCxnSpPr>
          <p:nvPr/>
        </p:nvCxnSpPr>
        <p:spPr>
          <a:xfrm>
            <a:off x="8702372" y="2979783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947B0CC-E036-5E41-B7AA-3769CF7EDECA}"/>
              </a:ext>
            </a:extLst>
          </p:cNvPr>
          <p:cNvCxnSpPr>
            <a:cxnSpLocks/>
          </p:cNvCxnSpPr>
          <p:nvPr/>
        </p:nvCxnSpPr>
        <p:spPr>
          <a:xfrm>
            <a:off x="8682475" y="3360577"/>
            <a:ext cx="532628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29B473D-7097-2A45-998A-9B0A3CC4EF4A}"/>
              </a:ext>
            </a:extLst>
          </p:cNvPr>
          <p:cNvCxnSpPr>
            <a:cxnSpLocks/>
          </p:cNvCxnSpPr>
          <p:nvPr/>
        </p:nvCxnSpPr>
        <p:spPr>
          <a:xfrm>
            <a:off x="6404548" y="4128443"/>
            <a:ext cx="4416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D9BC80B-9488-0D4F-BC64-F56C1B22C00D}"/>
              </a:ext>
            </a:extLst>
          </p:cNvPr>
          <p:cNvCxnSpPr>
            <a:cxnSpLocks/>
          </p:cNvCxnSpPr>
          <p:nvPr/>
        </p:nvCxnSpPr>
        <p:spPr>
          <a:xfrm>
            <a:off x="7714591" y="3594886"/>
            <a:ext cx="34590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4367B1A8-0EA0-3849-91DE-4E359DE07642}"/>
              </a:ext>
            </a:extLst>
          </p:cNvPr>
          <p:cNvSpPr txBox="1">
            <a:spLocks/>
          </p:cNvSpPr>
          <p:nvPr/>
        </p:nvSpPr>
        <p:spPr bwMode="auto">
          <a:xfrm>
            <a:off x="151221" y="5090999"/>
            <a:ext cx="11873801" cy="5897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400" dirty="0" err="1">
                <a:latin typeface="Palatino Linotype" panose="02040502050505030304" pitchFamily="18" charset="0"/>
              </a:rPr>
              <a:t>ResilientDB</a:t>
            </a:r>
            <a:r>
              <a:rPr lang="en-US" sz="2400" dirty="0">
                <a:latin typeface="Palatino Linotype" panose="02040502050505030304" pitchFamily="18" charset="0"/>
              </a:rPr>
              <a:t> associates a multi-threaded deep-pipelined architecture with each replica.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BD94281-FD9B-2E4A-9336-6ECBEF1E1C74}"/>
              </a:ext>
            </a:extLst>
          </p:cNvPr>
          <p:cNvSpPr/>
          <p:nvPr/>
        </p:nvSpPr>
        <p:spPr>
          <a:xfrm>
            <a:off x="3226768" y="1524858"/>
            <a:ext cx="8030675" cy="3555399"/>
          </a:xfrm>
          <a:prstGeom prst="roundRect">
            <a:avLst/>
          </a:prstGeom>
          <a:solidFill>
            <a:schemeClr val="bg2">
              <a:lumMod val="1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alatino Linotype" panose="02040502050505030304" pitchFamily="18" charset="0"/>
              </a:rPr>
              <a:t>REPLICA</a:t>
            </a:r>
          </a:p>
        </p:txBody>
      </p:sp>
    </p:spTree>
    <p:extLst>
      <p:ext uri="{BB962C8B-B14F-4D97-AF65-F5344CB8AC3E}">
        <p14:creationId xmlns:p14="http://schemas.microsoft.com/office/powerpoint/2010/main" val="4023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/>
      <p:bldP spid="27" grpId="0" animBg="1"/>
      <p:bldP spid="28" grpId="0" animBg="1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41" grpId="0"/>
      <p:bldP spid="43" grpId="0"/>
      <p:bldP spid="51" grpId="0"/>
      <p:bldP spid="2" grpId="0" animBg="1"/>
      <p:bldP spid="2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44619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Evaluating RCC on </a:t>
            </a:r>
            <a:r>
              <a:rPr lang="en-US" sz="4800" b="0" dirty="0" err="1">
                <a:latin typeface="Palatino Linotype" panose="02040502050505030304" pitchFamily="18" charset="0"/>
              </a:rPr>
              <a:t>ResilientDB</a:t>
            </a:r>
            <a:endParaRPr lang="en-US" altLang="en-US" sz="4800" b="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0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Scalability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A0AF473-B0A1-464E-816F-8CA88E90A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" y="964003"/>
            <a:ext cx="12115800" cy="4347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343DD-7878-3D48-8A1C-4101B8D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34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Batching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F8E2F6-0677-7745-A811-8CD9457D5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CA3E16-D8D5-6941-855A-ED1DDF52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28" y="5475452"/>
            <a:ext cx="9696772" cy="431653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424F863-27B5-B442-9734-68F9BCE9D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" y="918618"/>
            <a:ext cx="12150366" cy="42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75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92101"/>
            <a:ext cx="12192000" cy="92102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800" b="0" dirty="0">
                <a:latin typeface="Palatino Linotype" panose="02040502050505030304" pitchFamily="18" charset="0"/>
              </a:rPr>
              <a:t>The Big Picture…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" name="Graphic 5" descr="3d Glasses with solid fill">
            <a:extLst>
              <a:ext uri="{FF2B5EF4-FFF2-40B4-BE49-F238E27FC236}">
                <a16:creationId xmlns:a16="http://schemas.microsoft.com/office/drawing/2014/main" id="{C90DBC30-2BD5-A54C-90B1-E4C8D38F7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618" y="129731"/>
            <a:ext cx="1613982" cy="1613982"/>
          </a:xfrm>
          <a:prstGeom prst="rect">
            <a:avLst/>
          </a:prstGeom>
        </p:spPr>
      </p:pic>
      <p:pic>
        <p:nvPicPr>
          <p:cNvPr id="8" name="Graphic 7" descr="Film reel with solid fill">
            <a:extLst>
              <a:ext uri="{FF2B5EF4-FFF2-40B4-BE49-F238E27FC236}">
                <a16:creationId xmlns:a16="http://schemas.microsoft.com/office/drawing/2014/main" id="{7F94AF97-97E5-1940-B8A9-C7FD5E96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4119411"/>
            <a:ext cx="1046813" cy="1046813"/>
          </a:xfrm>
          <a:prstGeom prst="rect">
            <a:avLst/>
          </a:prstGeom>
        </p:spPr>
      </p:pic>
      <p:pic>
        <p:nvPicPr>
          <p:cNvPr id="10" name="Graphic 9" descr="Drama with solid fill">
            <a:extLst>
              <a:ext uri="{FF2B5EF4-FFF2-40B4-BE49-F238E27FC236}">
                <a16:creationId xmlns:a16="http://schemas.microsoft.com/office/drawing/2014/main" id="{7AD6CBD0-8B9E-304C-9634-B91984009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4530" y="102763"/>
            <a:ext cx="1848224" cy="18482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86C436-D7CB-FD45-ADD7-43FDFECB689D}"/>
              </a:ext>
            </a:extLst>
          </p:cNvPr>
          <p:cNvSpPr txBox="1">
            <a:spLocks/>
          </p:cNvSpPr>
          <p:nvPr/>
        </p:nvSpPr>
        <p:spPr bwMode="auto">
          <a:xfrm>
            <a:off x="889" y="3057276"/>
            <a:ext cx="12192000" cy="92102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4800" dirty="0">
                <a:solidFill>
                  <a:srgbClr val="00B0F0"/>
                </a:solidFill>
                <a:latin typeface="Palatino Linotype" panose="02040502050505030304" pitchFamily="18" charset="0"/>
              </a:rPr>
              <a:t>Blockchain as a Service</a:t>
            </a:r>
            <a:endParaRPr lang="en-US" altLang="en-US" sz="4800" dirty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-17676"/>
            <a:ext cx="12192000" cy="1378391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RingBFT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Resilient Consensus over Sharded Ring Topology*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-10760" y="961585"/>
            <a:ext cx="8337176" cy="3084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0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Partitioning (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 data across shards helps to scale out.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sharding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protocols ignore complex cross-shard </a:t>
            </a: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scales up to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500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nodes across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15 regions in 5 continents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000" dirty="0" err="1">
                <a:latin typeface="Palatino Linotype" panose="02040502050505030304" pitchFamily="18" charset="0"/>
                <a:cs typeface="Times New Roman" panose="02020603050405020304" pitchFamily="18" charset="0"/>
              </a:rPr>
              <a:t>RingBFT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reaches throughput of 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1 million </a:t>
            </a:r>
            <a:r>
              <a:rPr lang="en-US" sz="2000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txns</a:t>
            </a:r>
            <a:r>
              <a:rPr lang="en-US" sz="2000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/s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56A4EEF7-831C-99AE-7AC5-7EE892D7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15" y="4089399"/>
            <a:ext cx="5065845" cy="2734733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3C4A3550-DDCB-CBDC-4619-F373F5696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0" y="1895324"/>
            <a:ext cx="1670050" cy="167005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D9D50-2A6F-DB9E-EDBB-295AFA621A61}"/>
              </a:ext>
            </a:extLst>
          </p:cNvPr>
          <p:cNvSpPr txBox="1">
            <a:spLocks/>
          </p:cNvSpPr>
          <p:nvPr/>
        </p:nvSpPr>
        <p:spPr bwMode="auto">
          <a:xfrm>
            <a:off x="0" y="6516368"/>
            <a:ext cx="5170714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In proceedings of EDBT 2022.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7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43E327-DD66-7845-80CE-9EA010580091}"/>
              </a:ext>
            </a:extLst>
          </p:cNvPr>
          <p:cNvCxnSpPr>
            <a:cxnSpLocks/>
          </p:cNvCxnSpPr>
          <p:nvPr/>
        </p:nvCxnSpPr>
        <p:spPr>
          <a:xfrm flipH="1">
            <a:off x="2159918" y="2760552"/>
            <a:ext cx="3998440" cy="2286964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74685" y="4114674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7BB99C5-DECB-6F48-9C6A-4197C21CF5E9}"/>
              </a:ext>
            </a:extLst>
          </p:cNvPr>
          <p:cNvSpPr txBox="1"/>
          <p:nvPr/>
        </p:nvSpPr>
        <p:spPr>
          <a:xfrm rot="19775439">
            <a:off x="2750116" y="3530527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AC59CFF-9604-2844-80B4-E4DEC7B2D3B2}"/>
              </a:ext>
            </a:extLst>
          </p:cNvPr>
          <p:cNvCxnSpPr>
            <a:cxnSpLocks/>
          </p:cNvCxnSpPr>
          <p:nvPr/>
        </p:nvCxnSpPr>
        <p:spPr>
          <a:xfrm flipH="1" flipV="1">
            <a:off x="6345206" y="2763379"/>
            <a:ext cx="3716866" cy="2437256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EFF99A1-B154-6B4A-B770-2CC713452220}"/>
              </a:ext>
            </a:extLst>
          </p:cNvPr>
          <p:cNvSpPr txBox="1"/>
          <p:nvPr/>
        </p:nvSpPr>
        <p:spPr>
          <a:xfrm rot="1928369">
            <a:off x="7141090" y="3453716"/>
            <a:ext cx="212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Savings</a:t>
            </a:r>
          </a:p>
        </p:txBody>
      </p:sp>
    </p:spTree>
    <p:extLst>
      <p:ext uri="{BB962C8B-B14F-4D97-AF65-F5344CB8AC3E}">
        <p14:creationId xmlns:p14="http://schemas.microsoft.com/office/powerpoint/2010/main" val="14791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" y="40906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Reliable Transactions in Serverless-Edge Architecture</a:t>
            </a:r>
            <a:endParaRPr lang="en-US" altLang="en-US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0" y="789857"/>
            <a:ext cx="6977092" cy="38154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lvl="1">
              <a:lnSpc>
                <a:spcPct val="250000"/>
              </a:lnSpc>
            </a:pP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systems such as IoT serve untrusting parties.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devices require cloud support for computation.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Edge applications require ordering!</a:t>
            </a:r>
          </a:p>
          <a:p>
            <a:pPr marL="800100" lvl="1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How to make this system malicious-resistant!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AFBC543E-EDF5-EEDD-01EC-83AAB103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335" y="5204283"/>
            <a:ext cx="1636182" cy="1636182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D6A5D87-8112-9A36-6A6B-26785EC6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101" y="1461164"/>
            <a:ext cx="3037817" cy="476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1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5944"/>
            <a:ext cx="12192000" cy="137268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Dissecting BFT Consensus: </a:t>
            </a:r>
            <a:b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In Trusted Components we Trust!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45394" y="1662037"/>
            <a:ext cx="11269524" cy="4649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Existing BFT protocols using Trusted Components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Prevent Equivocation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Require 2f+1 replicas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Observations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Limited Liveness, Safety, and Lack Concurrency.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Our Proposals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suite of protocols: </a:t>
            </a: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FlexiTrust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Safe, Live and Concurrent Protocols.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807649DB-04D0-C253-88AD-9F5EC1B4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799" y="2288042"/>
            <a:ext cx="2100659" cy="210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285394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4CC81D-BDE3-4B47-8C7E-3B72DC2A4B8E}"/>
              </a:ext>
            </a:extLst>
          </p:cNvPr>
          <p:cNvGrpSpPr/>
          <p:nvPr/>
        </p:nvGrpSpPr>
        <p:grpSpPr>
          <a:xfrm>
            <a:off x="282969" y="3982007"/>
            <a:ext cx="1798843" cy="1959142"/>
            <a:chOff x="919383" y="3205054"/>
            <a:chExt cx="1798843" cy="19591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7653A3-9322-D841-B5B2-4FDE9AA7D746}"/>
                </a:ext>
              </a:extLst>
            </p:cNvPr>
            <p:cNvSpPr txBox="1"/>
            <p:nvPr/>
          </p:nvSpPr>
          <p:spPr>
            <a:xfrm>
              <a:off x="1277555" y="4764086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Alice</a:t>
              </a:r>
            </a:p>
          </p:txBody>
        </p:sp>
        <p:pic>
          <p:nvPicPr>
            <p:cNvPr id="7" name="Graphic 6" descr="School girl with solid fill">
              <a:extLst>
                <a:ext uri="{FF2B5EF4-FFF2-40B4-BE49-F238E27FC236}">
                  <a16:creationId xmlns:a16="http://schemas.microsoft.com/office/drawing/2014/main" id="{2D224471-1154-C04D-868A-BC15B3CD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19383" y="3205054"/>
              <a:ext cx="1798843" cy="179884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A8B989-57F1-244A-A81D-E5D176A2522A}"/>
              </a:ext>
            </a:extLst>
          </p:cNvPr>
          <p:cNvGrpSpPr/>
          <p:nvPr/>
        </p:nvGrpSpPr>
        <p:grpSpPr>
          <a:xfrm>
            <a:off x="10110188" y="3777464"/>
            <a:ext cx="1798843" cy="1945890"/>
            <a:chOff x="3076398" y="3205054"/>
            <a:chExt cx="1798843" cy="1945890"/>
          </a:xfrm>
        </p:grpSpPr>
        <p:pic>
          <p:nvPicPr>
            <p:cNvPr id="18" name="Graphic 17" descr="School boy with solid fill">
              <a:extLst>
                <a:ext uri="{FF2B5EF4-FFF2-40B4-BE49-F238E27FC236}">
                  <a16:creationId xmlns:a16="http://schemas.microsoft.com/office/drawing/2014/main" id="{061DA0F4-0FB3-CB4C-97F6-EFC42CF2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76398" y="3205054"/>
              <a:ext cx="1798843" cy="17988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150582-CC85-2B4A-BE18-5CCE5854FBBA}"/>
                </a:ext>
              </a:extLst>
            </p:cNvPr>
            <p:cNvSpPr txBox="1"/>
            <p:nvPr/>
          </p:nvSpPr>
          <p:spPr>
            <a:xfrm>
              <a:off x="3434570" y="4750834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Bob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D71DD-FBEA-E140-9C03-2236CAB97E8D}"/>
              </a:ext>
            </a:extLst>
          </p:cNvPr>
          <p:cNvGrpSpPr/>
          <p:nvPr/>
        </p:nvGrpSpPr>
        <p:grpSpPr>
          <a:xfrm>
            <a:off x="5112764" y="250217"/>
            <a:ext cx="2179981" cy="2327028"/>
            <a:chOff x="4927236" y="443681"/>
            <a:chExt cx="2179981" cy="2327028"/>
          </a:xfrm>
        </p:grpSpPr>
        <p:pic>
          <p:nvPicPr>
            <p:cNvPr id="9" name="Graphic 8" descr="Bank outline">
              <a:extLst>
                <a:ext uri="{FF2B5EF4-FFF2-40B4-BE49-F238E27FC236}">
                  <a16:creationId xmlns:a16="http://schemas.microsoft.com/office/drawing/2014/main" id="{8D482286-F20F-0D40-A433-B938E8B76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27236" y="443681"/>
              <a:ext cx="2179981" cy="21799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5789F6-C4D0-8442-A5DC-04376700A662}"/>
                </a:ext>
              </a:extLst>
            </p:cNvPr>
            <p:cNvSpPr txBox="1"/>
            <p:nvPr/>
          </p:nvSpPr>
          <p:spPr>
            <a:xfrm>
              <a:off x="5475977" y="2370599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Bank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806C0-E736-C44A-98ED-1A92DAC32445}"/>
              </a:ext>
            </a:extLst>
          </p:cNvPr>
          <p:cNvGrpSpPr/>
          <p:nvPr/>
        </p:nvGrpSpPr>
        <p:grpSpPr>
          <a:xfrm>
            <a:off x="5530785" y="4074387"/>
            <a:ext cx="1469815" cy="1706463"/>
            <a:chOff x="5361092" y="4631939"/>
            <a:chExt cx="1469815" cy="1706463"/>
          </a:xfrm>
        </p:grpSpPr>
        <p:pic>
          <p:nvPicPr>
            <p:cNvPr id="17" name="Graphic 16" descr="Renovation (House With Sparkles) with solid fill">
              <a:extLst>
                <a:ext uri="{FF2B5EF4-FFF2-40B4-BE49-F238E27FC236}">
                  <a16:creationId xmlns:a16="http://schemas.microsoft.com/office/drawing/2014/main" id="{16B61791-3F03-F64C-9A6A-9DAA37A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61092" y="4631939"/>
              <a:ext cx="1469815" cy="14698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52D85B-D2F2-3C4F-A9E5-0B19726BF408}"/>
                </a:ext>
              </a:extLst>
            </p:cNvPr>
            <p:cNvSpPr txBox="1"/>
            <p:nvPr/>
          </p:nvSpPr>
          <p:spPr>
            <a:xfrm>
              <a:off x="5541498" y="5938292"/>
              <a:ext cx="10824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7E2ECD-1D51-CB4A-9D28-B9B48CE3963F}"/>
              </a:ext>
            </a:extLst>
          </p:cNvPr>
          <p:cNvGrpSpPr/>
          <p:nvPr/>
        </p:nvGrpSpPr>
        <p:grpSpPr>
          <a:xfrm>
            <a:off x="2081812" y="2577245"/>
            <a:ext cx="4120942" cy="2304184"/>
            <a:chOff x="2081812" y="2577245"/>
            <a:chExt cx="4120942" cy="230418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BB99C5-DECB-6F48-9C6A-4197C21CF5E9}"/>
                </a:ext>
              </a:extLst>
            </p:cNvPr>
            <p:cNvSpPr txBox="1"/>
            <p:nvPr/>
          </p:nvSpPr>
          <p:spPr>
            <a:xfrm rot="19775439">
              <a:off x="2426307" y="3426427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House Loan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7FA3E1E-6FD6-8940-90BB-7D4D2C5E2385}"/>
                </a:ext>
              </a:extLst>
            </p:cNvPr>
            <p:cNvCxnSpPr>
              <a:cxnSpLocks/>
              <a:stCxn id="40" idx="2"/>
              <a:endCxn id="7" idx="3"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443DBC-F6A0-A44F-99C3-65FDBFA23291}"/>
              </a:ext>
            </a:extLst>
          </p:cNvPr>
          <p:cNvGrpSpPr/>
          <p:nvPr/>
        </p:nvGrpSpPr>
        <p:grpSpPr>
          <a:xfrm>
            <a:off x="1958963" y="5070577"/>
            <a:ext cx="3571822" cy="486000"/>
            <a:chOff x="1958963" y="5070577"/>
            <a:chExt cx="3571822" cy="48600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1561831-C37C-2845-AA8A-B74C516791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8963" y="5070577"/>
              <a:ext cx="3571822" cy="0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88B19D-C188-7848-82F4-B5C216C49EFE}"/>
                </a:ext>
              </a:extLst>
            </p:cNvPr>
            <p:cNvSpPr txBox="1"/>
            <p:nvPr/>
          </p:nvSpPr>
          <p:spPr>
            <a:xfrm>
              <a:off x="2879426" y="5094912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Buys House</a:t>
              </a:r>
            </a:p>
          </p:txBody>
        </p:sp>
      </p:grpSp>
      <p:pic>
        <p:nvPicPr>
          <p:cNvPr id="12" name="Graphic 11" descr="Covid-19 with solid fill">
            <a:extLst>
              <a:ext uri="{FF2B5EF4-FFF2-40B4-BE49-F238E27FC236}">
                <a16:creationId xmlns:a16="http://schemas.microsoft.com/office/drawing/2014/main" id="{9312E682-8662-854D-B579-8037BC5A4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2113" y="2798112"/>
            <a:ext cx="2176221" cy="21762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0DB3-5D12-1D4A-B9A6-C8181B3F3695}"/>
              </a:ext>
            </a:extLst>
          </p:cNvPr>
          <p:cNvGrpSpPr/>
          <p:nvPr/>
        </p:nvGrpSpPr>
        <p:grpSpPr>
          <a:xfrm>
            <a:off x="905370" y="2320164"/>
            <a:ext cx="2125101" cy="2125101"/>
            <a:chOff x="1303800" y="376152"/>
            <a:chExt cx="2125101" cy="2125101"/>
          </a:xfrm>
        </p:grpSpPr>
        <p:pic>
          <p:nvPicPr>
            <p:cNvPr id="14" name="Graphic 13" descr="Thought bubble outline">
              <a:extLst>
                <a:ext uri="{FF2B5EF4-FFF2-40B4-BE49-F238E27FC236}">
                  <a16:creationId xmlns:a16="http://schemas.microsoft.com/office/drawing/2014/main" id="{3652D751-95B7-D548-9D52-594859DC1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03800" y="376152"/>
              <a:ext cx="2125101" cy="212510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7C7F202-0EE5-AA42-9C8A-8BAAE22CD0C0}"/>
                </a:ext>
              </a:extLst>
            </p:cNvPr>
            <p:cNvSpPr txBox="1"/>
            <p:nvPr/>
          </p:nvSpPr>
          <p:spPr>
            <a:xfrm>
              <a:off x="1303801" y="980666"/>
              <a:ext cx="2125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Lost Job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AC68F-F176-2448-B2EE-D81BF0D1D64E}"/>
              </a:ext>
            </a:extLst>
          </p:cNvPr>
          <p:cNvGrpSpPr/>
          <p:nvPr/>
        </p:nvGrpSpPr>
        <p:grpSpPr>
          <a:xfrm>
            <a:off x="2073667" y="2580584"/>
            <a:ext cx="4120942" cy="2304184"/>
            <a:chOff x="2081812" y="2577245"/>
            <a:chExt cx="4120942" cy="230418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89F84C-60AB-3B48-99AE-688E26623DF5}"/>
                </a:ext>
              </a:extLst>
            </p:cNvPr>
            <p:cNvSpPr txBox="1"/>
            <p:nvPr/>
          </p:nvSpPr>
          <p:spPr>
            <a:xfrm rot="19775439">
              <a:off x="2124786" y="3276167"/>
              <a:ext cx="346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Misses Loan Payments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5B68B0-7356-7949-BD48-D636D801E8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1812" y="2577245"/>
              <a:ext cx="4120942" cy="2304184"/>
            </a:xfrm>
            <a:prstGeom prst="straightConnector1">
              <a:avLst/>
            </a:prstGeom>
            <a:ln w="41275">
              <a:solidFill>
                <a:schemeClr val="tx1"/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C0057D-7A8E-3644-8A42-BFEE35531E02}"/>
              </a:ext>
            </a:extLst>
          </p:cNvPr>
          <p:cNvGrpSpPr/>
          <p:nvPr/>
        </p:nvGrpSpPr>
        <p:grpSpPr>
          <a:xfrm>
            <a:off x="2069429" y="2430198"/>
            <a:ext cx="4120942" cy="2450698"/>
            <a:chOff x="6849545" y="3553676"/>
            <a:chExt cx="4120942" cy="2450698"/>
          </a:xfrm>
        </p:grpSpPr>
        <p:pic>
          <p:nvPicPr>
            <p:cNvPr id="35" name="Graphic 34" descr="No sign with solid fill">
              <a:extLst>
                <a:ext uri="{FF2B5EF4-FFF2-40B4-BE49-F238E27FC236}">
                  <a16:creationId xmlns:a16="http://schemas.microsoft.com/office/drawing/2014/main" id="{439995EB-A897-6F4F-8FEB-FA37A06A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2461" y="3553676"/>
              <a:ext cx="2361759" cy="2361759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D8247AC-3333-B144-9ECC-AF561F79F50F}"/>
                </a:ext>
              </a:extLst>
            </p:cNvPr>
            <p:cNvGrpSpPr/>
            <p:nvPr/>
          </p:nvGrpSpPr>
          <p:grpSpPr>
            <a:xfrm>
              <a:off x="6849545" y="3700190"/>
              <a:ext cx="4120942" cy="2304184"/>
              <a:chOff x="2081812" y="2577245"/>
              <a:chExt cx="4120942" cy="2304184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9B0A9C61-9B53-9647-97DA-1E680F52FD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81812" y="2577245"/>
                <a:ext cx="4120942" cy="2304184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53D672C-C06E-6C49-A1BD-099C0ED3E126}"/>
                  </a:ext>
                </a:extLst>
              </p:cNvPr>
              <p:cNvSpPr txBox="1"/>
              <p:nvPr/>
            </p:nvSpPr>
            <p:spPr>
              <a:xfrm rot="19775439">
                <a:off x="2124786" y="3276167"/>
                <a:ext cx="346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Blocks her Savings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332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How could this happen?</a:t>
            </a:r>
            <a:endParaRPr lang="en-US" altLang="en-US" sz="4400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Monopoly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Lack of Control</a:t>
            </a:r>
          </a:p>
          <a:p>
            <a:pPr marL="457200" indent="-457200" algn="just">
              <a:lnSpc>
                <a:spcPct val="200000"/>
              </a:lnSpc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No Voice</a:t>
            </a:r>
          </a:p>
        </p:txBody>
      </p:sp>
    </p:spTree>
    <p:extLst>
      <p:ext uri="{BB962C8B-B14F-4D97-AF65-F5344CB8AC3E}">
        <p14:creationId xmlns:p14="http://schemas.microsoft.com/office/powerpoint/2010/main" val="207957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681686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Solution???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468573"/>
            <a:ext cx="10515600" cy="85190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Blockchain Technology</a:t>
            </a:r>
            <a:endParaRPr lang="en-US" altLang="en-US" sz="4400" dirty="0">
              <a:solidFill>
                <a:srgbClr val="00B05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B00099-7F6D-1242-BB6E-E5CC78D941BA}"/>
              </a:ext>
            </a:extLst>
          </p:cNvPr>
          <p:cNvSpPr txBox="1"/>
          <p:nvPr/>
        </p:nvSpPr>
        <p:spPr>
          <a:xfrm>
            <a:off x="4350025" y="1868730"/>
            <a:ext cx="4330149" cy="38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Control of Data</a:t>
            </a:r>
          </a:p>
          <a:p>
            <a:pPr marL="457200" indent="-457200" algn="just">
              <a:lnSpc>
                <a:spcPct val="200000"/>
              </a:lnSpc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Right to Vote</a:t>
            </a:r>
          </a:p>
        </p:txBody>
      </p:sp>
    </p:spTree>
    <p:extLst>
      <p:ext uri="{BB962C8B-B14F-4D97-AF65-F5344CB8AC3E}">
        <p14:creationId xmlns:p14="http://schemas.microsoft.com/office/powerpoint/2010/main" val="2894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17188</TotalTime>
  <Words>1428</Words>
  <Application>Microsoft Macintosh PowerPoint</Application>
  <PresentationFormat>Widescreen</PresentationFormat>
  <Paragraphs>419</Paragraphs>
  <Slides>52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Bookman Old Style</vt:lpstr>
      <vt:lpstr>Calibri</vt:lpstr>
      <vt:lpstr>Calibri Light</vt:lpstr>
      <vt:lpstr>Palatino Linotype</vt:lpstr>
      <vt:lpstr>Proxima Nova</vt:lpstr>
      <vt:lpstr>Times New Roman</vt:lpstr>
      <vt:lpstr>Wingdings</vt:lpstr>
      <vt:lpstr>Custom Design</vt:lpstr>
      <vt:lpstr>1_Office Theme</vt:lpstr>
      <vt:lpstr>Office Theme</vt:lpstr>
      <vt:lpstr>Resilient and Scalable Architecture for Permissioned Blockchain Fabrics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could this happen?</vt:lpstr>
      <vt:lpstr>Solution???</vt:lpstr>
      <vt:lpstr>Blockchain Technology</vt:lpstr>
      <vt:lpstr>What is Blockchain?</vt:lpstr>
      <vt:lpstr>Blockchain Network</vt:lpstr>
      <vt:lpstr>Blockchain: Decentralization  Replicas</vt:lpstr>
      <vt:lpstr>Blockchain: Democracy  Vote</vt:lpstr>
      <vt:lpstr>Voting Rules  Consensus</vt:lpstr>
      <vt:lpstr>Everything is fine until there are Adversaries!</vt:lpstr>
      <vt:lpstr>Solution   Byzantine-Fault Tolerant Consensus</vt:lpstr>
      <vt:lpstr>Minimal Expectations!</vt:lpstr>
      <vt:lpstr>Minimal Expectations!</vt:lpstr>
      <vt:lpstr>First practical BFT implementation.</vt:lpstr>
      <vt:lpstr>Several Exciting Solutions</vt:lpstr>
      <vt:lpstr>PowerPoint Presentation</vt:lpstr>
      <vt:lpstr>Speculative Execution</vt:lpstr>
      <vt:lpstr>PowerPoint Presentation</vt:lpstr>
      <vt:lpstr>Magical Ingredient  Client Commit implies Finality</vt:lpstr>
      <vt:lpstr>PoE Scalability</vt:lpstr>
      <vt:lpstr>What if replicas are globally scattered?</vt:lpstr>
      <vt:lpstr>Challenges For Geo-Scale Blockchains</vt:lpstr>
      <vt:lpstr>GeoBFT Protocol*</vt:lpstr>
      <vt:lpstr>GeoBFT Scalability</vt:lpstr>
      <vt:lpstr>What Limits Current Systems? Primary-Backup Paradigm</vt:lpstr>
      <vt:lpstr>Our Proposal</vt:lpstr>
      <vt:lpstr>RCC Paradigm*</vt:lpstr>
      <vt:lpstr>PowerPoint Presentation</vt:lpstr>
      <vt:lpstr>Challenges?</vt:lpstr>
      <vt:lpstr>Ordering Attack</vt:lpstr>
      <vt:lpstr>Magical Ingredient  Secure Ordering</vt:lpstr>
      <vt:lpstr>Magical Ingredient  Secure Ordering</vt:lpstr>
      <vt:lpstr>Malicious Primaries Collusion</vt:lpstr>
      <vt:lpstr>Magical Ingredient  Good Instances are always Live</vt:lpstr>
      <vt:lpstr>ResilientDB: High Throughput Yielding, Scalable Permissioned Blockchain Fabric*</vt:lpstr>
      <vt:lpstr>PowerPoint Presentation</vt:lpstr>
      <vt:lpstr>PowerPoint Presentation</vt:lpstr>
      <vt:lpstr>PowerPoint Presentation</vt:lpstr>
      <vt:lpstr>Implementation on ResilientDB</vt:lpstr>
      <vt:lpstr>Evaluating RCC on ResilientDB</vt:lpstr>
      <vt:lpstr>Scalability</vt:lpstr>
      <vt:lpstr>Batching</vt:lpstr>
      <vt:lpstr>The Big Picture…</vt:lpstr>
      <vt:lpstr>RingBFT:  Resilient Consensus over Sharded Ring Topology*</vt:lpstr>
      <vt:lpstr>Reliable Transactions in Serverless-Edge Architecture</vt:lpstr>
      <vt:lpstr>Dissecting BFT Consensus:  In Trusted Components we Trust!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788</cp:revision>
  <dcterms:created xsi:type="dcterms:W3CDTF">2018-08-17T23:07:33Z</dcterms:created>
  <dcterms:modified xsi:type="dcterms:W3CDTF">2022-06-13T14:52:00Z</dcterms:modified>
  <cp:category/>
</cp:coreProperties>
</file>