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33"/>
  </p:notesMasterIdLst>
  <p:sldIdLst>
    <p:sldId id="322" r:id="rId3"/>
    <p:sldId id="347" r:id="rId4"/>
    <p:sldId id="446" r:id="rId5"/>
    <p:sldId id="405" r:id="rId6"/>
    <p:sldId id="463" r:id="rId7"/>
    <p:sldId id="357" r:id="rId8"/>
    <p:sldId id="482" r:id="rId9"/>
    <p:sldId id="483" r:id="rId10"/>
    <p:sldId id="440" r:id="rId11"/>
    <p:sldId id="393" r:id="rId12"/>
    <p:sldId id="394" r:id="rId13"/>
    <p:sldId id="389" r:id="rId14"/>
    <p:sldId id="390" r:id="rId15"/>
    <p:sldId id="335" r:id="rId16"/>
    <p:sldId id="484" r:id="rId17"/>
    <p:sldId id="395" r:id="rId18"/>
    <p:sldId id="396" r:id="rId19"/>
    <p:sldId id="424" r:id="rId20"/>
    <p:sldId id="367" r:id="rId21"/>
    <p:sldId id="485" r:id="rId22"/>
    <p:sldId id="366" r:id="rId23"/>
    <p:sldId id="486" r:id="rId24"/>
    <p:sldId id="397" r:id="rId25"/>
    <p:sldId id="398" r:id="rId26"/>
    <p:sldId id="436" r:id="rId27"/>
    <p:sldId id="399" r:id="rId28"/>
    <p:sldId id="392" r:id="rId29"/>
    <p:sldId id="401" r:id="rId30"/>
    <p:sldId id="402" r:id="rId31"/>
    <p:sldId id="273" r:id="rId3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20" autoAdjust="0"/>
    <p:restoredTop sz="96928"/>
  </p:normalViewPr>
  <p:slideViewPr>
    <p:cSldViewPr snapToGrid="0" snapToObjects="1" showGuides="1">
      <p:cViewPr varScale="1">
        <p:scale>
          <a:sx n="96" d="100"/>
          <a:sy n="96" d="100"/>
        </p:scale>
        <p:origin x="176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12/15/20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013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8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12/15/20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12/15/20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12/15/20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12/15/20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12/15/20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12/15/20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12/15/20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12/15/20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12/15/20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12/15/20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12/15/20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12/15/20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12/15/20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12/15/20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12/15/20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12/15/20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svg"/><Relationship Id="rId4" Type="http://schemas.openxmlformats.org/officeDocument/2006/relationships/image" Target="../media/image5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silientdb.com/" TargetMode="Externa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hyperlink" Target="https://commons.wikimedia.org/w/index.php?curid=45960536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21.svg"/><Relationship Id="rId21" Type="http://schemas.openxmlformats.org/officeDocument/2006/relationships/image" Target="../media/image39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43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24" Type="http://schemas.openxmlformats.org/officeDocument/2006/relationships/image" Target="../media/image42.pn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23" Type="http://schemas.openxmlformats.org/officeDocument/2006/relationships/image" Target="../media/image41.sv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sv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sv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52.sv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1235"/>
            <a:ext cx="12192000" cy="1200329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: Global Scale Resilient </a:t>
            </a:r>
            <a:br>
              <a:rPr lang="en-US" sz="4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Fabric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275" y="3393791"/>
            <a:ext cx="1970353" cy="444137"/>
          </a:xfrm>
        </p:spPr>
        <p:txBody>
          <a:bodyPr/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8" name="Picture 7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7196BD4-410A-C543-88F8-5E7C61B94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81" y="1735623"/>
            <a:ext cx="1716698" cy="1636103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97F7C80-9F39-CD41-9043-3EFA4B93050F}"/>
              </a:ext>
            </a:extLst>
          </p:cNvPr>
          <p:cNvSpPr txBox="1">
            <a:spLocks/>
          </p:cNvSpPr>
          <p:nvPr/>
        </p:nvSpPr>
        <p:spPr bwMode="auto">
          <a:xfrm>
            <a:off x="2948363" y="3393791"/>
            <a:ext cx="2084812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Sajjad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Rahnama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3BC399-5D6C-DD4F-AFE4-6001797570D0}"/>
              </a:ext>
            </a:extLst>
          </p:cNvPr>
          <p:cNvSpPr txBox="1">
            <a:spLocks/>
          </p:cNvSpPr>
          <p:nvPr/>
        </p:nvSpPr>
        <p:spPr bwMode="auto">
          <a:xfrm>
            <a:off x="6177411" y="3387628"/>
            <a:ext cx="1970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Jelle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Hellings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0A2F825-3750-8149-BC58-4B44A8C81E88}"/>
              </a:ext>
            </a:extLst>
          </p:cNvPr>
          <p:cNvSpPr txBox="1">
            <a:spLocks/>
          </p:cNvSpPr>
          <p:nvPr/>
        </p:nvSpPr>
        <p:spPr bwMode="auto">
          <a:xfrm>
            <a:off x="9231534" y="3441294"/>
            <a:ext cx="2684397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4019705" y="4031592"/>
            <a:ext cx="3769997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 Davis</a:t>
            </a:r>
          </a:p>
        </p:txBody>
      </p:sp>
      <p:pic>
        <p:nvPicPr>
          <p:cNvPr id="7" name="Picture 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90C4084A-C7EF-A143-B833-E5AABD5D8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518" y="1730125"/>
            <a:ext cx="2419966" cy="1627099"/>
          </a:xfrm>
          <a:prstGeom prst="rect">
            <a:avLst/>
          </a:prstGeom>
        </p:spPr>
      </p:pic>
      <p:pic>
        <p:nvPicPr>
          <p:cNvPr id="15" name="Picture 14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B1E476B5-FDC6-1145-888E-A81A93C20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155" y="1735623"/>
            <a:ext cx="1627100" cy="1627100"/>
          </a:xfrm>
          <a:prstGeom prst="rect">
            <a:avLst/>
          </a:prstGeom>
        </p:spPr>
      </p:pic>
      <p:pic>
        <p:nvPicPr>
          <p:cNvPr id="18" name="Picture 1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9F47B4CD-1AED-0544-BB1D-4B8FAC182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3588" y="5923760"/>
            <a:ext cx="2364824" cy="1066009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653576-F20B-FA4D-A59D-67887A255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8412" y="5884765"/>
            <a:ext cx="2415913" cy="973235"/>
          </a:xfrm>
          <a:prstGeom prst="rect">
            <a:avLst/>
          </a:prstGeom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F79FF541-A4A4-874C-B2FC-0CCE8D2134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8670" y="1621907"/>
            <a:ext cx="1410120" cy="18801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432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3457" y="530937"/>
            <a:ext cx="10925085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Challenges For Geo-Scale Blockchains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4" name="Picture 3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811E26B9-6DA8-D74A-BC8B-6649F92C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67" y="1828358"/>
            <a:ext cx="9586888" cy="2855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792F5D-C653-294A-91AC-12A042FD8DC2}"/>
              </a:ext>
            </a:extLst>
          </p:cNvPr>
          <p:cNvSpPr txBox="1">
            <a:spLocks/>
          </p:cNvSpPr>
          <p:nvPr/>
        </p:nvSpPr>
        <p:spPr bwMode="auto">
          <a:xfrm>
            <a:off x="899318" y="5396826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Blockchain expects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decentralization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Replicas maybe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geo-distributed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6A679-70FA-3A4A-9AD7-0C4284C09CD5}"/>
              </a:ext>
            </a:extLst>
          </p:cNvPr>
          <p:cNvGrpSpPr/>
          <p:nvPr/>
        </p:nvGrpSpPr>
        <p:grpSpPr>
          <a:xfrm>
            <a:off x="1055077" y="2167611"/>
            <a:ext cx="5586884" cy="1781391"/>
            <a:chOff x="1055077" y="1815921"/>
            <a:chExt cx="5586884" cy="17813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E44F24-9ACB-2E40-8EBE-86246C786180}"/>
                </a:ext>
              </a:extLst>
            </p:cNvPr>
            <p:cNvSpPr/>
            <p:nvPr/>
          </p:nvSpPr>
          <p:spPr>
            <a:xfrm>
              <a:off x="1055077" y="3205425"/>
              <a:ext cx="5586883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67DEA0-9D90-5E48-88CD-54EFA4D1F9E4}"/>
                </a:ext>
              </a:extLst>
            </p:cNvPr>
            <p:cNvSpPr/>
            <p:nvPr/>
          </p:nvSpPr>
          <p:spPr>
            <a:xfrm>
              <a:off x="5924283" y="1815921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3AD63F-2F30-5A40-902B-27876440C469}"/>
              </a:ext>
            </a:extLst>
          </p:cNvPr>
          <p:cNvGrpSpPr/>
          <p:nvPr/>
        </p:nvGrpSpPr>
        <p:grpSpPr>
          <a:xfrm>
            <a:off x="6828750" y="2162704"/>
            <a:ext cx="3994320" cy="1789477"/>
            <a:chOff x="6828750" y="1811014"/>
            <a:chExt cx="3994320" cy="17894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9AF770-1488-5A41-99D2-8F60BDDBC0FE}"/>
                </a:ext>
              </a:extLst>
            </p:cNvPr>
            <p:cNvSpPr/>
            <p:nvPr/>
          </p:nvSpPr>
          <p:spPr>
            <a:xfrm>
              <a:off x="6828750" y="3208605"/>
              <a:ext cx="3994320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750CE7-765D-CB43-9C34-57A2F857B28D}"/>
                </a:ext>
              </a:extLst>
            </p:cNvPr>
            <p:cNvSpPr/>
            <p:nvPr/>
          </p:nvSpPr>
          <p:spPr>
            <a:xfrm>
              <a:off x="10105392" y="1811014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08F70C-C809-CB43-8527-47EB5459ECA6}"/>
              </a:ext>
            </a:extLst>
          </p:cNvPr>
          <p:cNvGrpSpPr/>
          <p:nvPr/>
        </p:nvGrpSpPr>
        <p:grpSpPr>
          <a:xfrm>
            <a:off x="5577805" y="3704179"/>
            <a:ext cx="1661199" cy="1661199"/>
            <a:chOff x="5577805" y="3352489"/>
            <a:chExt cx="1661199" cy="1661199"/>
          </a:xfrm>
        </p:grpSpPr>
        <p:pic>
          <p:nvPicPr>
            <p:cNvPr id="17" name="Graphic 16" descr="Speech">
              <a:extLst>
                <a:ext uri="{FF2B5EF4-FFF2-40B4-BE49-F238E27FC236}">
                  <a16:creationId xmlns:a16="http://schemas.microsoft.com/office/drawing/2014/main" id="{D5F5CF8B-5466-F946-86BB-4F56D835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0C9FB08-F84D-EC4E-A9ED-DC680D5C0D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E9CD94-663A-B143-ADE7-BD35576DCF7B}"/>
              </a:ext>
            </a:extLst>
          </p:cNvPr>
          <p:cNvGrpSpPr/>
          <p:nvPr/>
        </p:nvGrpSpPr>
        <p:grpSpPr>
          <a:xfrm>
            <a:off x="9985590" y="3736500"/>
            <a:ext cx="1661199" cy="1661199"/>
            <a:chOff x="5577805" y="3352489"/>
            <a:chExt cx="1661199" cy="1661199"/>
          </a:xfrm>
        </p:grpSpPr>
        <p:pic>
          <p:nvPicPr>
            <p:cNvPr id="23" name="Graphic 22" descr="Speech">
              <a:extLst>
                <a:ext uri="{FF2B5EF4-FFF2-40B4-BE49-F238E27FC236}">
                  <a16:creationId xmlns:a16="http://schemas.microsoft.com/office/drawing/2014/main" id="{686E17E3-45DE-B847-9DD6-9C9AF051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6076E846-DC8F-CC41-A234-3EC4019E47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78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284030" y="765382"/>
            <a:ext cx="10925085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Limitations of Existing Consensus Protocols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0AA9E474-E660-204B-84E9-99BFF76D1891}"/>
              </a:ext>
            </a:extLst>
          </p:cNvPr>
          <p:cNvSpPr txBox="1">
            <a:spLocks/>
          </p:cNvSpPr>
          <p:nvPr/>
        </p:nvSpPr>
        <p:spPr bwMode="auto">
          <a:xfrm>
            <a:off x="201361" y="5337313"/>
            <a:ext cx="11789277" cy="83099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Normal-case metrics for a system with z clusters, each with n replicas of which at most f , n &gt; 3f , are Byzantine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CD1AC85-3C89-3845-92D7-6EE08B60C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19" y="1737541"/>
            <a:ext cx="10355003" cy="3490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AC9CCB-1871-914D-8B6A-370DC2D972CF}"/>
              </a:ext>
            </a:extLst>
          </p:cNvPr>
          <p:cNvSpPr/>
          <p:nvPr/>
        </p:nvSpPr>
        <p:spPr>
          <a:xfrm>
            <a:off x="1092442" y="2592475"/>
            <a:ext cx="10355003" cy="713850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3733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D6BB81-A69F-344F-AC2C-A08EDF5E8D84}"/>
              </a:ext>
            </a:extLst>
          </p:cNvPr>
          <p:cNvSpPr/>
          <p:nvPr/>
        </p:nvSpPr>
        <p:spPr>
          <a:xfrm>
            <a:off x="532882" y="2179800"/>
            <a:ext cx="3318072" cy="117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42174-75E4-D34E-8394-FBCDCDF783DB}"/>
              </a:ext>
            </a:extLst>
          </p:cNvPr>
          <p:cNvSpPr txBox="1"/>
          <p:nvPr/>
        </p:nvSpPr>
        <p:spPr>
          <a:xfrm>
            <a:off x="540689" y="2216271"/>
            <a:ext cx="32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Each cluster runs PBFT to select, locally replicate, and certify a client request.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F3EE3-0A3D-B346-9945-C5B2A95979B2}"/>
              </a:ext>
            </a:extLst>
          </p:cNvPr>
          <p:cNvSpPr/>
          <p:nvPr/>
        </p:nvSpPr>
        <p:spPr>
          <a:xfrm>
            <a:off x="4452729" y="2119512"/>
            <a:ext cx="3204031" cy="12328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75022-F5BD-5B4D-BA0E-89222DB621FD}"/>
              </a:ext>
            </a:extLst>
          </p:cNvPr>
          <p:cNvSpPr txBox="1"/>
          <p:nvPr/>
        </p:nvSpPr>
        <p:spPr>
          <a:xfrm>
            <a:off x="4396542" y="2083098"/>
            <a:ext cx="3288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at each cluster shares the certified client request with other clusters.</a:t>
            </a:r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60607"/>
            <a:ext cx="12192000" cy="604781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GeoBFT Protocol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05673-978F-B348-B2C2-F32A898BFAAD}"/>
              </a:ext>
            </a:extLst>
          </p:cNvPr>
          <p:cNvSpPr/>
          <p:nvPr/>
        </p:nvSpPr>
        <p:spPr>
          <a:xfrm>
            <a:off x="8237552" y="2119512"/>
            <a:ext cx="2918790" cy="12328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19428-F9D0-734F-AE09-F930B47D5395}"/>
              </a:ext>
            </a:extLst>
          </p:cNvPr>
          <p:cNvSpPr txBox="1"/>
          <p:nvPr/>
        </p:nvSpPr>
        <p:spPr>
          <a:xfrm>
            <a:off x="890545" y="1726995"/>
            <a:ext cx="26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2A623-BAA8-CA41-B153-E01518F09246}"/>
              </a:ext>
            </a:extLst>
          </p:cNvPr>
          <p:cNvSpPr txBox="1"/>
          <p:nvPr/>
        </p:nvSpPr>
        <p:spPr>
          <a:xfrm>
            <a:off x="4542289" y="1678380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D5E5D-372C-694F-B0C0-DD1799750B98}"/>
              </a:ext>
            </a:extLst>
          </p:cNvPr>
          <p:cNvSpPr txBox="1"/>
          <p:nvPr/>
        </p:nvSpPr>
        <p:spPr>
          <a:xfrm>
            <a:off x="7950433" y="1676557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A9585D1-0244-1C42-9695-DB42E11C6FCE}"/>
              </a:ext>
            </a:extLst>
          </p:cNvPr>
          <p:cNvSpPr/>
          <p:nvPr/>
        </p:nvSpPr>
        <p:spPr>
          <a:xfrm>
            <a:off x="3886784" y="2613183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E90FB8-1DDB-334A-9F3B-841EDE1D05FB}"/>
              </a:ext>
            </a:extLst>
          </p:cNvPr>
          <p:cNvSpPr/>
          <p:nvPr/>
        </p:nvSpPr>
        <p:spPr>
          <a:xfrm>
            <a:off x="7715251" y="2618392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D14E9-44BB-174F-8399-A490295724DC}"/>
              </a:ext>
            </a:extLst>
          </p:cNvPr>
          <p:cNvSpPr txBox="1"/>
          <p:nvPr/>
        </p:nvSpPr>
        <p:spPr>
          <a:xfrm>
            <a:off x="8237552" y="2179801"/>
            <a:ext cx="28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 the certified requests, execute them, and inform local clients.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1031B54-C231-C44A-BB27-87B2636F44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3948" y="4048805"/>
            <a:ext cx="11555605" cy="1954253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Topology-aware protocol.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 consensus at each cluster.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Low inter-cluster communication overheads.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1EFE3-A666-3C4F-A99D-0CC4D533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2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15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5B78D-E6C6-C142-8B4B-8F0AABD9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A03954C8-0EE9-3641-80A6-47458D1A14B4}"/>
              </a:ext>
            </a:extLst>
          </p:cNvPr>
          <p:cNvCxnSpPr/>
          <p:nvPr/>
        </p:nvCxnSpPr>
        <p:spPr>
          <a:xfrm>
            <a:off x="1005674" y="502749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39F5740-F1A0-C443-BA93-CEBA08E5950B}"/>
              </a:ext>
            </a:extLst>
          </p:cNvPr>
          <p:cNvCxnSpPr/>
          <p:nvPr/>
        </p:nvCxnSpPr>
        <p:spPr>
          <a:xfrm>
            <a:off x="1005674" y="438741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C4C2B9DF-D90B-AA4F-9737-A0767CA5D8E3}"/>
              </a:ext>
            </a:extLst>
          </p:cNvPr>
          <p:cNvCxnSpPr>
            <a:cxnSpLocks/>
          </p:cNvCxnSpPr>
          <p:nvPr/>
        </p:nvCxnSpPr>
        <p:spPr>
          <a:xfrm>
            <a:off x="1005674" y="374733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8D037C9-0DA7-3C4F-8C95-C4A3F5BBF918}"/>
              </a:ext>
            </a:extLst>
          </p:cNvPr>
          <p:cNvCxnSpPr/>
          <p:nvPr/>
        </p:nvCxnSpPr>
        <p:spPr>
          <a:xfrm>
            <a:off x="1005674" y="5667575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15182307-17CB-164E-92B8-48D79C9B0DF1}"/>
              </a:ext>
            </a:extLst>
          </p:cNvPr>
          <p:cNvSpPr txBox="1"/>
          <p:nvPr/>
        </p:nvSpPr>
        <p:spPr>
          <a:xfrm>
            <a:off x="30660" y="3017008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264BC81-6712-1A4D-8326-52CFD2D0A0A6}"/>
              </a:ext>
            </a:extLst>
          </p:cNvPr>
          <p:cNvSpPr txBox="1"/>
          <p:nvPr/>
        </p:nvSpPr>
        <p:spPr>
          <a:xfrm>
            <a:off x="390284" y="419262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4886161-4F0B-5345-9803-3F91C48B4D38}"/>
              </a:ext>
            </a:extLst>
          </p:cNvPr>
          <p:cNvSpPr txBox="1"/>
          <p:nvPr/>
        </p:nvSpPr>
        <p:spPr>
          <a:xfrm>
            <a:off x="390284" y="4798792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9423C70-BA0B-EC4C-BC5C-74EAFDD74D4A}"/>
              </a:ext>
            </a:extLst>
          </p:cNvPr>
          <p:cNvSpPr txBox="1"/>
          <p:nvPr/>
        </p:nvSpPr>
        <p:spPr>
          <a:xfrm>
            <a:off x="381816" y="5482909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FDD6DE0E-A8C4-8042-88D1-2631160B6792}"/>
              </a:ext>
            </a:extLst>
          </p:cNvPr>
          <p:cNvCxnSpPr>
            <a:cxnSpLocks/>
          </p:cNvCxnSpPr>
          <p:nvPr/>
        </p:nvCxnSpPr>
        <p:spPr>
          <a:xfrm>
            <a:off x="1005674" y="3112149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9CAFDEB2-0BBB-1747-90E7-264D3D5C029B}"/>
              </a:ext>
            </a:extLst>
          </p:cNvPr>
          <p:cNvSpPr txBox="1"/>
          <p:nvPr/>
        </p:nvSpPr>
        <p:spPr>
          <a:xfrm>
            <a:off x="406708" y="3586458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FBA78D42-C2AD-824D-A1D9-B623854A44A4}"/>
              </a:ext>
            </a:extLst>
          </p:cNvPr>
          <p:cNvCxnSpPr>
            <a:cxnSpLocks/>
          </p:cNvCxnSpPr>
          <p:nvPr/>
        </p:nvCxnSpPr>
        <p:spPr>
          <a:xfrm>
            <a:off x="1245373" y="3125168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3F8BC398-783B-8848-9759-7F628E93E3B5}"/>
              </a:ext>
            </a:extLst>
          </p:cNvPr>
          <p:cNvCxnSpPr>
            <a:cxnSpLocks/>
          </p:cNvCxnSpPr>
          <p:nvPr/>
        </p:nvCxnSpPr>
        <p:spPr>
          <a:xfrm>
            <a:off x="2392333" y="3747815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E88593CE-7446-6846-9268-32C90045D327}"/>
              </a:ext>
            </a:extLst>
          </p:cNvPr>
          <p:cNvCxnSpPr>
            <a:cxnSpLocks/>
          </p:cNvCxnSpPr>
          <p:nvPr/>
        </p:nvCxnSpPr>
        <p:spPr>
          <a:xfrm>
            <a:off x="2387340" y="3754007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A3E332F0-B58A-AC4A-A8A0-03F39D22B4C7}"/>
              </a:ext>
            </a:extLst>
          </p:cNvPr>
          <p:cNvCxnSpPr>
            <a:cxnSpLocks/>
          </p:cNvCxnSpPr>
          <p:nvPr/>
        </p:nvCxnSpPr>
        <p:spPr>
          <a:xfrm>
            <a:off x="2387175" y="3764350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C99FFFD4-946E-9441-8428-5A518CDAC756}"/>
              </a:ext>
            </a:extLst>
          </p:cNvPr>
          <p:cNvCxnSpPr/>
          <p:nvPr/>
        </p:nvCxnSpPr>
        <p:spPr>
          <a:xfrm>
            <a:off x="1186301" y="31121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2F87B2FD-C413-014A-B305-C21D012AFA09}"/>
              </a:ext>
            </a:extLst>
          </p:cNvPr>
          <p:cNvCxnSpPr/>
          <p:nvPr/>
        </p:nvCxnSpPr>
        <p:spPr>
          <a:xfrm>
            <a:off x="2375021" y="30997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BB69E308-CE1B-5A42-AB6F-405167C9197F}"/>
              </a:ext>
            </a:extLst>
          </p:cNvPr>
          <p:cNvCxnSpPr>
            <a:cxnSpLocks/>
          </p:cNvCxnSpPr>
          <p:nvPr/>
        </p:nvCxnSpPr>
        <p:spPr>
          <a:xfrm>
            <a:off x="3563741" y="3117847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300DA3E-1CBB-CE4C-8D1D-71BE5DDFEF64}"/>
              </a:ext>
            </a:extLst>
          </p:cNvPr>
          <p:cNvCxnSpPr/>
          <p:nvPr/>
        </p:nvCxnSpPr>
        <p:spPr>
          <a:xfrm>
            <a:off x="4752461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F92B12C4-9178-8A40-89E7-7AB6B982F2F5}"/>
              </a:ext>
            </a:extLst>
          </p:cNvPr>
          <p:cNvCxnSpPr/>
          <p:nvPr/>
        </p:nvCxnSpPr>
        <p:spPr>
          <a:xfrm>
            <a:off x="5941181" y="31055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CAC5B34B-2B71-B842-8160-79A44BE8303F}"/>
              </a:ext>
            </a:extLst>
          </p:cNvPr>
          <p:cNvCxnSpPr/>
          <p:nvPr/>
        </p:nvCxnSpPr>
        <p:spPr>
          <a:xfrm>
            <a:off x="7129901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A3956513-2FA2-9E4A-A855-B5E6C28786A6}"/>
              </a:ext>
            </a:extLst>
          </p:cNvPr>
          <p:cNvSpPr txBox="1"/>
          <p:nvPr/>
        </p:nvSpPr>
        <p:spPr>
          <a:xfrm>
            <a:off x="7480496" y="5686581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9E97B0A1-F96A-D646-BF35-09B23AE23FCF}"/>
              </a:ext>
            </a:extLst>
          </p:cNvPr>
          <p:cNvSpPr txBox="1"/>
          <p:nvPr/>
        </p:nvSpPr>
        <p:spPr>
          <a:xfrm>
            <a:off x="1254596" y="5671743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Request</a:t>
            </a: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73D908B4-B440-AD49-97B0-0009754AB98D}"/>
              </a:ext>
            </a:extLst>
          </p:cNvPr>
          <p:cNvSpPr/>
          <p:nvPr/>
        </p:nvSpPr>
        <p:spPr>
          <a:xfrm>
            <a:off x="1054163" y="3016615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1AB6FE4B-C178-8144-B5D3-93E6B47F1711}"/>
              </a:ext>
            </a:extLst>
          </p:cNvPr>
          <p:cNvSpPr/>
          <p:nvPr/>
        </p:nvSpPr>
        <p:spPr>
          <a:xfrm>
            <a:off x="1054163" y="3628642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D730B509-EECA-D641-B714-E26FE8CE5A96}"/>
              </a:ext>
            </a:extLst>
          </p:cNvPr>
          <p:cNvSpPr/>
          <p:nvPr/>
        </p:nvSpPr>
        <p:spPr>
          <a:xfrm>
            <a:off x="1054163" y="426382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39271B90-4E6D-3543-A4F8-A29BA02D74DA}"/>
              </a:ext>
            </a:extLst>
          </p:cNvPr>
          <p:cNvSpPr/>
          <p:nvPr/>
        </p:nvSpPr>
        <p:spPr>
          <a:xfrm>
            <a:off x="1054163" y="4922637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159E75A9-18C7-364B-BFA1-3A5BCEC68926}"/>
              </a:ext>
            </a:extLst>
          </p:cNvPr>
          <p:cNvSpPr/>
          <p:nvPr/>
        </p:nvSpPr>
        <p:spPr>
          <a:xfrm>
            <a:off x="1054163" y="5550796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154D22DB-5D71-0F4E-94CA-242A09EDCE1E}"/>
              </a:ext>
            </a:extLst>
          </p:cNvPr>
          <p:cNvCxnSpPr/>
          <p:nvPr/>
        </p:nvCxnSpPr>
        <p:spPr>
          <a:xfrm>
            <a:off x="8318621" y="3126688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2BF5E7F7-D713-A04F-9C0B-9CE329B9B065}"/>
              </a:ext>
            </a:extLst>
          </p:cNvPr>
          <p:cNvCxnSpPr>
            <a:cxnSpLocks/>
          </p:cNvCxnSpPr>
          <p:nvPr/>
        </p:nvCxnSpPr>
        <p:spPr>
          <a:xfrm flipV="1">
            <a:off x="4779234" y="772977"/>
            <a:ext cx="1138206" cy="296834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B5DC5FF-E867-404C-B9D6-87BB8F1E0ACA}"/>
              </a:ext>
            </a:extLst>
          </p:cNvPr>
          <p:cNvCxnSpPr>
            <a:cxnSpLocks/>
          </p:cNvCxnSpPr>
          <p:nvPr/>
        </p:nvCxnSpPr>
        <p:spPr>
          <a:xfrm flipV="1">
            <a:off x="4774241" y="1386871"/>
            <a:ext cx="1169709" cy="236063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0FD81774-92D1-D140-B3DD-1314876C1F44}"/>
              </a:ext>
            </a:extLst>
          </p:cNvPr>
          <p:cNvCxnSpPr>
            <a:cxnSpLocks/>
          </p:cNvCxnSpPr>
          <p:nvPr/>
        </p:nvCxnSpPr>
        <p:spPr>
          <a:xfrm>
            <a:off x="5960867" y="3760260"/>
            <a:ext cx="1142158" cy="1285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5E2EF254-4EEB-6E44-9C81-2306D02CE3C8}"/>
              </a:ext>
            </a:extLst>
          </p:cNvPr>
          <p:cNvCxnSpPr>
            <a:cxnSpLocks/>
          </p:cNvCxnSpPr>
          <p:nvPr/>
        </p:nvCxnSpPr>
        <p:spPr>
          <a:xfrm>
            <a:off x="5955874" y="3766451"/>
            <a:ext cx="1162420" cy="604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CB08C6F2-C70A-4B42-8C5C-2684127D8BF0}"/>
              </a:ext>
            </a:extLst>
          </p:cNvPr>
          <p:cNvCxnSpPr>
            <a:cxnSpLocks/>
          </p:cNvCxnSpPr>
          <p:nvPr/>
        </p:nvCxnSpPr>
        <p:spPr>
          <a:xfrm flipV="1">
            <a:off x="7147092" y="3107504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40659831-5F97-3749-92A7-2AB91B07A3F2}"/>
              </a:ext>
            </a:extLst>
          </p:cNvPr>
          <p:cNvCxnSpPr>
            <a:cxnSpLocks/>
          </p:cNvCxnSpPr>
          <p:nvPr/>
        </p:nvCxnSpPr>
        <p:spPr>
          <a:xfrm flipV="1">
            <a:off x="7141934" y="3105408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A9B9060C-1CD6-AB41-8462-B4458EAF61E0}"/>
              </a:ext>
            </a:extLst>
          </p:cNvPr>
          <p:cNvCxnSpPr>
            <a:cxnSpLocks/>
          </p:cNvCxnSpPr>
          <p:nvPr/>
        </p:nvCxnSpPr>
        <p:spPr>
          <a:xfrm flipV="1">
            <a:off x="7132275" y="3117847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630525D3-3931-CE44-BB30-8E20284867F3}"/>
              </a:ext>
            </a:extLst>
          </p:cNvPr>
          <p:cNvCxnSpPr>
            <a:cxnSpLocks/>
          </p:cNvCxnSpPr>
          <p:nvPr/>
        </p:nvCxnSpPr>
        <p:spPr>
          <a:xfrm flipV="1">
            <a:off x="7138215" y="3113522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BDB5CE97-4875-7841-9CD4-357E204E2C3A}"/>
              </a:ext>
            </a:extLst>
          </p:cNvPr>
          <p:cNvSpPr txBox="1"/>
          <p:nvPr/>
        </p:nvSpPr>
        <p:spPr>
          <a:xfrm>
            <a:off x="2805446" y="5694148"/>
            <a:ext cx="1410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D58B6688-068D-DE48-B175-32157054A37F}"/>
              </a:ext>
            </a:extLst>
          </p:cNvPr>
          <p:cNvCxnSpPr>
            <a:cxnSpLocks/>
          </p:cNvCxnSpPr>
          <p:nvPr/>
        </p:nvCxnSpPr>
        <p:spPr>
          <a:xfrm>
            <a:off x="3590725" y="3743093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23B9DB56-D232-6D4D-9386-48A028CEDC6C}"/>
              </a:ext>
            </a:extLst>
          </p:cNvPr>
          <p:cNvCxnSpPr>
            <a:cxnSpLocks/>
          </p:cNvCxnSpPr>
          <p:nvPr/>
        </p:nvCxnSpPr>
        <p:spPr>
          <a:xfrm>
            <a:off x="3585732" y="3749285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1828CFE3-E08F-5948-AE40-B7B40229D9DF}"/>
              </a:ext>
            </a:extLst>
          </p:cNvPr>
          <p:cNvCxnSpPr>
            <a:cxnSpLocks/>
          </p:cNvCxnSpPr>
          <p:nvPr/>
        </p:nvCxnSpPr>
        <p:spPr>
          <a:xfrm>
            <a:off x="3585567" y="3759628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A8FFE085-EB81-7544-A4D8-7F514A7B8402}"/>
              </a:ext>
            </a:extLst>
          </p:cNvPr>
          <p:cNvCxnSpPr>
            <a:cxnSpLocks/>
          </p:cNvCxnSpPr>
          <p:nvPr/>
        </p:nvCxnSpPr>
        <p:spPr>
          <a:xfrm flipV="1">
            <a:off x="3590725" y="3749285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CA591794-3797-2D49-BFB0-8FE288C8BA28}"/>
              </a:ext>
            </a:extLst>
          </p:cNvPr>
          <p:cNvCxnSpPr>
            <a:cxnSpLocks/>
          </p:cNvCxnSpPr>
          <p:nvPr/>
        </p:nvCxnSpPr>
        <p:spPr>
          <a:xfrm flipV="1">
            <a:off x="3585567" y="3747189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E2CBBCF4-17DE-114D-9E95-BB3EAF6FD6AC}"/>
              </a:ext>
            </a:extLst>
          </p:cNvPr>
          <p:cNvCxnSpPr>
            <a:cxnSpLocks/>
          </p:cNvCxnSpPr>
          <p:nvPr/>
        </p:nvCxnSpPr>
        <p:spPr>
          <a:xfrm>
            <a:off x="3572590" y="5027394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17EE7774-48D2-6845-AF56-AA599DF01AA0}"/>
              </a:ext>
            </a:extLst>
          </p:cNvPr>
          <p:cNvCxnSpPr>
            <a:cxnSpLocks/>
          </p:cNvCxnSpPr>
          <p:nvPr/>
        </p:nvCxnSpPr>
        <p:spPr>
          <a:xfrm>
            <a:off x="3582906" y="4382693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8F292B59-E1FA-0F41-A798-21947F1D468F}"/>
              </a:ext>
            </a:extLst>
          </p:cNvPr>
          <p:cNvCxnSpPr>
            <a:cxnSpLocks/>
          </p:cNvCxnSpPr>
          <p:nvPr/>
        </p:nvCxnSpPr>
        <p:spPr>
          <a:xfrm>
            <a:off x="3572590" y="4382693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001B427D-343A-6F48-8CFD-1584ED6F419C}"/>
              </a:ext>
            </a:extLst>
          </p:cNvPr>
          <p:cNvCxnSpPr>
            <a:cxnSpLocks/>
          </p:cNvCxnSpPr>
          <p:nvPr/>
        </p:nvCxnSpPr>
        <p:spPr>
          <a:xfrm flipV="1">
            <a:off x="3582906" y="4391830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79BAD415-A408-0C48-BD85-3D4041C53690}"/>
              </a:ext>
            </a:extLst>
          </p:cNvPr>
          <p:cNvCxnSpPr>
            <a:cxnSpLocks/>
          </p:cNvCxnSpPr>
          <p:nvPr/>
        </p:nvCxnSpPr>
        <p:spPr>
          <a:xfrm flipV="1">
            <a:off x="3582906" y="4391830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D8A5F607-4ADA-D04F-B8B0-27F3F5E20AB0}"/>
              </a:ext>
            </a:extLst>
          </p:cNvPr>
          <p:cNvCxnSpPr>
            <a:cxnSpLocks/>
          </p:cNvCxnSpPr>
          <p:nvPr/>
        </p:nvCxnSpPr>
        <p:spPr>
          <a:xfrm flipV="1">
            <a:off x="3573413" y="5037517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4A8B4973-3671-2A40-80BD-75EEE416D57A}"/>
              </a:ext>
            </a:extLst>
          </p:cNvPr>
          <p:cNvCxnSpPr>
            <a:cxnSpLocks/>
          </p:cNvCxnSpPr>
          <p:nvPr/>
        </p:nvCxnSpPr>
        <p:spPr>
          <a:xfrm flipV="1">
            <a:off x="3575908" y="3759628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B8AB186D-5401-6047-8EF2-5A3478851D32}"/>
              </a:ext>
            </a:extLst>
          </p:cNvPr>
          <p:cNvCxnSpPr/>
          <p:nvPr/>
        </p:nvCxnSpPr>
        <p:spPr>
          <a:xfrm>
            <a:off x="994479" y="204179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4278A458-7AB3-5F41-ABAD-1417A899ECBE}"/>
              </a:ext>
            </a:extLst>
          </p:cNvPr>
          <p:cNvCxnSpPr/>
          <p:nvPr/>
        </p:nvCxnSpPr>
        <p:spPr>
          <a:xfrm>
            <a:off x="994479" y="140171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AB22529-77AE-0747-8107-121AC30272C1}"/>
              </a:ext>
            </a:extLst>
          </p:cNvPr>
          <p:cNvCxnSpPr>
            <a:cxnSpLocks/>
          </p:cNvCxnSpPr>
          <p:nvPr/>
        </p:nvCxnSpPr>
        <p:spPr>
          <a:xfrm>
            <a:off x="994479" y="761638"/>
            <a:ext cx="850392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0B65721E-8ED9-6E4A-9050-ABFBCD19B869}"/>
              </a:ext>
            </a:extLst>
          </p:cNvPr>
          <p:cNvCxnSpPr/>
          <p:nvPr/>
        </p:nvCxnSpPr>
        <p:spPr>
          <a:xfrm>
            <a:off x="994479" y="2681878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7483FF73-248F-CE43-BFFE-0A87B7ADC060}"/>
              </a:ext>
            </a:extLst>
          </p:cNvPr>
          <p:cNvSpPr txBox="1"/>
          <p:nvPr/>
        </p:nvSpPr>
        <p:spPr>
          <a:xfrm>
            <a:off x="107858" y="41492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500DC9C8-B18B-A745-825B-63E9FDFA5FF3}"/>
              </a:ext>
            </a:extLst>
          </p:cNvPr>
          <p:cNvSpPr txBox="1"/>
          <p:nvPr/>
        </p:nvSpPr>
        <p:spPr>
          <a:xfrm>
            <a:off x="379089" y="120692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DA17553D-36C0-EA42-995B-34086128F786}"/>
              </a:ext>
            </a:extLst>
          </p:cNvPr>
          <p:cNvSpPr txBox="1"/>
          <p:nvPr/>
        </p:nvSpPr>
        <p:spPr>
          <a:xfrm>
            <a:off x="379089" y="181309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48D8A95-3063-544C-914B-2C6CE096F7ED}"/>
              </a:ext>
            </a:extLst>
          </p:cNvPr>
          <p:cNvSpPr txBox="1"/>
          <p:nvPr/>
        </p:nvSpPr>
        <p:spPr>
          <a:xfrm>
            <a:off x="373305" y="243566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42128C8C-8007-1C41-96E3-D146CC9ADAF2}"/>
              </a:ext>
            </a:extLst>
          </p:cNvPr>
          <p:cNvCxnSpPr>
            <a:cxnSpLocks/>
          </p:cNvCxnSpPr>
          <p:nvPr/>
        </p:nvCxnSpPr>
        <p:spPr>
          <a:xfrm>
            <a:off x="994479" y="126452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32E21EE2-7794-494D-9648-85A2D0E677AE}"/>
              </a:ext>
            </a:extLst>
          </p:cNvPr>
          <p:cNvSpPr txBox="1"/>
          <p:nvPr/>
        </p:nvSpPr>
        <p:spPr>
          <a:xfrm>
            <a:off x="395513" y="600761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41DC9567-B9B7-054D-A91A-3DA0EF1D106C}"/>
              </a:ext>
            </a:extLst>
          </p:cNvPr>
          <p:cNvCxnSpPr>
            <a:cxnSpLocks/>
          </p:cNvCxnSpPr>
          <p:nvPr/>
        </p:nvCxnSpPr>
        <p:spPr>
          <a:xfrm>
            <a:off x="1234178" y="139471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>
            <a:extLst>
              <a:ext uri="{FF2B5EF4-FFF2-40B4-BE49-F238E27FC236}">
                <a16:creationId xmlns:a16="http://schemas.microsoft.com/office/drawing/2014/main" id="{56CCE07D-3D5B-0A41-9C4A-0095ECF7887E}"/>
              </a:ext>
            </a:extLst>
          </p:cNvPr>
          <p:cNvCxnSpPr>
            <a:cxnSpLocks/>
          </p:cNvCxnSpPr>
          <p:nvPr/>
        </p:nvCxnSpPr>
        <p:spPr>
          <a:xfrm>
            <a:off x="2381138" y="762118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968CD625-C605-D34F-8153-C1DCE9396584}"/>
              </a:ext>
            </a:extLst>
          </p:cNvPr>
          <p:cNvCxnSpPr>
            <a:cxnSpLocks/>
          </p:cNvCxnSpPr>
          <p:nvPr/>
        </p:nvCxnSpPr>
        <p:spPr>
          <a:xfrm>
            <a:off x="2376145" y="768310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BBE8F755-A726-6A49-ADAB-A2EEBBC02ACD}"/>
              </a:ext>
            </a:extLst>
          </p:cNvPr>
          <p:cNvCxnSpPr>
            <a:cxnSpLocks/>
          </p:cNvCxnSpPr>
          <p:nvPr/>
        </p:nvCxnSpPr>
        <p:spPr>
          <a:xfrm>
            <a:off x="2375980" y="778653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77CDC9F7-1EAD-BD4B-996C-DAAE3E9BA1DB}"/>
              </a:ext>
            </a:extLst>
          </p:cNvPr>
          <p:cNvCxnSpPr/>
          <p:nvPr/>
        </p:nvCxnSpPr>
        <p:spPr>
          <a:xfrm>
            <a:off x="1175106" y="1264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BE11153E-E349-A640-87CB-2408355FD9D9}"/>
              </a:ext>
            </a:extLst>
          </p:cNvPr>
          <p:cNvCxnSpPr/>
          <p:nvPr/>
        </p:nvCxnSpPr>
        <p:spPr>
          <a:xfrm>
            <a:off x="2363826" y="1140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F44C1564-0A28-9443-8A13-D93B943298EE}"/>
              </a:ext>
            </a:extLst>
          </p:cNvPr>
          <p:cNvCxnSpPr>
            <a:cxnSpLocks/>
          </p:cNvCxnSpPr>
          <p:nvPr/>
        </p:nvCxnSpPr>
        <p:spPr>
          <a:xfrm>
            <a:off x="3552546" y="13215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772B6FEA-B342-2142-9D3A-879C9F308E4F}"/>
              </a:ext>
            </a:extLst>
          </p:cNvPr>
          <p:cNvCxnSpPr/>
          <p:nvPr/>
        </p:nvCxnSpPr>
        <p:spPr>
          <a:xfrm>
            <a:off x="4741266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E8AB66AC-F31B-D24C-96E3-5F54D999ED5C}"/>
              </a:ext>
            </a:extLst>
          </p:cNvPr>
          <p:cNvCxnSpPr/>
          <p:nvPr/>
        </p:nvCxnSpPr>
        <p:spPr>
          <a:xfrm>
            <a:off x="5929986" y="1198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0950DFED-36D5-E945-B38C-60C5E073CA78}"/>
              </a:ext>
            </a:extLst>
          </p:cNvPr>
          <p:cNvCxnSpPr/>
          <p:nvPr/>
        </p:nvCxnSpPr>
        <p:spPr>
          <a:xfrm>
            <a:off x="7118706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Oval 251">
            <a:extLst>
              <a:ext uri="{FF2B5EF4-FFF2-40B4-BE49-F238E27FC236}">
                <a16:creationId xmlns:a16="http://schemas.microsoft.com/office/drawing/2014/main" id="{857A5DFD-40AA-6B40-8641-47748B24EF19}"/>
              </a:ext>
            </a:extLst>
          </p:cNvPr>
          <p:cNvSpPr/>
          <p:nvPr/>
        </p:nvSpPr>
        <p:spPr>
          <a:xfrm>
            <a:off x="1042968" y="309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BEE34C3A-5D8A-2446-8083-FE153F486A3E}"/>
              </a:ext>
            </a:extLst>
          </p:cNvPr>
          <p:cNvSpPr/>
          <p:nvPr/>
        </p:nvSpPr>
        <p:spPr>
          <a:xfrm>
            <a:off x="1042968" y="6429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8C7CD49F-1195-E948-B8E4-EA22B2B3E0C5}"/>
              </a:ext>
            </a:extLst>
          </p:cNvPr>
          <p:cNvSpPr/>
          <p:nvPr/>
        </p:nvSpPr>
        <p:spPr>
          <a:xfrm>
            <a:off x="1042968" y="12781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1DAAFFBF-C43E-A947-880F-53CCB0FFA4BC}"/>
              </a:ext>
            </a:extLst>
          </p:cNvPr>
          <p:cNvSpPr/>
          <p:nvPr/>
        </p:nvSpPr>
        <p:spPr>
          <a:xfrm>
            <a:off x="1042968" y="19369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D54BE4D8-1131-DD41-894C-03549A76C1DB}"/>
              </a:ext>
            </a:extLst>
          </p:cNvPr>
          <p:cNvSpPr/>
          <p:nvPr/>
        </p:nvSpPr>
        <p:spPr>
          <a:xfrm>
            <a:off x="1042968" y="25650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0791FF5A-08F1-4C48-A261-A783EE3107DD}"/>
              </a:ext>
            </a:extLst>
          </p:cNvPr>
          <p:cNvCxnSpPr/>
          <p:nvPr/>
        </p:nvCxnSpPr>
        <p:spPr>
          <a:xfrm>
            <a:off x="8307426" y="1409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645996DC-2574-9A44-AF01-81A1A2FDC26D}"/>
              </a:ext>
            </a:extLst>
          </p:cNvPr>
          <p:cNvCxnSpPr>
            <a:cxnSpLocks/>
          </p:cNvCxnSpPr>
          <p:nvPr/>
        </p:nvCxnSpPr>
        <p:spPr>
          <a:xfrm>
            <a:off x="4768039" y="755620"/>
            <a:ext cx="1141704" cy="300457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A0FDC877-5021-A34A-9F5D-B660FFBC8B5B}"/>
              </a:ext>
            </a:extLst>
          </p:cNvPr>
          <p:cNvCxnSpPr>
            <a:cxnSpLocks/>
          </p:cNvCxnSpPr>
          <p:nvPr/>
        </p:nvCxnSpPr>
        <p:spPr>
          <a:xfrm>
            <a:off x="4763046" y="761812"/>
            <a:ext cx="1133282" cy="360009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BFA5F08D-D383-5240-8DC2-F9095C7A23CC}"/>
              </a:ext>
            </a:extLst>
          </p:cNvPr>
          <p:cNvCxnSpPr>
            <a:cxnSpLocks/>
          </p:cNvCxnSpPr>
          <p:nvPr/>
        </p:nvCxnSpPr>
        <p:spPr>
          <a:xfrm>
            <a:off x="5944679" y="780753"/>
            <a:ext cx="1140215" cy="12585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08118A01-0C7A-154E-8BAB-EB628F407380}"/>
              </a:ext>
            </a:extLst>
          </p:cNvPr>
          <p:cNvCxnSpPr>
            <a:cxnSpLocks/>
          </p:cNvCxnSpPr>
          <p:nvPr/>
        </p:nvCxnSpPr>
        <p:spPr>
          <a:xfrm>
            <a:off x="5944514" y="791096"/>
            <a:ext cx="1140380" cy="5982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8453C9C5-B447-204A-B405-7019EC14B454}"/>
              </a:ext>
            </a:extLst>
          </p:cNvPr>
          <p:cNvCxnSpPr>
            <a:cxnSpLocks/>
          </p:cNvCxnSpPr>
          <p:nvPr/>
        </p:nvCxnSpPr>
        <p:spPr>
          <a:xfrm flipV="1">
            <a:off x="7135897" y="121807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D7D04E8B-2320-F940-9171-660C1FB08487}"/>
              </a:ext>
            </a:extLst>
          </p:cNvPr>
          <p:cNvCxnSpPr>
            <a:cxnSpLocks/>
          </p:cNvCxnSpPr>
          <p:nvPr/>
        </p:nvCxnSpPr>
        <p:spPr>
          <a:xfrm flipV="1">
            <a:off x="7130739" y="119711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D471A3EC-A839-2F46-A3CF-99649DC81E46}"/>
              </a:ext>
            </a:extLst>
          </p:cNvPr>
          <p:cNvCxnSpPr>
            <a:cxnSpLocks/>
          </p:cNvCxnSpPr>
          <p:nvPr/>
        </p:nvCxnSpPr>
        <p:spPr>
          <a:xfrm flipV="1">
            <a:off x="7121080" y="132150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FDB52CD5-BE66-0B4C-973A-6FD4875D12B0}"/>
              </a:ext>
            </a:extLst>
          </p:cNvPr>
          <p:cNvCxnSpPr>
            <a:cxnSpLocks/>
          </p:cNvCxnSpPr>
          <p:nvPr/>
        </p:nvCxnSpPr>
        <p:spPr>
          <a:xfrm flipV="1">
            <a:off x="7127020" y="127825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43D4747D-842E-FC49-9BBF-AA8540A993DA}"/>
              </a:ext>
            </a:extLst>
          </p:cNvPr>
          <p:cNvCxnSpPr>
            <a:cxnSpLocks/>
          </p:cNvCxnSpPr>
          <p:nvPr/>
        </p:nvCxnSpPr>
        <p:spPr>
          <a:xfrm>
            <a:off x="3579530" y="757396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81E5BEB9-9EA0-224F-8D87-F9F1F9DD5D37}"/>
              </a:ext>
            </a:extLst>
          </p:cNvPr>
          <p:cNvCxnSpPr>
            <a:cxnSpLocks/>
          </p:cNvCxnSpPr>
          <p:nvPr/>
        </p:nvCxnSpPr>
        <p:spPr>
          <a:xfrm>
            <a:off x="3574537" y="763588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1FA14320-F69E-5D40-921E-0CDAC41BC2D1}"/>
              </a:ext>
            </a:extLst>
          </p:cNvPr>
          <p:cNvCxnSpPr>
            <a:cxnSpLocks/>
          </p:cNvCxnSpPr>
          <p:nvPr/>
        </p:nvCxnSpPr>
        <p:spPr>
          <a:xfrm>
            <a:off x="3574372" y="773931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7192ED4D-4C80-7E45-9E89-D1AA84454BAD}"/>
              </a:ext>
            </a:extLst>
          </p:cNvPr>
          <p:cNvCxnSpPr>
            <a:cxnSpLocks/>
          </p:cNvCxnSpPr>
          <p:nvPr/>
        </p:nvCxnSpPr>
        <p:spPr>
          <a:xfrm flipV="1">
            <a:off x="3579530" y="763588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B68C6120-588C-9D49-8493-6144C76D5665}"/>
              </a:ext>
            </a:extLst>
          </p:cNvPr>
          <p:cNvCxnSpPr>
            <a:cxnSpLocks/>
          </p:cNvCxnSpPr>
          <p:nvPr/>
        </p:nvCxnSpPr>
        <p:spPr>
          <a:xfrm flipV="1">
            <a:off x="3574372" y="761492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D6940B58-0E7D-7D42-97DB-A0DD2E9FA443}"/>
              </a:ext>
            </a:extLst>
          </p:cNvPr>
          <p:cNvCxnSpPr>
            <a:cxnSpLocks/>
          </p:cNvCxnSpPr>
          <p:nvPr/>
        </p:nvCxnSpPr>
        <p:spPr>
          <a:xfrm>
            <a:off x="3561395" y="2041697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F6EC0A08-BE3E-914B-AADB-39B6E837E8DB}"/>
              </a:ext>
            </a:extLst>
          </p:cNvPr>
          <p:cNvCxnSpPr>
            <a:cxnSpLocks/>
          </p:cNvCxnSpPr>
          <p:nvPr/>
        </p:nvCxnSpPr>
        <p:spPr>
          <a:xfrm>
            <a:off x="3571711" y="1396996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FC8AA9D3-3030-4C4A-9C0D-F4ED16D68212}"/>
              </a:ext>
            </a:extLst>
          </p:cNvPr>
          <p:cNvCxnSpPr>
            <a:cxnSpLocks/>
          </p:cNvCxnSpPr>
          <p:nvPr/>
        </p:nvCxnSpPr>
        <p:spPr>
          <a:xfrm>
            <a:off x="3561395" y="1396996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90478584-9CFE-644C-AB8B-F0FD996FD4B9}"/>
              </a:ext>
            </a:extLst>
          </p:cNvPr>
          <p:cNvCxnSpPr>
            <a:cxnSpLocks/>
          </p:cNvCxnSpPr>
          <p:nvPr/>
        </p:nvCxnSpPr>
        <p:spPr>
          <a:xfrm flipV="1">
            <a:off x="3571711" y="1406133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F0A20F61-AE6C-E144-A890-22790FA0ABDB}"/>
              </a:ext>
            </a:extLst>
          </p:cNvPr>
          <p:cNvCxnSpPr>
            <a:cxnSpLocks/>
          </p:cNvCxnSpPr>
          <p:nvPr/>
        </p:nvCxnSpPr>
        <p:spPr>
          <a:xfrm flipV="1">
            <a:off x="3571711" y="1406133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A0232AF7-D4A6-AB4D-AD9A-0EDA48A5F230}"/>
              </a:ext>
            </a:extLst>
          </p:cNvPr>
          <p:cNvCxnSpPr>
            <a:cxnSpLocks/>
          </p:cNvCxnSpPr>
          <p:nvPr/>
        </p:nvCxnSpPr>
        <p:spPr>
          <a:xfrm flipV="1">
            <a:off x="3562218" y="2051820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813A716D-64F5-CE4F-A35A-BF4E1D6AFD15}"/>
              </a:ext>
            </a:extLst>
          </p:cNvPr>
          <p:cNvCxnSpPr>
            <a:cxnSpLocks/>
          </p:cNvCxnSpPr>
          <p:nvPr/>
        </p:nvCxnSpPr>
        <p:spPr>
          <a:xfrm flipV="1">
            <a:off x="3564713" y="773931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8" name="TextBox 277">
            <a:extLst>
              <a:ext uri="{FF2B5EF4-FFF2-40B4-BE49-F238E27FC236}">
                <a16:creationId xmlns:a16="http://schemas.microsoft.com/office/drawing/2014/main" id="{679AA020-419F-3642-9F5D-81561319F4C8}"/>
              </a:ext>
            </a:extLst>
          </p:cNvPr>
          <p:cNvSpPr txBox="1"/>
          <p:nvPr/>
        </p:nvSpPr>
        <p:spPr>
          <a:xfrm>
            <a:off x="4887180" y="5672521"/>
            <a:ext cx="740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</a:t>
            </a:r>
          </a:p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AA088395-E81B-4F41-AB96-2E9295E1616C}"/>
              </a:ext>
            </a:extLst>
          </p:cNvPr>
          <p:cNvSpPr txBox="1"/>
          <p:nvPr/>
        </p:nvSpPr>
        <p:spPr>
          <a:xfrm>
            <a:off x="6156283" y="5682519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</a:t>
            </a:r>
          </a:p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612BC8DF-639C-8A47-86F9-69B1FB4B1BD1}"/>
              </a:ext>
            </a:extLst>
          </p:cNvPr>
          <p:cNvCxnSpPr/>
          <p:nvPr/>
        </p:nvCxnSpPr>
        <p:spPr>
          <a:xfrm>
            <a:off x="10144832" y="121807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1" name="Straight Arrow Connector 280">
            <a:extLst>
              <a:ext uri="{FF2B5EF4-FFF2-40B4-BE49-F238E27FC236}">
                <a16:creationId xmlns:a16="http://schemas.microsoft.com/office/drawing/2014/main" id="{97C8E1E1-F2A9-554D-A45B-1F5058163EF9}"/>
              </a:ext>
            </a:extLst>
          </p:cNvPr>
          <p:cNvCxnSpPr/>
          <p:nvPr/>
        </p:nvCxnSpPr>
        <p:spPr>
          <a:xfrm>
            <a:off x="10144832" y="3099749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2" name="TextBox 281">
            <a:extLst>
              <a:ext uri="{FF2B5EF4-FFF2-40B4-BE49-F238E27FC236}">
                <a16:creationId xmlns:a16="http://schemas.microsoft.com/office/drawing/2014/main" id="{DF94256A-6C5E-0141-B448-391554DCF760}"/>
              </a:ext>
            </a:extLst>
          </p:cNvPr>
          <p:cNvSpPr txBox="1"/>
          <p:nvPr/>
        </p:nvSpPr>
        <p:spPr>
          <a:xfrm>
            <a:off x="10263463" y="1417005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1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1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9AE51D69-CACD-D04D-AB38-373F9022B510}"/>
              </a:ext>
            </a:extLst>
          </p:cNvPr>
          <p:cNvSpPr txBox="1"/>
          <p:nvPr/>
        </p:nvSpPr>
        <p:spPr>
          <a:xfrm>
            <a:off x="10391884" y="3869459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2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2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4" name="Rounded Rectangle 283">
            <a:extLst>
              <a:ext uri="{FF2B5EF4-FFF2-40B4-BE49-F238E27FC236}">
                <a16:creationId xmlns:a16="http://schemas.microsoft.com/office/drawing/2014/main" id="{C5520D95-5080-2742-87B3-C2DFAB43164C}"/>
              </a:ext>
            </a:extLst>
          </p:cNvPr>
          <p:cNvSpPr/>
          <p:nvPr/>
        </p:nvSpPr>
        <p:spPr>
          <a:xfrm>
            <a:off x="2638801" y="774723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PBFT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1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5A2D3AB0-7CE3-7446-85AA-C4C541B48E06}"/>
              </a:ext>
            </a:extLst>
          </p:cNvPr>
          <p:cNvSpPr/>
          <p:nvPr/>
        </p:nvSpPr>
        <p:spPr>
          <a:xfrm>
            <a:off x="2639707" y="3634125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PBFT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2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86" name="Straight Arrow Connector 285">
            <a:extLst>
              <a:ext uri="{FF2B5EF4-FFF2-40B4-BE49-F238E27FC236}">
                <a16:creationId xmlns:a16="http://schemas.microsoft.com/office/drawing/2014/main" id="{581674F5-D41B-3943-A1C3-A1C237AB481B}"/>
              </a:ext>
            </a:extLst>
          </p:cNvPr>
          <p:cNvCxnSpPr>
            <a:cxnSpLocks/>
          </p:cNvCxnSpPr>
          <p:nvPr/>
        </p:nvCxnSpPr>
        <p:spPr>
          <a:xfrm>
            <a:off x="5914653" y="758439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EA9D1693-8CE2-4F4E-A9F0-C98233FD3642}"/>
              </a:ext>
            </a:extLst>
          </p:cNvPr>
          <p:cNvCxnSpPr>
            <a:cxnSpLocks/>
          </p:cNvCxnSpPr>
          <p:nvPr/>
        </p:nvCxnSpPr>
        <p:spPr>
          <a:xfrm>
            <a:off x="5964193" y="1427232"/>
            <a:ext cx="1106891" cy="12458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ABBA5B52-7F62-2B49-BE33-F8F7BA610D0E}"/>
              </a:ext>
            </a:extLst>
          </p:cNvPr>
          <p:cNvCxnSpPr>
            <a:cxnSpLocks/>
          </p:cNvCxnSpPr>
          <p:nvPr/>
        </p:nvCxnSpPr>
        <p:spPr>
          <a:xfrm>
            <a:off x="5964071" y="1425283"/>
            <a:ext cx="1107013" cy="6069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BA1884DC-1BA5-624E-864B-0D905B83E6C3}"/>
              </a:ext>
            </a:extLst>
          </p:cNvPr>
          <p:cNvCxnSpPr>
            <a:cxnSpLocks/>
          </p:cNvCxnSpPr>
          <p:nvPr/>
        </p:nvCxnSpPr>
        <p:spPr>
          <a:xfrm flipV="1">
            <a:off x="5968820" y="775056"/>
            <a:ext cx="1147513" cy="634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0" name="Straight Arrow Connector 289">
            <a:extLst>
              <a:ext uri="{FF2B5EF4-FFF2-40B4-BE49-F238E27FC236}">
                <a16:creationId xmlns:a16="http://schemas.microsoft.com/office/drawing/2014/main" id="{A1B2583F-9EC1-8B4E-B705-97332ADEE5DF}"/>
              </a:ext>
            </a:extLst>
          </p:cNvPr>
          <p:cNvCxnSpPr>
            <a:cxnSpLocks/>
          </p:cNvCxnSpPr>
          <p:nvPr/>
        </p:nvCxnSpPr>
        <p:spPr>
          <a:xfrm flipV="1">
            <a:off x="5955512" y="3755419"/>
            <a:ext cx="1167714" cy="6203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049A2B16-A09A-8E49-99A1-803DE44201D2}"/>
              </a:ext>
            </a:extLst>
          </p:cNvPr>
          <p:cNvCxnSpPr>
            <a:cxnSpLocks/>
          </p:cNvCxnSpPr>
          <p:nvPr/>
        </p:nvCxnSpPr>
        <p:spPr>
          <a:xfrm>
            <a:off x="5954680" y="4399585"/>
            <a:ext cx="1116404" cy="619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FA2D7C69-A550-F440-B234-6F90E52EFF21}"/>
              </a:ext>
            </a:extLst>
          </p:cNvPr>
          <p:cNvCxnSpPr>
            <a:cxnSpLocks/>
          </p:cNvCxnSpPr>
          <p:nvPr/>
        </p:nvCxnSpPr>
        <p:spPr>
          <a:xfrm>
            <a:off x="5949531" y="4400652"/>
            <a:ext cx="1160169" cy="12340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C6A0D9FD-4D8C-594F-87C9-4B85D461AD71}"/>
              </a:ext>
            </a:extLst>
          </p:cNvPr>
          <p:cNvCxnSpPr>
            <a:cxnSpLocks/>
          </p:cNvCxnSpPr>
          <p:nvPr/>
        </p:nvCxnSpPr>
        <p:spPr>
          <a:xfrm>
            <a:off x="5949879" y="3750282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4" name="TextBox 293">
            <a:extLst>
              <a:ext uri="{FF2B5EF4-FFF2-40B4-BE49-F238E27FC236}">
                <a16:creationId xmlns:a16="http://schemas.microsoft.com/office/drawing/2014/main" id="{7C04CCE2-2565-1941-A379-8D495EF6E999}"/>
              </a:ext>
            </a:extLst>
          </p:cNvPr>
          <p:cNvSpPr txBox="1"/>
          <p:nvPr/>
        </p:nvSpPr>
        <p:spPr>
          <a:xfrm>
            <a:off x="1917984" y="140149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5B8D5C62-5816-4C41-9D1A-CC9D6ED7E1D7}"/>
              </a:ext>
            </a:extLst>
          </p:cNvPr>
          <p:cNvSpPr txBox="1"/>
          <p:nvPr/>
        </p:nvSpPr>
        <p:spPr>
          <a:xfrm>
            <a:off x="1849920" y="3109610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2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199" grpId="0"/>
      <p:bldP spid="219" grpId="0"/>
      <p:bldP spid="278" grpId="0"/>
      <p:bldP spid="279" grpId="0"/>
      <p:bldP spid="284" grpId="0" animBg="1"/>
      <p:bldP spid="285" grpId="0" animBg="1"/>
      <p:bldP spid="294" grpId="0"/>
      <p:bldP spid="29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495837" y="557475"/>
            <a:ext cx="109728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Local Replication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786988"/>
            <a:ext cx="12192000" cy="4195892"/>
          </a:xfrm>
        </p:spPr>
        <p:txBody>
          <a:bodyPr rtlCol="0"/>
          <a:lstStyle/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err="1">
                <a:latin typeface="Palatino Linotype" panose="02040502050505030304" pitchFamily="18" charset="0"/>
              </a:rPr>
              <a:t>GeoBFT</a:t>
            </a:r>
            <a:r>
              <a:rPr lang="en-US" sz="2400" dirty="0">
                <a:latin typeface="Palatino Linotype" panose="02040502050505030304" pitchFamily="18" charset="0"/>
              </a:rPr>
              <a:t> employs PBFT for local replication.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Tolerates up to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f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failure out of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3f+1 </a:t>
            </a:r>
            <a:r>
              <a:rPr lang="en-US" sz="2400" dirty="0">
                <a:latin typeface="Palatino Linotype" panose="02040502050505030304" pitchFamily="18" charset="0"/>
              </a:rPr>
              <a:t>replicas 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 phases of which two require quadratic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communication complexity.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Safety</a:t>
            </a:r>
            <a:r>
              <a:rPr lang="en-US" sz="2400" dirty="0">
                <a:latin typeface="Palatino Linotype" panose="02040502050505030304" pitchFamily="18" charset="0"/>
              </a:rPr>
              <a:t> is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always</a:t>
            </a:r>
            <a:r>
              <a:rPr lang="en-US" sz="2400" dirty="0">
                <a:latin typeface="Palatino Linotype" panose="02040502050505030304" pitchFamily="18" charset="0"/>
              </a:rPr>
              <a:t> guaranteed and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Liveness</a:t>
            </a:r>
            <a:r>
              <a:rPr lang="en-US" sz="2400" dirty="0">
                <a:latin typeface="Palatino Linotype" panose="02040502050505030304" pitchFamily="18" charset="0"/>
              </a:rPr>
              <a:t> is guaranteed in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periods of partial synchrony.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View-Change</a:t>
            </a:r>
            <a:r>
              <a:rPr lang="en-US" sz="2400" dirty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protocol for replacing malicious primary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810267-75B5-5040-B223-144F51AB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Graphic 5" descr="Database">
            <a:extLst>
              <a:ext uri="{FF2B5EF4-FFF2-40B4-BE49-F238E27FC236}">
                <a16:creationId xmlns:a16="http://schemas.microsoft.com/office/drawing/2014/main" id="{4E4B1B32-40D0-5E47-8710-FE244D430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7070" y="1651087"/>
            <a:ext cx="1238026" cy="1642012"/>
          </a:xfrm>
          <a:prstGeom prst="rect">
            <a:avLst/>
          </a:prstGeom>
        </p:spPr>
      </p:pic>
      <p:pic>
        <p:nvPicPr>
          <p:cNvPr id="8" name="Graphic 7" descr="Database">
            <a:extLst>
              <a:ext uri="{FF2B5EF4-FFF2-40B4-BE49-F238E27FC236}">
                <a16:creationId xmlns:a16="http://schemas.microsoft.com/office/drawing/2014/main" id="{1E8C4A60-3182-C747-8D47-BCD927ABA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9866" y="1651087"/>
            <a:ext cx="1238026" cy="1642012"/>
          </a:xfrm>
          <a:prstGeom prst="rect">
            <a:avLst/>
          </a:prstGeom>
        </p:spPr>
      </p:pic>
      <p:sp>
        <p:nvSpPr>
          <p:cNvPr id="3" name="Circular Arrow 2">
            <a:extLst>
              <a:ext uri="{FF2B5EF4-FFF2-40B4-BE49-F238E27FC236}">
                <a16:creationId xmlns:a16="http://schemas.microsoft.com/office/drawing/2014/main" id="{2A5FB157-9A45-1B49-9CD3-9E4DCE2B101E}"/>
              </a:ext>
            </a:extLst>
          </p:cNvPr>
          <p:cNvSpPr/>
          <p:nvPr/>
        </p:nvSpPr>
        <p:spPr>
          <a:xfrm>
            <a:off x="9060853" y="1457968"/>
            <a:ext cx="1219934" cy="1014125"/>
          </a:xfrm>
          <a:prstGeom prst="circular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ircular Arrow 8">
            <a:extLst>
              <a:ext uri="{FF2B5EF4-FFF2-40B4-BE49-F238E27FC236}">
                <a16:creationId xmlns:a16="http://schemas.microsoft.com/office/drawing/2014/main" id="{08E7F900-6B2E-E443-9913-A6F2D02EE198}"/>
              </a:ext>
            </a:extLst>
          </p:cNvPr>
          <p:cNvSpPr/>
          <p:nvPr/>
        </p:nvSpPr>
        <p:spPr>
          <a:xfrm rot="10800000">
            <a:off x="9141560" y="2550062"/>
            <a:ext cx="1219934" cy="1014125"/>
          </a:xfrm>
          <a:prstGeom prst="circular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1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uiExpand="1" build="p"/>
      <p:bldP spid="3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PBFT Civil Execution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1874635" y="410991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1874635" y="346983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1874635" y="282975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1874635" y="474999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894544" y="201407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579078" y="327504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579078" y="388121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412365" y="448465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1874635" y="219457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678857" y="266888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114334" y="220759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3932817" y="283643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3932817" y="283643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3932817" y="282975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104017" y="219457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3932817" y="220911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761617" y="220911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590417" y="219874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769436" y="282308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771933" y="283643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751301" y="4114540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761617" y="3469839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751301" y="3469839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761617" y="3476039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419217" y="218795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136269" y="221307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169318" y="4843379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273262" y="4838594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069431" y="4831270"/>
            <a:ext cx="1180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611048" y="2816896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613545" y="2830239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592913" y="4108348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603229" y="3463647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592913" y="3463647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603229" y="3469847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582597" y="283433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582597" y="283433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582597" y="282766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514212" y="476235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1949758" y="209903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1949758" y="271106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1949758" y="334625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1949758" y="400506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1949758" y="463322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D65A8912-D48C-5349-8548-F02EB2FDF086}"/>
              </a:ext>
            </a:extLst>
          </p:cNvPr>
          <p:cNvSpPr/>
          <p:nvPr/>
        </p:nvSpPr>
        <p:spPr>
          <a:xfrm>
            <a:off x="9460148" y="2695758"/>
            <a:ext cx="2373947" cy="21942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Construct certificates that include T and n-f Commit messages.</a:t>
            </a:r>
          </a:p>
        </p:txBody>
      </p:sp>
    </p:spTree>
    <p:extLst>
      <p:ext uri="{BB962C8B-B14F-4D97-AF65-F5344CB8AC3E}">
        <p14:creationId xmlns:p14="http://schemas.microsoft.com/office/powerpoint/2010/main" val="394662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5" grpId="0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>
            <a:cxnSpLocks/>
          </p:cNvCxnSpPr>
          <p:nvPr/>
        </p:nvCxnSpPr>
        <p:spPr>
          <a:xfrm>
            <a:off x="3771803" y="3655642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3771803" y="3015562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3771803" y="2375482"/>
            <a:ext cx="4927816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>
            <a:cxnSpLocks/>
          </p:cNvCxnSpPr>
          <p:nvPr/>
        </p:nvCxnSpPr>
        <p:spPr>
          <a:xfrm>
            <a:off x="3771803" y="4295722"/>
            <a:ext cx="49278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3117121" y="1313318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3125461" y="2820772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3125461" y="3426939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3125461" y="4030374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 flipV="1">
            <a:off x="3771803" y="1490030"/>
            <a:ext cx="4927816" cy="37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3143488" y="2214605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054879" y="1545808"/>
            <a:ext cx="2227225" cy="81300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072933" y="1560822"/>
            <a:ext cx="2151623" cy="143685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3970870" y="1493814"/>
            <a:ext cx="30316" cy="268512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>
            <a:cxnSpLocks/>
          </p:cNvCxnSpPr>
          <p:nvPr/>
        </p:nvCxnSpPr>
        <p:spPr>
          <a:xfrm flipH="1">
            <a:off x="6251240" y="1508353"/>
            <a:ext cx="23127" cy="278736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 flipH="1">
            <a:off x="8588498" y="1490030"/>
            <a:ext cx="1" cy="279925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282082" y="2395837"/>
            <a:ext cx="2314153" cy="6117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>
            <a:off x="6288587" y="2406035"/>
            <a:ext cx="2299911" cy="11992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6288588" y="2414660"/>
            <a:ext cx="2304903" cy="18746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6296303" y="3035917"/>
            <a:ext cx="2310166" cy="6078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6278353" y="3027449"/>
            <a:ext cx="2315138" cy="12479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6296303" y="2414660"/>
            <a:ext cx="2292195" cy="5623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6562974" y="4329024"/>
            <a:ext cx="1527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Phase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4241373" y="4324623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Phase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3846926" y="1398280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3846926" y="2256789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3846926" y="2891975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3846926" y="3550784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3846926" y="4178943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318197" y="4941300"/>
            <a:ext cx="11555605" cy="114371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The Primary P</a:t>
            </a:r>
            <a:r>
              <a:rPr lang="en-US" sz="2400" baseline="-25000" dirty="0">
                <a:latin typeface="Palatino Linotype" panose="02040502050505030304" pitchFamily="18" charset="0"/>
              </a:rPr>
              <a:t>C1</a:t>
            </a:r>
            <a:r>
              <a:rPr lang="en-US" sz="2400" dirty="0">
                <a:latin typeface="Palatino Linotype" panose="02040502050505030304" pitchFamily="18" charset="0"/>
              </a:rPr>
              <a:t> sends a certificate that includes the client request and commit messages from n-f replicas of Cluster C</a:t>
            </a:r>
            <a:r>
              <a:rPr lang="en-US" sz="2400" baseline="-25000" dirty="0">
                <a:latin typeface="Palatino Linotype" panose="02040502050505030304" pitchFamily="18" charset="0"/>
              </a:rPr>
              <a:t>1 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768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2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792051" y="2012544"/>
            <a:ext cx="10515600" cy="24620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GeoBFT</a:t>
            </a:r>
            <a:r>
              <a:rPr lang="en-US" sz="2400" dirty="0">
                <a:latin typeface="Palatino Linotype" panose="02040502050505030304" pitchFamily="18" charset="0"/>
              </a:rPr>
              <a:t> orders requests deterministically.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For </a:t>
            </a:r>
            <a:r>
              <a:rPr lang="en-US" sz="2400" dirty="0" err="1">
                <a:latin typeface="Palatino Linotype" panose="02040502050505030304" pitchFamily="18" charset="0"/>
              </a:rPr>
              <a:t>i</a:t>
            </a:r>
            <a:r>
              <a:rPr lang="en-US" sz="2400" dirty="0">
                <a:latin typeface="Palatino Linotype" panose="02040502050505030304" pitchFamily="18" charset="0"/>
              </a:rPr>
              <a:t> &lt; j, requests of Cluster C</a:t>
            </a:r>
            <a:r>
              <a:rPr lang="en-US" sz="2400" baseline="-25000" dirty="0">
                <a:latin typeface="Palatino Linotype" panose="02040502050505030304" pitchFamily="18" charset="0"/>
              </a:rPr>
              <a:t>i</a:t>
            </a:r>
            <a:r>
              <a:rPr lang="en-US" sz="2400" dirty="0">
                <a:latin typeface="Palatino Linotype" panose="02040502050505030304" pitchFamily="18" charset="0"/>
              </a:rPr>
              <a:t> are executed before requests of cluster </a:t>
            </a:r>
            <a:r>
              <a:rPr lang="en-US" sz="2400" dirty="0" err="1">
                <a:latin typeface="Palatino Linotype" panose="02040502050505030304" pitchFamily="18" charset="0"/>
              </a:rPr>
              <a:t>C</a:t>
            </a:r>
            <a:r>
              <a:rPr lang="en-US" sz="2400" baseline="-25000" dirty="0" err="1">
                <a:latin typeface="Palatino Linotype" panose="02040502050505030304" pitchFamily="18" charset="0"/>
              </a:rPr>
              <a:t>j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For example: requests of C</a:t>
            </a:r>
            <a:r>
              <a:rPr lang="en-US" sz="2400" baseline="-25000" dirty="0">
                <a:latin typeface="Palatino Linotype" panose="02040502050505030304" pitchFamily="18" charset="0"/>
              </a:rPr>
              <a:t>1</a:t>
            </a:r>
            <a:r>
              <a:rPr lang="en-US" sz="2400" dirty="0">
                <a:latin typeface="Palatino Linotype" panose="02040502050505030304" pitchFamily="18" charset="0"/>
              </a:rPr>
              <a:t> are executed before C</a:t>
            </a:r>
            <a:r>
              <a:rPr lang="en-US" sz="2400" baseline="-25000" dirty="0">
                <a:latin typeface="Palatino Linotype" panose="02040502050505030304" pitchFamily="18" charset="0"/>
              </a:rPr>
              <a:t>2 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795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33849"/>
            <a:ext cx="12192000" cy="137864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600" b="0" dirty="0" err="1">
                <a:latin typeface="Palatino Linotype" panose="02040502050505030304" pitchFamily="18" charset="0"/>
              </a:rPr>
              <a:t>ResilientDB</a:t>
            </a:r>
            <a:r>
              <a:rPr lang="en-US" sz="3600" b="0" dirty="0">
                <a:latin typeface="Palatino Linotype" panose="02040502050505030304" pitchFamily="18" charset="0"/>
              </a:rPr>
              <a:t>: High Throughput Yielding, Scalable Permissioned Blockchain Fabric*</a:t>
            </a:r>
            <a:endParaRPr lang="en-US" altLang="en-US" sz="3600" b="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9C057D-1C4F-4A3D-84BB-862812BC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444" y="4087997"/>
            <a:ext cx="2391869" cy="107820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81" y="4087997"/>
            <a:ext cx="2450053" cy="986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3104754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5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0FA78E-B28B-874C-81D2-5A8F911EBD3B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463295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Proceedings of the 40</a:t>
            </a:r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th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 IEEE ICDCS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356507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Why Should You Chose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6672" y="1276140"/>
            <a:ext cx="10178981" cy="4659289"/>
          </a:xfrm>
        </p:spPr>
        <p:txBody>
          <a:bodyPr rtlCol="0"/>
          <a:lstStyle/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Bitcoin and Ethereum offer low throughputs of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10 txns/s</a:t>
            </a:r>
            <a:r>
              <a:rPr lang="en-US" dirty="0">
                <a:latin typeface="Palatino Linotype" panose="02040502050505030304" pitchFamily="18" charset="0"/>
              </a:rPr>
              <a:t>. 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Existing Permissioned Blockchain Databases still have low throughputs (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20K txns/s</a:t>
            </a:r>
            <a:r>
              <a:rPr lang="en-US" dirty="0">
                <a:latin typeface="Palatino Linotype" panose="02040502050505030304" pitchFamily="18" charset="0"/>
              </a:rPr>
              <a:t>).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Prior works blame BFT consensus as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expensive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System Design is mostly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overlooked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ResilientDB adopts </a:t>
            </a:r>
            <a:r>
              <a:rPr lang="en-US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well-researched</a:t>
            </a:r>
            <a:r>
              <a:rPr lang="en-US" dirty="0">
                <a:latin typeface="Palatino Linotype" panose="02040502050505030304" pitchFamily="18" charset="0"/>
              </a:rPr>
              <a:t> database and system practices.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08AB4-8050-2A4E-A650-312359FF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045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02010" y="4995476"/>
            <a:ext cx="3345788" cy="5997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 of Previous Block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is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1E33CC6-95B8-C44A-B8CD-5B0FBA68F8B5}"/>
              </a:ext>
            </a:extLst>
          </p:cNvPr>
          <p:cNvSpPr/>
          <p:nvPr/>
        </p:nvSpPr>
        <p:spPr>
          <a:xfrm>
            <a:off x="4219935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" name="Internal Storage 9">
            <a:extLst>
              <a:ext uri="{FF2B5EF4-FFF2-40B4-BE49-F238E27FC236}">
                <a16:creationId xmlns:a16="http://schemas.microsoft.com/office/drawing/2014/main" id="{A7A74E22-B040-A64A-B21D-3D4DC2A8E27E}"/>
              </a:ext>
            </a:extLst>
          </p:cNvPr>
          <p:cNvSpPr/>
          <p:nvPr/>
        </p:nvSpPr>
        <p:spPr>
          <a:xfrm>
            <a:off x="431168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007E1-36CA-4147-9810-A8C637B4908E}"/>
              </a:ext>
            </a:extLst>
          </p:cNvPr>
          <p:cNvSpPr/>
          <p:nvPr/>
        </p:nvSpPr>
        <p:spPr>
          <a:xfrm>
            <a:off x="431168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106E-81C8-6D42-8099-BA8F0900D8EF}"/>
              </a:ext>
            </a:extLst>
          </p:cNvPr>
          <p:cNvSpPr txBox="1"/>
          <p:nvPr/>
        </p:nvSpPr>
        <p:spPr>
          <a:xfrm>
            <a:off x="4202010" y="331125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8CA7F0E-4644-8446-8306-406317061999}"/>
              </a:ext>
            </a:extLst>
          </p:cNvPr>
          <p:cNvSpPr/>
          <p:nvPr/>
        </p:nvSpPr>
        <p:spPr>
          <a:xfrm>
            <a:off x="2288170" y="2904214"/>
            <a:ext cx="1393767" cy="1695797"/>
          </a:xfrm>
          <a:prstGeom prst="cube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Internal Storage 13">
            <a:extLst>
              <a:ext uri="{FF2B5EF4-FFF2-40B4-BE49-F238E27FC236}">
                <a16:creationId xmlns:a16="http://schemas.microsoft.com/office/drawing/2014/main" id="{C80F8C6C-0CF3-9944-A5DF-C33424AFB00C}"/>
              </a:ext>
            </a:extLst>
          </p:cNvPr>
          <p:cNvSpPr/>
          <p:nvPr/>
        </p:nvSpPr>
        <p:spPr>
          <a:xfrm>
            <a:off x="2377588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EBBE-AD0F-7246-9650-1A3C6E0153C0}"/>
              </a:ext>
            </a:extLst>
          </p:cNvPr>
          <p:cNvSpPr txBox="1"/>
          <p:nvPr/>
        </p:nvSpPr>
        <p:spPr>
          <a:xfrm>
            <a:off x="2345981" y="33804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15D5158-9DCB-5249-A23A-1E04F72DB677}"/>
              </a:ext>
            </a:extLst>
          </p:cNvPr>
          <p:cNvSpPr/>
          <p:nvPr/>
        </p:nvSpPr>
        <p:spPr>
          <a:xfrm>
            <a:off x="6154030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7" name="Internal Storage 16">
            <a:extLst>
              <a:ext uri="{FF2B5EF4-FFF2-40B4-BE49-F238E27FC236}">
                <a16:creationId xmlns:a16="http://schemas.microsoft.com/office/drawing/2014/main" id="{C5038C70-0245-454F-BB9B-2917DDA6DCC2}"/>
              </a:ext>
            </a:extLst>
          </p:cNvPr>
          <p:cNvSpPr/>
          <p:nvPr/>
        </p:nvSpPr>
        <p:spPr>
          <a:xfrm>
            <a:off x="626370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ACB8B-07FD-C14D-B171-7B81D3013DDF}"/>
              </a:ext>
            </a:extLst>
          </p:cNvPr>
          <p:cNvSpPr/>
          <p:nvPr/>
        </p:nvSpPr>
        <p:spPr>
          <a:xfrm>
            <a:off x="626370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71D2-28B4-254E-94C1-7577A6BBB7CE}"/>
              </a:ext>
            </a:extLst>
          </p:cNvPr>
          <p:cNvSpPr txBox="1"/>
          <p:nvPr/>
        </p:nvSpPr>
        <p:spPr>
          <a:xfrm>
            <a:off x="6154030" y="3333327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2A501EE-8902-9D47-9E80-6E959BFD9A20}"/>
              </a:ext>
            </a:extLst>
          </p:cNvPr>
          <p:cNvSpPr/>
          <p:nvPr/>
        </p:nvSpPr>
        <p:spPr>
          <a:xfrm>
            <a:off x="8088125" y="1934913"/>
            <a:ext cx="1393767" cy="1695797"/>
          </a:xfrm>
          <a:prstGeom prst="cube">
            <a:avLst>
              <a:gd name="adj" fmla="val 30623"/>
            </a:avLst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Internal Storage 20">
            <a:extLst>
              <a:ext uri="{FF2B5EF4-FFF2-40B4-BE49-F238E27FC236}">
                <a16:creationId xmlns:a16="http://schemas.microsoft.com/office/drawing/2014/main" id="{B6532A15-D916-1243-8986-517ED87D772F}"/>
              </a:ext>
            </a:extLst>
          </p:cNvPr>
          <p:cNvSpPr/>
          <p:nvPr/>
        </p:nvSpPr>
        <p:spPr>
          <a:xfrm>
            <a:off x="8144453" y="3110908"/>
            <a:ext cx="878070" cy="444838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6C7BE-0FD3-A14C-AA62-65C054B342A8}"/>
              </a:ext>
            </a:extLst>
          </p:cNvPr>
          <p:cNvSpPr/>
          <p:nvPr/>
        </p:nvSpPr>
        <p:spPr>
          <a:xfrm>
            <a:off x="8134148" y="246828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8420-3DC7-1740-8B83-0504B652A29B}"/>
              </a:ext>
            </a:extLst>
          </p:cNvPr>
          <p:cNvSpPr txBox="1"/>
          <p:nvPr/>
        </p:nvSpPr>
        <p:spPr>
          <a:xfrm>
            <a:off x="8031059" y="246828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4" name="Multidocument 23">
            <a:extLst>
              <a:ext uri="{FF2B5EF4-FFF2-40B4-BE49-F238E27FC236}">
                <a16:creationId xmlns:a16="http://schemas.microsoft.com/office/drawing/2014/main" id="{3B1DF774-60D0-4245-AF11-F3EDC8061923}"/>
              </a:ext>
            </a:extLst>
          </p:cNvPr>
          <p:cNvSpPr/>
          <p:nvPr/>
        </p:nvSpPr>
        <p:spPr>
          <a:xfrm>
            <a:off x="8213750" y="3895237"/>
            <a:ext cx="878070" cy="631767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728F2-1EE0-3E49-BAE4-44B5F68E1529}"/>
              </a:ext>
            </a:extLst>
          </p:cNvPr>
          <p:cNvCxnSpPr>
            <a:cxnSpLocks/>
          </p:cNvCxnSpPr>
          <p:nvPr/>
        </p:nvCxnSpPr>
        <p:spPr>
          <a:xfrm flipV="1">
            <a:off x="8646556" y="3380499"/>
            <a:ext cx="0" cy="50783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B4842AC-66FA-6C4A-A72F-76C83940E86A}"/>
              </a:ext>
            </a:extLst>
          </p:cNvPr>
          <p:cNvSpPr/>
          <p:nvPr/>
        </p:nvSpPr>
        <p:spPr>
          <a:xfrm>
            <a:off x="3615544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29FCC04-1901-434A-ADC5-51585F7BF8F5}"/>
              </a:ext>
            </a:extLst>
          </p:cNvPr>
          <p:cNvSpPr/>
          <p:nvPr/>
        </p:nvSpPr>
        <p:spPr>
          <a:xfrm>
            <a:off x="5558242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CE321C5-B7B5-9E4F-8A67-12B2CB027A67}"/>
              </a:ext>
            </a:extLst>
          </p:cNvPr>
          <p:cNvCxnSpPr>
            <a:cxnSpLocks/>
          </p:cNvCxnSpPr>
          <p:nvPr/>
        </p:nvCxnSpPr>
        <p:spPr>
          <a:xfrm flipV="1">
            <a:off x="7456294" y="3116896"/>
            <a:ext cx="574765" cy="388710"/>
          </a:xfrm>
          <a:prstGeom prst="curvedConnector3">
            <a:avLst/>
          </a:prstGeom>
          <a:ln w="730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 rot="21343257">
            <a:off x="8174200" y="1884216"/>
            <a:ext cx="123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EDC44B-6884-934F-A03B-428CDBD553B0}"/>
              </a:ext>
            </a:extLst>
          </p:cNvPr>
          <p:cNvSpPr txBox="1">
            <a:spLocks/>
          </p:cNvSpPr>
          <p:nvPr/>
        </p:nvSpPr>
        <p:spPr bwMode="auto">
          <a:xfrm>
            <a:off x="4110506" y="4995025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Linked List of Blocks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DB76801E-6CBA-1645-A69F-6F38491B6432}"/>
              </a:ext>
            </a:extLst>
          </p:cNvPr>
          <p:cNvSpPr txBox="1">
            <a:spLocks/>
          </p:cNvSpPr>
          <p:nvPr/>
        </p:nvSpPr>
        <p:spPr bwMode="auto">
          <a:xfrm>
            <a:off x="7112114" y="4580597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Transactions</a:t>
            </a:r>
          </a:p>
        </p:txBody>
      </p:sp>
    </p:spTree>
    <p:extLst>
      <p:ext uri="{BB962C8B-B14F-4D97-AF65-F5344CB8AC3E}">
        <p14:creationId xmlns:p14="http://schemas.microsoft.com/office/powerpoint/2010/main" val="316921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30" grpId="0"/>
      <p:bldP spid="31" grpId="0"/>
      <p:bldP spid="31" grpId="1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467039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Dissecting Existing Permissioned Blockchains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33151" y="1346479"/>
            <a:ext cx="7737231" cy="4723409"/>
          </a:xfrm>
        </p:spPr>
        <p:txBody>
          <a:bodyPr rtlCol="0"/>
          <a:lstStyle/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Single-threaded Monolithic Design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Successive Phases of Consensus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Integrated Ordering and Execution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Strict Ordering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Off-Chain Memory Management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Expensive Cryptographic Practices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6C214-3CCB-6B42-A2BB-2A0711B4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616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32563" y="419876"/>
            <a:ext cx="11304395" cy="1089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r>
              <a:rPr lang="en-US" b="1" dirty="0">
                <a:latin typeface="Palatino Linotype" panose="02040502050505030304" pitchFamily="18" charset="0"/>
              </a:rPr>
              <a:t>Can a well-crafted system based on a classical BFT protocol outperform a modern protocol?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A6B48-D136-4C46-9E25-C6EAADF53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666" y="1768343"/>
            <a:ext cx="5925178" cy="41476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A80A-7CD7-CB49-AEA0-2123B2A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11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2228904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3163586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724092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4956922" y="2213041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402524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2146404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667908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564694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556743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649427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96710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956966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889521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892713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19557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428152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603815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173848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342701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322208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792779" y="326491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531666" y="2892218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370255" y="2930996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509EF1AF-01B4-9A43-9A90-271FACDCFAC8}"/>
              </a:ext>
            </a:extLst>
          </p:cNvPr>
          <p:cNvSpPr/>
          <p:nvPr/>
        </p:nvSpPr>
        <p:spPr>
          <a:xfrm>
            <a:off x="5785973" y="432410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A28BA-65DD-434F-91B8-8A7594FB4F8E}"/>
              </a:ext>
            </a:extLst>
          </p:cNvPr>
          <p:cNvSpPr/>
          <p:nvPr/>
        </p:nvSpPr>
        <p:spPr>
          <a:xfrm>
            <a:off x="5524860" y="3951405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28E13-4F7E-794E-AA79-DA83EFFB14DF}"/>
              </a:ext>
            </a:extLst>
          </p:cNvPr>
          <p:cNvSpPr txBox="1"/>
          <p:nvPr/>
        </p:nvSpPr>
        <p:spPr>
          <a:xfrm>
            <a:off x="5457473" y="3979520"/>
            <a:ext cx="10035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101095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6841709" y="3355883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716368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799646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24052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24052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060494" y="2426642"/>
            <a:ext cx="759749" cy="13290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096710" y="3086429"/>
            <a:ext cx="14281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BC6CE9D-A98B-A049-AE30-9C7A76FFD248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>
            <a:off x="4096710" y="3086429"/>
            <a:ext cx="1428150" cy="1234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8F3FD3-941E-984E-9C70-50EB35221B7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397742" y="3076671"/>
            <a:ext cx="1662752" cy="14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380799" y="3530988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6B9CD1-417D-CE4E-B87A-87052D9FAC9F}"/>
              </a:ext>
            </a:extLst>
          </p:cNvPr>
          <p:cNvSpPr txBox="1"/>
          <p:nvPr/>
        </p:nvSpPr>
        <p:spPr>
          <a:xfrm>
            <a:off x="3137855" y="3938275"/>
            <a:ext cx="211628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other clusters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707790" y="1912303"/>
            <a:ext cx="1732579" cy="51433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897743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3003082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3008369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3002862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870237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868247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29B473D-7097-2A45-998A-9B0A3CC4EF4A}"/>
              </a:ext>
            </a:extLst>
          </p:cNvPr>
          <p:cNvCxnSpPr>
            <a:cxnSpLocks/>
          </p:cNvCxnSpPr>
          <p:nvPr/>
        </p:nvCxnSpPr>
        <p:spPr>
          <a:xfrm>
            <a:off x="6404548" y="4128443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714591" y="3594886"/>
            <a:ext cx="34590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4367B1A8-0EA0-3849-91DE-4E359DE07642}"/>
              </a:ext>
            </a:extLst>
          </p:cNvPr>
          <p:cNvSpPr txBox="1">
            <a:spLocks/>
          </p:cNvSpPr>
          <p:nvPr/>
        </p:nvSpPr>
        <p:spPr bwMode="auto">
          <a:xfrm>
            <a:off x="151221" y="5090999"/>
            <a:ext cx="11873801" cy="589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ResilientDB</a:t>
            </a:r>
            <a:r>
              <a:rPr lang="en-US" sz="2400" dirty="0">
                <a:latin typeface="Palatino Linotype" panose="02040502050505030304" pitchFamily="18" charset="0"/>
              </a:rPr>
              <a:t> associates a multi-threaded deep-pipelined architecture with each replica.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226768" y="1524858"/>
            <a:ext cx="8030675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</p:spTree>
    <p:extLst>
      <p:ext uri="{BB962C8B-B14F-4D97-AF65-F5344CB8AC3E}">
        <p14:creationId xmlns:p14="http://schemas.microsoft.com/office/powerpoint/2010/main" val="57063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1" grpId="0"/>
      <p:bldP spid="43" grpId="0"/>
      <p:bldP spid="51" grpId="0"/>
      <p:bldP spid="2" grpId="0" animBg="1"/>
      <p:bldP spid="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Ledger (Blockchain) Management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77541" y="1544798"/>
            <a:ext cx="11924306" cy="37684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block in the ledger contains the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executed request.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In each round of </a:t>
            </a:r>
            <a:r>
              <a:rPr lang="en-US" sz="2200" dirty="0" err="1">
                <a:latin typeface="Palatino Linotype" panose="02040502050505030304" pitchFamily="18" charset="0"/>
              </a:rPr>
              <a:t>GeoBFT</a:t>
            </a:r>
            <a:r>
              <a:rPr lang="en-US" sz="2200" dirty="0">
                <a:latin typeface="Palatino Linotype" panose="02040502050505030304" pitchFamily="18" charset="0"/>
              </a:rPr>
              <a:t>, each replica executes z requests, each belonging to a different cluster C</a:t>
            </a:r>
            <a:r>
              <a:rPr lang="en-US" sz="2200" baseline="-25000" dirty="0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, 1 &lt;=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&lt;= z.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Hence, in each round, each replica creates z blocks.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To ensure immutability, each block includes both client requests and exchanged certificates.</a:t>
            </a:r>
          </a:p>
        </p:txBody>
      </p:sp>
    </p:spTree>
    <p:extLst>
      <p:ext uri="{BB962C8B-B14F-4D97-AF65-F5344CB8AC3E}">
        <p14:creationId xmlns:p14="http://schemas.microsoft.com/office/powerpoint/2010/main" val="189012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4619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Evaluating </a:t>
            </a:r>
            <a:r>
              <a:rPr lang="en-US" sz="4800" b="0" dirty="0" err="1">
                <a:latin typeface="Palatino Linotype" panose="02040502050505030304" pitchFamily="18" charset="0"/>
              </a:rPr>
              <a:t>GeoBFT</a:t>
            </a:r>
            <a:r>
              <a:rPr lang="en-US" sz="4800" b="0" dirty="0">
                <a:latin typeface="Palatino Linotype" panose="02040502050505030304" pitchFamily="18" charset="0"/>
              </a:rPr>
              <a:t> on </a:t>
            </a: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114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Evaluation Metrics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0" y="1565386"/>
            <a:ext cx="12192000" cy="434125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Google cloud used for deploying replicas and clients.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Each replica used 8-core Intel Skylake CPUs and had access to 16 GB memory.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Total 160K clients deployed on eight 4-core machines.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Workload provided by Yahoo Cloud Serving Benchmark (YCSB).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Replicas deployed across six different regions: Oregon, Iowa, Montreal, Belgium, Taiwan and Sydney.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Primaries for centralized protocol placed at Oregon (highest bandwidth).</a:t>
            </a:r>
          </a:p>
        </p:txBody>
      </p:sp>
    </p:spTree>
    <p:extLst>
      <p:ext uri="{BB962C8B-B14F-4D97-AF65-F5344CB8AC3E}">
        <p14:creationId xmlns:p14="http://schemas.microsoft.com/office/powerpoint/2010/main" val="2854646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7301EDEF-9ACA-4D46-A08D-96B0EF4EC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605" y="155963"/>
            <a:ext cx="5373796" cy="51114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71BEB-909F-2049-9169-E1F71A8F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32603" y="2095656"/>
            <a:ext cx="3123144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Scalability</a:t>
            </a:r>
            <a:endParaRPr lang="en-US" altLang="en-US" sz="4000" dirty="0">
              <a:latin typeface="Palatino Linotype" panose="02040502050505030304" pitchFamily="18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A716D00-0324-6E4E-8D30-EFE5263FFCC5}"/>
              </a:ext>
            </a:extLst>
          </p:cNvPr>
          <p:cNvSpPr txBox="1">
            <a:spLocks/>
          </p:cNvSpPr>
          <p:nvPr/>
        </p:nvSpPr>
        <p:spPr bwMode="auto">
          <a:xfrm>
            <a:off x="5233769" y="6311900"/>
            <a:ext cx="2279620" cy="506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Palatino Linotype" panose="02040502050505030304" pitchFamily="18" charset="0"/>
              </a:rPr>
              <a:t>Total replicas = 60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BDB9A-BA1F-1B40-80F2-A1FB96EB3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713" y="5509134"/>
            <a:ext cx="7800304" cy="4369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4C3993F-90FA-E749-A6C4-413BBA26909E}"/>
              </a:ext>
            </a:extLst>
          </p:cNvPr>
          <p:cNvGrpSpPr/>
          <p:nvPr/>
        </p:nvGrpSpPr>
        <p:grpSpPr>
          <a:xfrm>
            <a:off x="8229218" y="676825"/>
            <a:ext cx="1657144" cy="1275008"/>
            <a:chOff x="8246709" y="746975"/>
            <a:chExt cx="1657144" cy="127500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AC6CCE-BD59-3547-BEC7-E505833E0942}"/>
                </a:ext>
              </a:extLst>
            </p:cNvPr>
            <p:cNvSpPr/>
            <p:nvPr/>
          </p:nvSpPr>
          <p:spPr>
            <a:xfrm>
              <a:off x="8246709" y="746975"/>
              <a:ext cx="345469" cy="1275008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E81D3C6-5A7E-EA44-92B4-6D7B670C5DB3}"/>
                </a:ext>
              </a:extLst>
            </p:cNvPr>
            <p:cNvCxnSpPr>
              <a:cxnSpLocks/>
            </p:cNvCxnSpPr>
            <p:nvPr/>
          </p:nvCxnSpPr>
          <p:spPr>
            <a:xfrm>
              <a:off x="8593938" y="1397041"/>
              <a:ext cx="53995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7CA0B8EC-E000-B742-91D3-84DADAF696E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095259" y="1033617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1.3x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58E8AF-1456-6844-8196-1C1495114475}"/>
              </a:ext>
            </a:extLst>
          </p:cNvPr>
          <p:cNvGrpSpPr/>
          <p:nvPr/>
        </p:nvGrpSpPr>
        <p:grpSpPr>
          <a:xfrm>
            <a:off x="8171614" y="726968"/>
            <a:ext cx="1985947" cy="2809741"/>
            <a:chOff x="8171614" y="726968"/>
            <a:chExt cx="1985947" cy="280974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5558D2F-229A-094C-8049-8F852C77B1E0}"/>
                </a:ext>
              </a:extLst>
            </p:cNvPr>
            <p:cNvSpPr/>
            <p:nvPr/>
          </p:nvSpPr>
          <p:spPr>
            <a:xfrm>
              <a:off x="8171614" y="726968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EBBEB3E-879C-7E47-817A-D7947852751F}"/>
                </a:ext>
              </a:extLst>
            </p:cNvPr>
            <p:cNvSpPr/>
            <p:nvPr/>
          </p:nvSpPr>
          <p:spPr>
            <a:xfrm>
              <a:off x="8238010" y="3040184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F0CA7C3-074B-B54D-BABB-84BC29E69230}"/>
                </a:ext>
              </a:extLst>
            </p:cNvPr>
            <p:cNvCxnSpPr>
              <a:cxnSpLocks/>
            </p:cNvCxnSpPr>
            <p:nvPr/>
          </p:nvCxnSpPr>
          <p:spPr>
            <a:xfrm>
              <a:off x="8542422" y="975230"/>
              <a:ext cx="846277" cy="11204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D3FC770-A63F-DF44-82E6-AA12FA9D31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3479" y="2202287"/>
              <a:ext cx="805220" cy="109803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CB7C36FA-28C6-8549-B31F-7725981BD5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348967" y="1786593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3.1x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142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71BEB-909F-2049-9169-E1F71A8F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A716D00-0324-6E4E-8D30-EFE5263FFCC5}"/>
              </a:ext>
            </a:extLst>
          </p:cNvPr>
          <p:cNvSpPr txBox="1">
            <a:spLocks/>
          </p:cNvSpPr>
          <p:nvPr/>
        </p:nvSpPr>
        <p:spPr bwMode="auto">
          <a:xfrm>
            <a:off x="3685406" y="6326031"/>
            <a:ext cx="4332955" cy="506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Palatino Linotype" panose="02040502050505030304" pitchFamily="18" charset="0"/>
              </a:rPr>
              <a:t>4 clusters and 7 replicas per cluster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1666B5-DCB1-AF4A-9BF9-48F135742B3A}"/>
              </a:ext>
            </a:extLst>
          </p:cNvPr>
          <p:cNvSpPr txBox="1">
            <a:spLocks/>
          </p:cNvSpPr>
          <p:nvPr/>
        </p:nvSpPr>
        <p:spPr bwMode="auto">
          <a:xfrm>
            <a:off x="32603" y="2095656"/>
            <a:ext cx="3123144" cy="7829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Batching</a:t>
            </a:r>
            <a:endParaRPr lang="en-US" altLang="en-US" sz="4000" dirty="0">
              <a:latin typeface="Palatino Linotype" panose="020405020505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3A8925-4EDB-3643-AD86-706789ED9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544" y="5451660"/>
            <a:ext cx="7800304" cy="436959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E6D4CAD1-F9BE-6E42-9171-C5739D9A6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680" y="72343"/>
            <a:ext cx="5502408" cy="51480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DEEECEF-E444-B640-A9FC-16DDD446712D}"/>
              </a:ext>
            </a:extLst>
          </p:cNvPr>
          <p:cNvGrpSpPr/>
          <p:nvPr/>
        </p:nvGrpSpPr>
        <p:grpSpPr>
          <a:xfrm>
            <a:off x="8003045" y="711458"/>
            <a:ext cx="1657144" cy="1275008"/>
            <a:chOff x="8246709" y="746975"/>
            <a:chExt cx="1657144" cy="127500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C24EC1D-3DF5-9E49-96A2-97AEA3802AF5}"/>
                </a:ext>
              </a:extLst>
            </p:cNvPr>
            <p:cNvSpPr/>
            <p:nvPr/>
          </p:nvSpPr>
          <p:spPr>
            <a:xfrm>
              <a:off x="8246709" y="746975"/>
              <a:ext cx="345469" cy="1275008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DBEC8D9-2D65-B249-8F0A-C77C644F8BE7}"/>
                </a:ext>
              </a:extLst>
            </p:cNvPr>
            <p:cNvCxnSpPr>
              <a:cxnSpLocks/>
            </p:cNvCxnSpPr>
            <p:nvPr/>
          </p:nvCxnSpPr>
          <p:spPr>
            <a:xfrm>
              <a:off x="8593938" y="1397041"/>
              <a:ext cx="53995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ontent Placeholder 5">
              <a:extLst>
                <a:ext uri="{FF2B5EF4-FFF2-40B4-BE49-F238E27FC236}">
                  <a16:creationId xmlns:a16="http://schemas.microsoft.com/office/drawing/2014/main" id="{5EE15FBE-89C4-9641-B174-2CFF8CD9CC2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095259" y="1033617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1.6x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1DF1FF-F396-F841-9F94-347A4138F3A9}"/>
              </a:ext>
            </a:extLst>
          </p:cNvPr>
          <p:cNvGrpSpPr/>
          <p:nvPr/>
        </p:nvGrpSpPr>
        <p:grpSpPr>
          <a:xfrm>
            <a:off x="7988165" y="662573"/>
            <a:ext cx="1985947" cy="3170351"/>
            <a:chOff x="7988165" y="662573"/>
            <a:chExt cx="1985947" cy="317035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3D7E175-9614-C144-854F-F8B92B5A61EA}"/>
                </a:ext>
              </a:extLst>
            </p:cNvPr>
            <p:cNvSpPr/>
            <p:nvPr/>
          </p:nvSpPr>
          <p:spPr>
            <a:xfrm>
              <a:off x="7988165" y="662573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0E71C9C-2472-C54F-8F24-4A3593F9F11A}"/>
                </a:ext>
              </a:extLst>
            </p:cNvPr>
            <p:cNvSpPr/>
            <p:nvPr/>
          </p:nvSpPr>
          <p:spPr>
            <a:xfrm>
              <a:off x="8015924" y="3336399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407C9A5-E029-F249-BE37-7D1D9DEFEEA4}"/>
                </a:ext>
              </a:extLst>
            </p:cNvPr>
            <p:cNvCxnSpPr>
              <a:cxnSpLocks/>
            </p:cNvCxnSpPr>
            <p:nvPr/>
          </p:nvCxnSpPr>
          <p:spPr>
            <a:xfrm>
              <a:off x="8358973" y="910835"/>
              <a:ext cx="846277" cy="11204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9E8900B-8882-4644-9BD5-EB152BAE6B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0030" y="2262517"/>
              <a:ext cx="805220" cy="126619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497C490E-3E85-1442-B330-7C203E7FCEE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165518" y="1799472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6x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792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Conclusions and Final Remarks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0" y="1461456"/>
            <a:ext cx="12192000" cy="44266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For achieving faster local replication, </a:t>
            </a:r>
            <a:r>
              <a:rPr lang="en-US" sz="2400" dirty="0" err="1">
                <a:latin typeface="Palatino Linotype" panose="02040502050505030304" pitchFamily="18" charset="0"/>
              </a:rPr>
              <a:t>GeoBFT</a:t>
            </a:r>
            <a:r>
              <a:rPr lang="en-US" sz="2400" dirty="0">
                <a:latin typeface="Palatino Linotype" panose="02040502050505030304" pitchFamily="18" charset="0"/>
              </a:rPr>
              <a:t> can employ other efficient BFT protocols, such as PoE.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Modern cryptographic techniques such as Threshold signatures can be used in place of sending n-f Commit messages.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If a cluster does not have a request, it can send “no-op” messages.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Palatino Linotype" panose="02040502050505030304" pitchFamily="18" charset="0"/>
              </a:rPr>
              <a:t>GeoBFT</a:t>
            </a:r>
            <a:r>
              <a:rPr lang="en-US" sz="2400" dirty="0">
                <a:latin typeface="Palatino Linotype" panose="02040502050505030304" pitchFamily="18" charset="0"/>
              </a:rPr>
              <a:t> optimizes consensus by reducing global communication costs.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Parallel local replication helps to increase system throughput.</a:t>
            </a:r>
          </a:p>
        </p:txBody>
      </p:sp>
    </p:spTree>
    <p:extLst>
      <p:ext uri="{BB962C8B-B14F-4D97-AF65-F5344CB8AC3E}">
        <p14:creationId xmlns:p14="http://schemas.microsoft.com/office/powerpoint/2010/main" val="390720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9647" y="6519446"/>
            <a:ext cx="10698480" cy="3385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8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 User:Pedant, User:Wapcaplet, User:Antonu, User:Vanderlindenma, User:.js. - Composition of File:Barnstar of Diligence Hires.png + File:Voting hand.svg., CC BY-SA 3.0, </a:t>
            </a:r>
            <a:r>
              <a:rPr lang="en-US" sz="800" b="1" dirty="0">
                <a:latin typeface="Palatino Linotype" panose="02040502050505030304" pitchFamily="18" charset="0"/>
                <a:cs typeface="Times New Roman" panose="02020603050405020304" pitchFamily="18" charset="0"/>
                <a:hlinkClick r:id="rId2"/>
              </a:rPr>
              <a:t>https://commons.wikimedia.org/w/index.php?curid=45960536</a:t>
            </a:r>
            <a:endParaRPr lang="en-US" sz="8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Why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A picture containing person, man, photo, cellphone&#10;&#10;Description automatically generated">
            <a:extLst>
              <a:ext uri="{FF2B5EF4-FFF2-40B4-BE49-F238E27FC236}">
                <a16:creationId xmlns:a16="http://schemas.microsoft.com/office/drawing/2014/main" id="{2174B39B-26CD-284C-9C17-DAC061306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115" y="1372519"/>
            <a:ext cx="8696080" cy="4485500"/>
          </a:xfrm>
          <a:prstGeom prst="rect">
            <a:avLst/>
          </a:prstGeom>
        </p:spPr>
      </p:pic>
      <p:pic>
        <p:nvPicPr>
          <p:cNvPr id="3" name="Picture 2" descr="Democracy">
            <a:extLst>
              <a:ext uri="{FF2B5EF4-FFF2-40B4-BE49-F238E27FC236}">
                <a16:creationId xmlns:a16="http://schemas.microsoft.com/office/drawing/2014/main" id="{263C075D-7ED2-2246-9CC6-AB934B681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735" y="1582190"/>
            <a:ext cx="2999075" cy="2510905"/>
          </a:xfrm>
          <a:prstGeom prst="rect">
            <a:avLst/>
          </a:prstGeom>
        </p:spPr>
      </p:pic>
      <p:pic>
        <p:nvPicPr>
          <p:cNvPr id="33" name="Graphic 32" descr="Customer review RTL">
            <a:extLst>
              <a:ext uri="{FF2B5EF4-FFF2-40B4-BE49-F238E27FC236}">
                <a16:creationId xmlns:a16="http://schemas.microsoft.com/office/drawing/2014/main" id="{4B2F5699-FAD2-644E-A602-E9536A135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663" y="1615476"/>
            <a:ext cx="3628286" cy="26264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CB9397-8214-804A-AFED-4877F0F1B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Graphic 3" descr="Wreath">
            <a:extLst>
              <a:ext uri="{FF2B5EF4-FFF2-40B4-BE49-F238E27FC236}">
                <a16:creationId xmlns:a16="http://schemas.microsoft.com/office/drawing/2014/main" id="{8774D6D0-498C-8541-A99A-49B2E5A0F0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24446" y="3014688"/>
            <a:ext cx="4639733" cy="364043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>
            <a:off x="5091232" y="4167759"/>
            <a:ext cx="2533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</a:t>
            </a:r>
          </a:p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</a:t>
            </a:r>
          </a:p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Authentication</a:t>
            </a:r>
          </a:p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3146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Applications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AE98F3A-2FEF-9E41-9484-CA952D54BF59}"/>
              </a:ext>
            </a:extLst>
          </p:cNvPr>
          <p:cNvGrpSpPr/>
          <p:nvPr/>
        </p:nvGrpSpPr>
        <p:grpSpPr>
          <a:xfrm>
            <a:off x="5211775" y="1295230"/>
            <a:ext cx="2461543" cy="1383018"/>
            <a:chOff x="5211775" y="1295230"/>
            <a:chExt cx="2461543" cy="138301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DACDDBD-ADA5-8B43-9549-699A61CD5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48785" y="1379537"/>
              <a:ext cx="993762" cy="9144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04634C0-5C55-3042-9C33-7C9E59F75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86118" y="1295230"/>
              <a:ext cx="635210" cy="1032218"/>
            </a:xfrm>
            <a:prstGeom prst="rect">
              <a:avLst/>
            </a:prstGeom>
          </p:spPr>
        </p:pic>
        <p:sp>
          <p:nvSpPr>
            <p:cNvPr id="8" name="Content Placeholder 4">
              <a:extLst>
                <a:ext uri="{FF2B5EF4-FFF2-40B4-BE49-F238E27FC236}">
                  <a16:creationId xmlns:a16="http://schemas.microsoft.com/office/drawing/2014/main" id="{93E459B8-83EE-6E4A-8957-BAA18A0E3F8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11775" y="2171378"/>
              <a:ext cx="2461543" cy="50687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Cryptocurrencies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8F695-BFF0-DD40-AB64-822EA6FED35C}"/>
              </a:ext>
            </a:extLst>
          </p:cNvPr>
          <p:cNvGrpSpPr/>
          <p:nvPr/>
        </p:nvGrpSpPr>
        <p:grpSpPr>
          <a:xfrm>
            <a:off x="2004927" y="4242060"/>
            <a:ext cx="3555260" cy="1703804"/>
            <a:chOff x="1660684" y="4195293"/>
            <a:chExt cx="3555260" cy="1703804"/>
          </a:xfrm>
        </p:grpSpPr>
        <p:pic>
          <p:nvPicPr>
            <p:cNvPr id="11" name="Graphic 10" descr="Upward trend">
              <a:extLst>
                <a:ext uri="{FF2B5EF4-FFF2-40B4-BE49-F238E27FC236}">
                  <a16:creationId xmlns:a16="http://schemas.microsoft.com/office/drawing/2014/main" id="{C9230AB8-0B18-BF43-8CCB-A820E407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16062" y="4652493"/>
              <a:ext cx="1199882" cy="1199882"/>
            </a:xfrm>
            <a:prstGeom prst="rect">
              <a:avLst/>
            </a:prstGeom>
          </p:spPr>
        </p:pic>
        <p:pic>
          <p:nvPicPr>
            <p:cNvPr id="13" name="Graphic 12" descr="Lightning bolt">
              <a:extLst>
                <a:ext uri="{FF2B5EF4-FFF2-40B4-BE49-F238E27FC236}">
                  <a16:creationId xmlns:a16="http://schemas.microsoft.com/office/drawing/2014/main" id="{06E5A9C1-8017-2F49-8040-1040C55E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56209" y="4195293"/>
              <a:ext cx="914400" cy="914400"/>
            </a:xfrm>
            <a:prstGeom prst="rect">
              <a:avLst/>
            </a:prstGeom>
          </p:spPr>
        </p:pic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9EC06583-AD12-4A4D-AAB5-2A7A507F4C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60684" y="5062971"/>
              <a:ext cx="2461543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Energy Trading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and Management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2A8344-80E4-B148-A318-415D850E6FB9}"/>
              </a:ext>
            </a:extLst>
          </p:cNvPr>
          <p:cNvGrpSpPr/>
          <p:nvPr/>
        </p:nvGrpSpPr>
        <p:grpSpPr>
          <a:xfrm>
            <a:off x="6693532" y="4278126"/>
            <a:ext cx="2501885" cy="1823430"/>
            <a:chOff x="6310393" y="3869030"/>
            <a:chExt cx="2501885" cy="1823430"/>
          </a:xfrm>
        </p:grpSpPr>
        <p:pic>
          <p:nvPicPr>
            <p:cNvPr id="17" name="Graphic 16" descr="Doctor">
              <a:extLst>
                <a:ext uri="{FF2B5EF4-FFF2-40B4-BE49-F238E27FC236}">
                  <a16:creationId xmlns:a16="http://schemas.microsoft.com/office/drawing/2014/main" id="{757730B3-1A8D-304C-9102-5BCA5AE7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10393" y="4492579"/>
              <a:ext cx="1199881" cy="1199881"/>
            </a:xfrm>
            <a:prstGeom prst="rect">
              <a:avLst/>
            </a:prstGeom>
          </p:spPr>
        </p:pic>
        <p:pic>
          <p:nvPicPr>
            <p:cNvPr id="19" name="Graphic 18" descr="Heart with pulse">
              <a:extLst>
                <a:ext uri="{FF2B5EF4-FFF2-40B4-BE49-F238E27FC236}">
                  <a16:creationId xmlns:a16="http://schemas.microsoft.com/office/drawing/2014/main" id="{40BD32C8-6417-3843-993A-C5B239547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945241" y="3869030"/>
              <a:ext cx="1011245" cy="1011245"/>
            </a:xfrm>
            <a:prstGeom prst="rect">
              <a:avLst/>
            </a:prstGeom>
          </p:spPr>
        </p:pic>
        <p:sp>
          <p:nvSpPr>
            <p:cNvPr id="20" name="Content Placeholder 4">
              <a:extLst>
                <a:ext uri="{FF2B5EF4-FFF2-40B4-BE49-F238E27FC236}">
                  <a16:creationId xmlns:a16="http://schemas.microsoft.com/office/drawing/2014/main" id="{3B7804A8-FF0F-1D40-870D-5BF1D2274C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68874" y="4852324"/>
              <a:ext cx="1643404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Healthcare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14B058-C3C2-B84A-8BDB-0984492BA04F}"/>
              </a:ext>
            </a:extLst>
          </p:cNvPr>
          <p:cNvGrpSpPr/>
          <p:nvPr/>
        </p:nvGrpSpPr>
        <p:grpSpPr>
          <a:xfrm>
            <a:off x="1463011" y="1713435"/>
            <a:ext cx="3035408" cy="2188689"/>
            <a:chOff x="7939990" y="2171988"/>
            <a:chExt cx="3035408" cy="2188689"/>
          </a:xfrm>
        </p:grpSpPr>
        <p:pic>
          <p:nvPicPr>
            <p:cNvPr id="24" name="Graphic 23" descr="Open hand with plant">
              <a:extLst>
                <a:ext uri="{FF2B5EF4-FFF2-40B4-BE49-F238E27FC236}">
                  <a16:creationId xmlns:a16="http://schemas.microsoft.com/office/drawing/2014/main" id="{3ED1C872-9C8E-6449-A694-1ACD0C05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866855" y="2760487"/>
              <a:ext cx="1108543" cy="1108543"/>
            </a:xfrm>
            <a:prstGeom prst="rect">
              <a:avLst/>
            </a:prstGeom>
          </p:spPr>
        </p:pic>
        <p:pic>
          <p:nvPicPr>
            <p:cNvPr id="26" name="Graphic 25" descr="Sustainability">
              <a:extLst>
                <a:ext uri="{FF2B5EF4-FFF2-40B4-BE49-F238E27FC236}">
                  <a16:creationId xmlns:a16="http://schemas.microsoft.com/office/drawing/2014/main" id="{9A995949-4454-3B46-A3C3-5C196E83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939990" y="2954630"/>
              <a:ext cx="1108544" cy="1108544"/>
            </a:xfrm>
            <a:prstGeom prst="rect">
              <a:avLst/>
            </a:prstGeom>
          </p:spPr>
        </p:pic>
        <p:pic>
          <p:nvPicPr>
            <p:cNvPr id="28" name="Graphic 27" descr="Globe">
              <a:extLst>
                <a:ext uri="{FF2B5EF4-FFF2-40B4-BE49-F238E27FC236}">
                  <a16:creationId xmlns:a16="http://schemas.microsoft.com/office/drawing/2014/main" id="{639BCE83-4C42-314C-BB57-4C6BE1C2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758312" y="2171988"/>
              <a:ext cx="1108544" cy="1108544"/>
            </a:xfrm>
            <a:prstGeom prst="rect">
              <a:avLst/>
            </a:prstGeom>
          </p:spPr>
        </p:pic>
        <p:sp>
          <p:nvSpPr>
            <p:cNvPr id="29" name="Content Placeholder 4">
              <a:extLst>
                <a:ext uri="{FF2B5EF4-FFF2-40B4-BE49-F238E27FC236}">
                  <a16:creationId xmlns:a16="http://schemas.microsoft.com/office/drawing/2014/main" id="{CF7DB6D0-5A21-1A46-B632-5606C75E3A7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1334" y="3524551"/>
              <a:ext cx="1732722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Waste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Management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478BD1-3038-344E-83D4-D7C4A22C093A}"/>
              </a:ext>
            </a:extLst>
          </p:cNvPr>
          <p:cNvGrpSpPr/>
          <p:nvPr/>
        </p:nvGrpSpPr>
        <p:grpSpPr>
          <a:xfrm>
            <a:off x="8120957" y="1807198"/>
            <a:ext cx="3964892" cy="2187236"/>
            <a:chOff x="5630017" y="1053153"/>
            <a:chExt cx="3964892" cy="2187236"/>
          </a:xfrm>
        </p:grpSpPr>
        <p:pic>
          <p:nvPicPr>
            <p:cNvPr id="32" name="Graphic 31" descr="Laptop">
              <a:extLst>
                <a:ext uri="{FF2B5EF4-FFF2-40B4-BE49-F238E27FC236}">
                  <a16:creationId xmlns:a16="http://schemas.microsoft.com/office/drawing/2014/main" id="{38F98D4E-0530-8C45-861F-C3EC68212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296273" y="1053153"/>
              <a:ext cx="1123454" cy="1123454"/>
            </a:xfrm>
            <a:prstGeom prst="rect">
              <a:avLst/>
            </a:prstGeom>
          </p:spPr>
        </p:pic>
        <p:pic>
          <p:nvPicPr>
            <p:cNvPr id="34" name="Graphic 33" descr="Classroom">
              <a:extLst>
                <a:ext uri="{FF2B5EF4-FFF2-40B4-BE49-F238E27FC236}">
                  <a16:creationId xmlns:a16="http://schemas.microsoft.com/office/drawing/2014/main" id="{89D5B982-8724-B04D-8646-CF71AFFD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630017" y="1925165"/>
              <a:ext cx="1315224" cy="1315224"/>
            </a:xfrm>
            <a:prstGeom prst="rect">
              <a:avLst/>
            </a:prstGeom>
          </p:spPr>
        </p:pic>
        <p:pic>
          <p:nvPicPr>
            <p:cNvPr id="36" name="Graphic 35" descr="Checklist">
              <a:extLst>
                <a:ext uri="{FF2B5EF4-FFF2-40B4-BE49-F238E27FC236}">
                  <a16:creationId xmlns:a16="http://schemas.microsoft.com/office/drawing/2014/main" id="{C0611D3A-1DAC-8C4D-9E5E-D9A8D390B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946449" y="1961301"/>
              <a:ext cx="1123454" cy="1123454"/>
            </a:xfrm>
            <a:prstGeom prst="rect">
              <a:avLst/>
            </a:prstGeom>
          </p:spPr>
        </p:pic>
        <p:sp>
          <p:nvSpPr>
            <p:cNvPr id="37" name="Content Placeholder 4">
              <a:extLst>
                <a:ext uri="{FF2B5EF4-FFF2-40B4-BE49-F238E27FC236}">
                  <a16:creationId xmlns:a16="http://schemas.microsoft.com/office/drawing/2014/main" id="{67F41C77-F94C-994D-81F4-8E5D311AC5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3366" y="1434480"/>
              <a:ext cx="2461543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Project Tracking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141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80704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491808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62084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21562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74527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77191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77188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25968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At the core of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any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Blockchain application is a Byzantine Fault-Tolerant (BFT) consensus protocol.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61979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81170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25555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14943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4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07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5 L 0.40782 -0.2069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4 L 0.40495 -0.000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503227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practical BFT implementation.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7692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93684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96766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217006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8108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74205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34822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3951658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661580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135889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74599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96766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66158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7611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76119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6575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90095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30343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581547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2936846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293684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2943046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65496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80083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222983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229102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222236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283903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297246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575355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2930654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2930654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2936854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94670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64691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654965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654965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661555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22123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229365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78073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81325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7206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10022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467501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 Tolerance (PBFT)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33058" y="549831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 among n replicas &amp; at most f byzantine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n &gt;= 3f+1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F510D20-8D87-2742-95BE-7CF9E359191F}"/>
              </a:ext>
            </a:extLst>
          </p:cNvPr>
          <p:cNvSpPr txBox="1">
            <a:spLocks/>
          </p:cNvSpPr>
          <p:nvPr/>
        </p:nvSpPr>
        <p:spPr bwMode="auto">
          <a:xfrm>
            <a:off x="844828" y="552995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63023" y="1801205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209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  <p:bldP spid="10279" grpId="0"/>
      <p:bldP spid="168" grpId="0"/>
      <p:bldP spid="169" grpId="0"/>
      <p:bldP spid="170" grpId="0"/>
      <p:bldP spid="214" grpId="0"/>
      <p:bldP spid="215" grpId="0"/>
      <p:bldP spid="57" grpId="0"/>
      <p:bldP spid="57" grpId="1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Requirements of Existing BFT Protocols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532" y="1361878"/>
            <a:ext cx="11970935" cy="4536178"/>
          </a:xfrm>
        </p:spPr>
        <p:txBody>
          <a:bodyPr rtlCol="0"/>
          <a:lstStyle/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Require three phases of communication, of which two necessitate quadratic communication (PBFT). 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Expect no failures or dependence on clients (Zyzzyva). 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Incur high client latencies due to many phases of communication (PBFT, HotStuff). 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Require threshold signatures, which are computationally expensive (HotStuff).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Require more than 3f+1 replicas (Q/U, HQ).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Need trusted components (AHL, Attested Append-only memory).</a:t>
            </a:r>
            <a:endParaRPr lang="en-US" sz="18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Journey…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380605"/>
            <a:ext cx="11613312" cy="39111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Commitment in Partitioned (Sharded)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[EDBT’18]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Two-Phase Non-Blocking Commit Protocol.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GeoScale</a:t>
            </a:r>
            <a:r>
              <a:rPr lang="en-US" altLang="en-US" sz="2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[Distributed and Parallel Databases (DAPD) 2020]</a:t>
            </a: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Concurrency Control in Partitioned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QStore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[EDBT’20]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Queued approach for distributed concurrency control.</a:t>
            </a: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76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197386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Journey…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015256-DC2C-D44C-A6F6-C24DFA0C262D}"/>
              </a:ext>
            </a:extLst>
          </p:cNvPr>
          <p:cNvSpPr txBox="1">
            <a:spLocks/>
          </p:cNvSpPr>
          <p:nvPr/>
        </p:nvSpPr>
        <p:spPr bwMode="auto">
          <a:xfrm>
            <a:off x="289344" y="994126"/>
            <a:ext cx="11613312" cy="50216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Font typeface="+mj-lt"/>
              <a:buAutoNum type="arabicParenR" startAt="3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Two-Phase Byzantine-Fault Tolerant (BFT) Consensus Protocol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Proof-of-Execution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</a:t>
            </a:r>
            <a:r>
              <a:rPr lang="en-US" sz="24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arxiv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] 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No twin-paths, no dependence on clients, no trusted component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Can employ both asymmetric and symmetric cryptographic signatures.</a:t>
            </a: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arenR" startAt="3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Resilient Concurrent Consensus Protocol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RCC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[ICDE’21]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Run multiple parallel consensuses. 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Throughput of order 300Ktxns/s among replicas.</a:t>
            </a:r>
          </a:p>
        </p:txBody>
      </p:sp>
    </p:spTree>
    <p:extLst>
      <p:ext uri="{BB962C8B-B14F-4D97-AF65-F5344CB8AC3E}">
        <p14:creationId xmlns:p14="http://schemas.microsoft.com/office/powerpoint/2010/main" val="247027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20797</TotalTime>
  <Words>1150</Words>
  <Application>Microsoft Macintosh PowerPoint</Application>
  <PresentationFormat>Widescreen</PresentationFormat>
  <Paragraphs>272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Palatino Linotype</vt:lpstr>
      <vt:lpstr>Proxima Nova</vt:lpstr>
      <vt:lpstr>Times New Roman</vt:lpstr>
      <vt:lpstr>Wingdings</vt:lpstr>
      <vt:lpstr>Custom Design</vt:lpstr>
      <vt:lpstr>1_Office Theme</vt:lpstr>
      <vt:lpstr>ResilientDB: Global Scale Resilient  Blockchain Fabric</vt:lpstr>
      <vt:lpstr>What is Blockchain?</vt:lpstr>
      <vt:lpstr>Why Blockchain?</vt:lpstr>
      <vt:lpstr>Blockchain Applications</vt:lpstr>
      <vt:lpstr>At the core of any Blockchain application is a Byzantine Fault-Tolerant (BFT) consensus protocol.</vt:lpstr>
      <vt:lpstr>First practical BFT implementation.</vt:lpstr>
      <vt:lpstr>Requirements of Existing BFT Protocols</vt:lpstr>
      <vt:lpstr>Journey…</vt:lpstr>
      <vt:lpstr>Journey…</vt:lpstr>
      <vt:lpstr>Challenges For Geo-Scale Blockchains</vt:lpstr>
      <vt:lpstr>Limitations of Existing Consensus Protocols</vt:lpstr>
      <vt:lpstr>GeoBFT Protocol</vt:lpstr>
      <vt:lpstr>PowerPoint Presentation</vt:lpstr>
      <vt:lpstr>Local Replication</vt:lpstr>
      <vt:lpstr>PBFT Civil Execution</vt:lpstr>
      <vt:lpstr>Inter-Cluster Sharing</vt:lpstr>
      <vt:lpstr>Ordering and Execution</vt:lpstr>
      <vt:lpstr>ResilientDB: High Throughput Yielding, Scalable Permissioned Blockchain Fabric*</vt:lpstr>
      <vt:lpstr>PowerPoint Presentation</vt:lpstr>
      <vt:lpstr>PowerPoint Presentation</vt:lpstr>
      <vt:lpstr>PowerPoint Presentation</vt:lpstr>
      <vt:lpstr>PowerPoint Presentation</vt:lpstr>
      <vt:lpstr>Implementation on ResilientDB</vt:lpstr>
      <vt:lpstr>Ledger (Blockchain) Management</vt:lpstr>
      <vt:lpstr>Evaluating GeoBFT on ResilientDB</vt:lpstr>
      <vt:lpstr>Evaluation Metrics</vt:lpstr>
      <vt:lpstr>Scalability</vt:lpstr>
      <vt:lpstr>PowerPoint Presentation</vt:lpstr>
      <vt:lpstr>Conclusions and Final Remarks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677</cp:revision>
  <dcterms:created xsi:type="dcterms:W3CDTF">2018-08-17T23:07:33Z</dcterms:created>
  <dcterms:modified xsi:type="dcterms:W3CDTF">2020-12-15T23:08:11Z</dcterms:modified>
  <cp:category/>
</cp:coreProperties>
</file>