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35" r:id="rId3"/>
  </p:sldMasterIdLst>
  <p:notesMasterIdLst>
    <p:notesMasterId r:id="rId32"/>
  </p:notesMasterIdLst>
  <p:sldIdLst>
    <p:sldId id="256" r:id="rId4"/>
    <p:sldId id="260" r:id="rId5"/>
    <p:sldId id="536" r:id="rId6"/>
    <p:sldId id="537" r:id="rId7"/>
    <p:sldId id="541" r:id="rId8"/>
    <p:sldId id="546" r:id="rId9"/>
    <p:sldId id="547" r:id="rId10"/>
    <p:sldId id="548" r:id="rId11"/>
    <p:sldId id="549" r:id="rId12"/>
    <p:sldId id="454" r:id="rId13"/>
    <p:sldId id="528" r:id="rId14"/>
    <p:sldId id="515" r:id="rId15"/>
    <p:sldId id="550" r:id="rId16"/>
    <p:sldId id="551" r:id="rId17"/>
    <p:sldId id="524" r:id="rId18"/>
    <p:sldId id="527" r:id="rId19"/>
    <p:sldId id="553" r:id="rId20"/>
    <p:sldId id="554" r:id="rId21"/>
    <p:sldId id="543" r:id="rId22"/>
    <p:sldId id="519" r:id="rId23"/>
    <p:sldId id="518" r:id="rId24"/>
    <p:sldId id="538" r:id="rId25"/>
    <p:sldId id="521" r:id="rId26"/>
    <p:sldId id="504" r:id="rId27"/>
    <p:sldId id="531" r:id="rId28"/>
    <p:sldId id="532" r:id="rId29"/>
    <p:sldId id="534" r:id="rId30"/>
    <p:sldId id="273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3E0"/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97" autoAdjust="0"/>
    <p:restoredTop sz="96928"/>
  </p:normalViewPr>
  <p:slideViewPr>
    <p:cSldViewPr snapToGrid="0" snapToObjects="1" showGuides="1">
      <p:cViewPr varScale="1">
        <p:scale>
          <a:sx n="134" d="100"/>
          <a:sy n="134" d="100"/>
        </p:scale>
        <p:origin x="208" y="7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5/9/23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62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686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6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060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5976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5150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0348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1966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9485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4126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4740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0556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5925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392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162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96819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8698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0126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7459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5430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1076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15" r:id="rId13"/>
    <p:sldLayoutId id="2147483716" r:id="rId1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5/9/23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43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7.jpg"/><Relationship Id="rId4" Type="http://schemas.openxmlformats.org/officeDocument/2006/relationships/image" Target="../media/image37.sv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7.jpg"/><Relationship Id="rId4" Type="http://schemas.openxmlformats.org/officeDocument/2006/relationships/image" Target="../media/image37.sv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7.jp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49.sv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52.sv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37.svg"/><Relationship Id="rId10" Type="http://schemas.openxmlformats.org/officeDocument/2006/relationships/image" Target="../media/image22.jpg"/><Relationship Id="rId4" Type="http://schemas.openxmlformats.org/officeDocument/2006/relationships/image" Target="../media/image36.png"/><Relationship Id="rId9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ilientdb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mailto:suyash.gupta@berkeley.edu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50.png"/><Relationship Id="rId10" Type="http://schemas.openxmlformats.org/officeDocument/2006/relationships/image" Target="../media/image12.png"/><Relationship Id="rId4" Type="http://schemas.openxmlformats.org/officeDocument/2006/relationships/hyperlink" Target="https://gupta-suyash.github.io/" TargetMode="Externa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sv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7.jpg"/><Relationship Id="rId4" Type="http://schemas.openxmlformats.org/officeDocument/2006/relationships/image" Target="../media/image37.sv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7.sv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751" y="5971133"/>
            <a:ext cx="2276385" cy="7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252" y="6144249"/>
            <a:ext cx="2406584" cy="41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52351" y="5788437"/>
            <a:ext cx="2276400" cy="92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723" y="2028904"/>
            <a:ext cx="1848168" cy="18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08149" y="2028904"/>
            <a:ext cx="1363133" cy="181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5D7E031-F172-CC57-4A53-BFB1E353AE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158" y="2028905"/>
            <a:ext cx="1819299" cy="1819299"/>
          </a:xfrm>
          <a:prstGeom prst="rect">
            <a:avLst/>
          </a:prstGeom>
        </p:spPr>
      </p:pic>
      <p:sp>
        <p:nvSpPr>
          <p:cNvPr id="3" name="Google Shape;135;p13">
            <a:extLst>
              <a:ext uri="{FF2B5EF4-FFF2-40B4-BE49-F238E27FC236}">
                <a16:creationId xmlns:a16="http://schemas.microsoft.com/office/drawing/2014/main" id="{B27BCAA1-35A8-7692-C2DD-7770671BC29F}"/>
              </a:ext>
            </a:extLst>
          </p:cNvPr>
          <p:cNvSpPr txBox="1">
            <a:spLocks/>
          </p:cNvSpPr>
          <p:nvPr/>
        </p:nvSpPr>
        <p:spPr>
          <a:xfrm>
            <a:off x="7182984" y="3850645"/>
            <a:ext cx="2151845" cy="16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Natacha Crooks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UC Berkeley</a:t>
            </a:r>
          </a:p>
        </p:txBody>
      </p:sp>
      <p:pic>
        <p:nvPicPr>
          <p:cNvPr id="7" name="Picture 6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90A71901-0053-F3DC-0C52-9B7204B2D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6825" y="2028903"/>
            <a:ext cx="1756434" cy="1810837"/>
          </a:xfrm>
          <a:prstGeom prst="rect">
            <a:avLst/>
          </a:prstGeom>
        </p:spPr>
      </p:pic>
      <p:sp>
        <p:nvSpPr>
          <p:cNvPr id="8" name="Google Shape;135;p13">
            <a:extLst>
              <a:ext uri="{FF2B5EF4-FFF2-40B4-BE49-F238E27FC236}">
                <a16:creationId xmlns:a16="http://schemas.microsoft.com/office/drawing/2014/main" id="{51AF871B-1AE5-6FE3-2120-F8AC66AB521B}"/>
              </a:ext>
            </a:extLst>
          </p:cNvPr>
          <p:cNvSpPr txBox="1">
            <a:spLocks/>
          </p:cNvSpPr>
          <p:nvPr/>
        </p:nvSpPr>
        <p:spPr>
          <a:xfrm>
            <a:off x="4819597" y="3852348"/>
            <a:ext cx="2299595" cy="16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Shubham Pandey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ExpoLab</a:t>
            </a:r>
            <a:endParaRPr lang="en-US" sz="2000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UC Davis</a:t>
            </a:r>
          </a:p>
        </p:txBody>
      </p:sp>
      <p:pic>
        <p:nvPicPr>
          <p:cNvPr id="1026" name="Picture 2" descr="Profile photo for Shubham">
            <a:extLst>
              <a:ext uri="{FF2B5EF4-FFF2-40B4-BE49-F238E27FC236}">
                <a16:creationId xmlns:a16="http://schemas.microsoft.com/office/drawing/2014/main" id="{8A38E656-3F89-4C1B-1C60-058A47375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26" y="2028903"/>
            <a:ext cx="1819300" cy="18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43;p13">
            <a:extLst>
              <a:ext uri="{FF2B5EF4-FFF2-40B4-BE49-F238E27FC236}">
                <a16:creationId xmlns:a16="http://schemas.microsoft.com/office/drawing/2014/main" id="{57A9D549-1F10-0A85-94E3-D87A0695958B}"/>
              </a:ext>
            </a:extLst>
          </p:cNvPr>
          <p:cNvSpPr txBox="1">
            <a:spLocks/>
          </p:cNvSpPr>
          <p:nvPr/>
        </p:nvSpPr>
        <p:spPr>
          <a:xfrm>
            <a:off x="9496636" y="3826484"/>
            <a:ext cx="2709819" cy="15478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 fontAlgn="auto">
              <a:spcBef>
                <a:spcPts val="0"/>
              </a:spcBef>
              <a:buFont typeface="Wingdings 3" charset="2"/>
              <a:buNone/>
            </a:pPr>
            <a:r>
              <a:rPr lang="en-US" dirty="0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Mohammad </a:t>
            </a:r>
            <a:r>
              <a:rPr lang="en-US" dirty="0" err="1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Sadoghi</a:t>
            </a:r>
            <a:endParaRPr lang="en-US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marL="0" indent="0" algn="ctr" fontAlgn="auto">
              <a:spcBef>
                <a:spcPts val="0"/>
              </a:spcBef>
              <a:buFont typeface="Wingdings 3" charset="2"/>
              <a:buNone/>
            </a:pPr>
            <a:endParaRPr lang="en-US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marL="0" indent="0" algn="ctr" fontAlgn="auto">
              <a:spcBef>
                <a:spcPts val="0"/>
              </a:spcBef>
              <a:buFont typeface="Wingdings 3" charset="2"/>
              <a:buNone/>
            </a:pPr>
            <a:r>
              <a:rPr lang="en-US" dirty="0" err="1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Expolab</a:t>
            </a:r>
            <a:endParaRPr lang="en-US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marL="0" indent="0" algn="ctr" fontAlgn="auto">
              <a:spcBef>
                <a:spcPts val="0"/>
              </a:spcBef>
              <a:buFont typeface="Wingdings 3" charset="2"/>
              <a:buNone/>
            </a:pPr>
            <a:r>
              <a:rPr lang="en-US" dirty="0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UC Davis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</p:txBody>
      </p:sp>
      <p:pic>
        <p:nvPicPr>
          <p:cNvPr id="9" name="Picture 8" descr="A picture containing logo, graphics, font, circle&#10;&#10;Description automatically generated">
            <a:extLst>
              <a:ext uri="{FF2B5EF4-FFF2-40B4-BE49-F238E27FC236}">
                <a16:creationId xmlns:a16="http://schemas.microsoft.com/office/drawing/2014/main" id="{B6D37C97-FC37-D92B-5FFA-AFE6CACA6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227" y="146393"/>
            <a:ext cx="994818" cy="989322"/>
          </a:xfrm>
          <a:prstGeom prst="rect">
            <a:avLst/>
          </a:prstGeom>
        </p:spPr>
      </p:pic>
      <p:pic>
        <p:nvPicPr>
          <p:cNvPr id="12" name="Picture 11" descr="A red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C1F3375-4AAF-B0CF-8F7F-88E54DD0D5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4304" y="146394"/>
            <a:ext cx="994817" cy="989321"/>
          </a:xfrm>
          <a:prstGeom prst="rect">
            <a:avLst/>
          </a:prstGeom>
        </p:spPr>
      </p:pic>
      <p:pic>
        <p:nvPicPr>
          <p:cNvPr id="5" name="Picture 4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D4B12076-3F0C-6BD9-5CAE-D27C48FFE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2733" y="146393"/>
            <a:ext cx="994818" cy="989322"/>
          </a:xfrm>
          <a:prstGeom prst="rect">
            <a:avLst/>
          </a:prstGeom>
        </p:spPr>
      </p:pic>
      <p:sp>
        <p:nvSpPr>
          <p:cNvPr id="15" name="Google Shape;135;p13">
            <a:extLst>
              <a:ext uri="{FF2B5EF4-FFF2-40B4-BE49-F238E27FC236}">
                <a16:creationId xmlns:a16="http://schemas.microsoft.com/office/drawing/2014/main" id="{168DBD22-9B2D-BDE6-D326-9974F6840264}"/>
              </a:ext>
            </a:extLst>
          </p:cNvPr>
          <p:cNvSpPr txBox="1">
            <a:spLocks/>
          </p:cNvSpPr>
          <p:nvPr/>
        </p:nvSpPr>
        <p:spPr>
          <a:xfrm>
            <a:off x="-6157" y="-11487"/>
            <a:ext cx="8999227" cy="16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Dissecting BFT Consensus: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Palatino Linotype" panose="02040502050505030304" pitchFamily="18" charset="0"/>
                <a:ea typeface="Lora Medium"/>
                <a:cs typeface="Lora Medium"/>
                <a:sym typeface="Lora"/>
              </a:rPr>
              <a:t>In Trusted Components we Trust!</a:t>
            </a:r>
            <a:endParaRPr lang="en-US" sz="4400" b="1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</p:txBody>
      </p:sp>
      <p:sp>
        <p:nvSpPr>
          <p:cNvPr id="16" name="Google Shape;135;p13">
            <a:extLst>
              <a:ext uri="{FF2B5EF4-FFF2-40B4-BE49-F238E27FC236}">
                <a16:creationId xmlns:a16="http://schemas.microsoft.com/office/drawing/2014/main" id="{EEFE1D1C-FEFF-1582-C35D-C4CEBB638013}"/>
              </a:ext>
            </a:extLst>
          </p:cNvPr>
          <p:cNvSpPr txBox="1">
            <a:spLocks/>
          </p:cNvSpPr>
          <p:nvPr/>
        </p:nvSpPr>
        <p:spPr>
          <a:xfrm>
            <a:off x="2471118" y="3850645"/>
            <a:ext cx="2299595" cy="16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Sajjad </a:t>
            </a:r>
            <a:r>
              <a:rPr lang="en-US" sz="2000" dirty="0" err="1"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Rahnama</a:t>
            </a:r>
            <a:endParaRPr lang="en-US" sz="2000" dirty="0">
              <a:latin typeface="Palatino Linotype" panose="02040502050505030304" pitchFamily="18" charset="0"/>
              <a:ea typeface="Lora"/>
              <a:cs typeface="Lora"/>
              <a:sym typeface="Lor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ExpoLab</a:t>
            </a:r>
            <a:endParaRPr lang="en-US" sz="2000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UC Davis</a:t>
            </a:r>
          </a:p>
        </p:txBody>
      </p:sp>
      <p:sp>
        <p:nvSpPr>
          <p:cNvPr id="19" name="Google Shape;135;p13">
            <a:extLst>
              <a:ext uri="{FF2B5EF4-FFF2-40B4-BE49-F238E27FC236}">
                <a16:creationId xmlns:a16="http://schemas.microsoft.com/office/drawing/2014/main" id="{053BECC7-95F9-85B7-C391-6BFA074020F1}"/>
              </a:ext>
            </a:extLst>
          </p:cNvPr>
          <p:cNvSpPr txBox="1">
            <a:spLocks/>
          </p:cNvSpPr>
          <p:nvPr/>
        </p:nvSpPr>
        <p:spPr>
          <a:xfrm>
            <a:off x="2436" y="3853674"/>
            <a:ext cx="2299595" cy="16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Suyash Gupta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UC Berkeley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A8A1ABC-CDB5-2034-81F2-25E409D4B72B}"/>
              </a:ext>
            </a:extLst>
          </p:cNvPr>
          <p:cNvGrpSpPr/>
          <p:nvPr/>
        </p:nvGrpSpPr>
        <p:grpSpPr>
          <a:xfrm>
            <a:off x="910052" y="2109110"/>
            <a:ext cx="3956300" cy="1903447"/>
            <a:chOff x="3729306" y="2196658"/>
            <a:chExt cx="4101832" cy="19034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C51C01-A6A2-F0A9-142A-097E7B3BEB21}"/>
                </a:ext>
              </a:extLst>
            </p:cNvPr>
            <p:cNvSpPr txBox="1"/>
            <p:nvPr/>
          </p:nvSpPr>
          <p:spPr>
            <a:xfrm>
              <a:off x="3852647" y="2395835"/>
              <a:ext cx="397849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2400" dirty="0">
                  <a:solidFill>
                    <a:schemeClr val="tx2"/>
                  </a:solidFill>
                  <a:latin typeface="Palatino Linotype" panose="02040502050505030304" pitchFamily="18" charset="0"/>
                  <a:ea typeface="+mn-lt"/>
                  <a:cs typeface="+mn-lt"/>
                </a:rPr>
                <a:t>Crash Fault Tolerant Systems</a:t>
              </a:r>
            </a:p>
            <a:p>
              <a:pPr marL="0" indent="0" algn="ctr">
                <a:buNone/>
              </a:pPr>
              <a:endParaRPr lang="en-US" sz="2400" i="1" dirty="0">
                <a:solidFill>
                  <a:schemeClr val="tx2"/>
                </a:solidFill>
                <a:latin typeface="Palatino Linotype" panose="02040502050505030304" pitchFamily="18" charset="0"/>
                <a:ea typeface="+mn-lt"/>
                <a:cs typeface="+mn-lt"/>
              </a:endParaRPr>
            </a:p>
            <a:p>
              <a:pPr marL="0" indent="0" algn="ctr">
                <a:buNone/>
              </a:pPr>
              <a:r>
                <a:rPr lang="en-US" sz="2400" i="1" dirty="0">
                  <a:solidFill>
                    <a:schemeClr val="tx2"/>
                  </a:solidFill>
                  <a:latin typeface="Palatino Linotype" panose="02040502050505030304" pitchFamily="18" charset="0"/>
                  <a:ea typeface="+mn-lt"/>
                  <a:cs typeface="+mn-lt"/>
                </a:rPr>
                <a:t>2f+1 replicas</a:t>
              </a:r>
              <a:endParaRPr lang="en-US" sz="2400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endParaRPr>
            </a:p>
          </p:txBody>
        </p:sp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5DEC186B-8A5A-97A3-821C-2D36F44800E6}"/>
                </a:ext>
              </a:extLst>
            </p:cNvPr>
            <p:cNvSpPr/>
            <p:nvPr/>
          </p:nvSpPr>
          <p:spPr>
            <a:xfrm>
              <a:off x="3729306" y="2196658"/>
              <a:ext cx="3978490" cy="1903447"/>
            </a:xfrm>
            <a:custGeom>
              <a:avLst/>
              <a:gdLst>
                <a:gd name="connsiteX0" fmla="*/ 0 w 3978490"/>
                <a:gd name="connsiteY0" fmla="*/ 317248 h 1903447"/>
                <a:gd name="connsiteX1" fmla="*/ 317248 w 3978490"/>
                <a:gd name="connsiteY1" fmla="*/ 0 h 1903447"/>
                <a:gd name="connsiteX2" fmla="*/ 774261 w 3978490"/>
                <a:gd name="connsiteY2" fmla="*/ 0 h 1903447"/>
                <a:gd name="connsiteX3" fmla="*/ 1264713 w 3978490"/>
                <a:gd name="connsiteY3" fmla="*/ 0 h 1903447"/>
                <a:gd name="connsiteX4" fmla="*/ 1788605 w 3978490"/>
                <a:gd name="connsiteY4" fmla="*/ 0 h 1903447"/>
                <a:gd name="connsiteX5" fmla="*/ 2412818 w 3978490"/>
                <a:gd name="connsiteY5" fmla="*/ 0 h 1903447"/>
                <a:gd name="connsiteX6" fmla="*/ 2869830 w 3978490"/>
                <a:gd name="connsiteY6" fmla="*/ 0 h 1903447"/>
                <a:gd name="connsiteX7" fmla="*/ 3661242 w 3978490"/>
                <a:gd name="connsiteY7" fmla="*/ 0 h 1903447"/>
                <a:gd name="connsiteX8" fmla="*/ 3978490 w 3978490"/>
                <a:gd name="connsiteY8" fmla="*/ 317248 h 1903447"/>
                <a:gd name="connsiteX9" fmla="*/ 3978490 w 3978490"/>
                <a:gd name="connsiteY9" fmla="*/ 727542 h 1903447"/>
                <a:gd name="connsiteX10" fmla="*/ 3978490 w 3978490"/>
                <a:gd name="connsiteY10" fmla="*/ 1125147 h 1903447"/>
                <a:gd name="connsiteX11" fmla="*/ 3978490 w 3978490"/>
                <a:gd name="connsiteY11" fmla="*/ 1586199 h 1903447"/>
                <a:gd name="connsiteX12" fmla="*/ 3661242 w 3978490"/>
                <a:gd name="connsiteY12" fmla="*/ 1903447 h 1903447"/>
                <a:gd name="connsiteX13" fmla="*/ 3170790 w 3978490"/>
                <a:gd name="connsiteY13" fmla="*/ 1903447 h 1903447"/>
                <a:gd name="connsiteX14" fmla="*/ 2680337 w 3978490"/>
                <a:gd name="connsiteY14" fmla="*/ 1903447 h 1903447"/>
                <a:gd name="connsiteX15" fmla="*/ 2056125 w 3978490"/>
                <a:gd name="connsiteY15" fmla="*/ 1903447 h 1903447"/>
                <a:gd name="connsiteX16" fmla="*/ 1431913 w 3978490"/>
                <a:gd name="connsiteY16" fmla="*/ 1903447 h 1903447"/>
                <a:gd name="connsiteX17" fmla="*/ 807700 w 3978490"/>
                <a:gd name="connsiteY17" fmla="*/ 1903447 h 1903447"/>
                <a:gd name="connsiteX18" fmla="*/ 317248 w 3978490"/>
                <a:gd name="connsiteY18" fmla="*/ 1903447 h 1903447"/>
                <a:gd name="connsiteX19" fmla="*/ 0 w 3978490"/>
                <a:gd name="connsiteY19" fmla="*/ 1586199 h 1903447"/>
                <a:gd name="connsiteX20" fmla="*/ 0 w 3978490"/>
                <a:gd name="connsiteY20" fmla="*/ 1150526 h 1903447"/>
                <a:gd name="connsiteX21" fmla="*/ 0 w 3978490"/>
                <a:gd name="connsiteY21" fmla="*/ 752921 h 1903447"/>
                <a:gd name="connsiteX22" fmla="*/ 0 w 3978490"/>
                <a:gd name="connsiteY22" fmla="*/ 317248 h 190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78490" h="1903447" extrusionOk="0">
                  <a:moveTo>
                    <a:pt x="0" y="317248"/>
                  </a:moveTo>
                  <a:cubicBezTo>
                    <a:pt x="-9956" y="130155"/>
                    <a:pt x="182320" y="-12471"/>
                    <a:pt x="317248" y="0"/>
                  </a:cubicBezTo>
                  <a:cubicBezTo>
                    <a:pt x="447736" y="-19781"/>
                    <a:pt x="681955" y="44792"/>
                    <a:pt x="774261" y="0"/>
                  </a:cubicBezTo>
                  <a:cubicBezTo>
                    <a:pt x="866567" y="-44792"/>
                    <a:pt x="1056124" y="45122"/>
                    <a:pt x="1264713" y="0"/>
                  </a:cubicBezTo>
                  <a:cubicBezTo>
                    <a:pt x="1473302" y="-45122"/>
                    <a:pt x="1565938" y="17587"/>
                    <a:pt x="1788605" y="0"/>
                  </a:cubicBezTo>
                  <a:cubicBezTo>
                    <a:pt x="2011272" y="-17587"/>
                    <a:pt x="2137923" y="40724"/>
                    <a:pt x="2412818" y="0"/>
                  </a:cubicBezTo>
                  <a:cubicBezTo>
                    <a:pt x="2687713" y="-40724"/>
                    <a:pt x="2666518" y="1656"/>
                    <a:pt x="2869830" y="0"/>
                  </a:cubicBezTo>
                  <a:cubicBezTo>
                    <a:pt x="3073142" y="-1656"/>
                    <a:pt x="3325352" y="18266"/>
                    <a:pt x="3661242" y="0"/>
                  </a:cubicBezTo>
                  <a:cubicBezTo>
                    <a:pt x="3812021" y="-45254"/>
                    <a:pt x="3996750" y="111467"/>
                    <a:pt x="3978490" y="317248"/>
                  </a:cubicBezTo>
                  <a:cubicBezTo>
                    <a:pt x="4027372" y="483544"/>
                    <a:pt x="3965295" y="540981"/>
                    <a:pt x="3978490" y="727542"/>
                  </a:cubicBezTo>
                  <a:cubicBezTo>
                    <a:pt x="3991685" y="914103"/>
                    <a:pt x="3944272" y="1003845"/>
                    <a:pt x="3978490" y="1125147"/>
                  </a:cubicBezTo>
                  <a:cubicBezTo>
                    <a:pt x="4012708" y="1246449"/>
                    <a:pt x="3923225" y="1405187"/>
                    <a:pt x="3978490" y="1586199"/>
                  </a:cubicBezTo>
                  <a:cubicBezTo>
                    <a:pt x="3976397" y="1767984"/>
                    <a:pt x="3853433" y="1891720"/>
                    <a:pt x="3661242" y="1903447"/>
                  </a:cubicBezTo>
                  <a:cubicBezTo>
                    <a:pt x="3533771" y="1933798"/>
                    <a:pt x="3280752" y="1862775"/>
                    <a:pt x="3170790" y="1903447"/>
                  </a:cubicBezTo>
                  <a:cubicBezTo>
                    <a:pt x="3060828" y="1944119"/>
                    <a:pt x="2850228" y="1854799"/>
                    <a:pt x="2680337" y="1903447"/>
                  </a:cubicBezTo>
                  <a:cubicBezTo>
                    <a:pt x="2510446" y="1952095"/>
                    <a:pt x="2222148" y="1847193"/>
                    <a:pt x="2056125" y="1903447"/>
                  </a:cubicBezTo>
                  <a:cubicBezTo>
                    <a:pt x="1890102" y="1959701"/>
                    <a:pt x="1594003" y="1838706"/>
                    <a:pt x="1431913" y="1903447"/>
                  </a:cubicBezTo>
                  <a:cubicBezTo>
                    <a:pt x="1269823" y="1968188"/>
                    <a:pt x="1069056" y="1850311"/>
                    <a:pt x="807700" y="1903447"/>
                  </a:cubicBezTo>
                  <a:cubicBezTo>
                    <a:pt x="546344" y="1956583"/>
                    <a:pt x="461847" y="1861652"/>
                    <a:pt x="317248" y="1903447"/>
                  </a:cubicBezTo>
                  <a:cubicBezTo>
                    <a:pt x="149889" y="1895958"/>
                    <a:pt x="29383" y="1740010"/>
                    <a:pt x="0" y="1586199"/>
                  </a:cubicBezTo>
                  <a:cubicBezTo>
                    <a:pt x="-6403" y="1386552"/>
                    <a:pt x="44066" y="1299557"/>
                    <a:pt x="0" y="1150526"/>
                  </a:cubicBezTo>
                  <a:cubicBezTo>
                    <a:pt x="-44066" y="1001495"/>
                    <a:pt x="42787" y="948766"/>
                    <a:pt x="0" y="752921"/>
                  </a:cubicBezTo>
                  <a:cubicBezTo>
                    <a:pt x="-42787" y="557076"/>
                    <a:pt x="9742" y="522562"/>
                    <a:pt x="0" y="317248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18735076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8573D4-4D29-6EC6-26C0-2EC5DB649C17}"/>
              </a:ext>
            </a:extLst>
          </p:cNvPr>
          <p:cNvGrpSpPr/>
          <p:nvPr/>
        </p:nvGrpSpPr>
        <p:grpSpPr>
          <a:xfrm>
            <a:off x="7642301" y="2109110"/>
            <a:ext cx="3956300" cy="1903447"/>
            <a:chOff x="3729306" y="2196658"/>
            <a:chExt cx="4101832" cy="190344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3246E4-017B-F76B-F1DF-A900850342CA}"/>
                </a:ext>
              </a:extLst>
            </p:cNvPr>
            <p:cNvSpPr txBox="1"/>
            <p:nvPr/>
          </p:nvSpPr>
          <p:spPr>
            <a:xfrm>
              <a:off x="3852647" y="2395835"/>
              <a:ext cx="397849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2400" dirty="0">
                  <a:solidFill>
                    <a:schemeClr val="tx2"/>
                  </a:solidFill>
                  <a:latin typeface="Palatino Linotype" panose="02040502050505030304" pitchFamily="18" charset="0"/>
                  <a:ea typeface="+mn-lt"/>
                  <a:cs typeface="+mn-lt"/>
                </a:rPr>
                <a:t>Byzantine Fault Tolerant Systems </a:t>
              </a:r>
            </a:p>
            <a:p>
              <a:pPr marL="0" indent="0" algn="ctr">
                <a:buNone/>
              </a:pPr>
              <a:endParaRPr lang="en-US" sz="2400" i="1" dirty="0">
                <a:solidFill>
                  <a:schemeClr val="tx2"/>
                </a:solidFill>
                <a:latin typeface="Palatino Linotype" panose="02040502050505030304" pitchFamily="18" charset="0"/>
                <a:ea typeface="+mn-lt"/>
                <a:cs typeface="+mn-lt"/>
              </a:endParaRPr>
            </a:p>
            <a:p>
              <a:pPr marL="0" indent="0" algn="ctr">
                <a:buNone/>
              </a:pPr>
              <a:r>
                <a:rPr lang="en-US" sz="2400" i="1" dirty="0">
                  <a:solidFill>
                    <a:schemeClr val="tx2"/>
                  </a:solidFill>
                  <a:latin typeface="Palatino Linotype" panose="02040502050505030304" pitchFamily="18" charset="0"/>
                  <a:ea typeface="+mn-lt"/>
                  <a:cs typeface="+mn-lt"/>
                </a:rPr>
                <a:t>3f+1 replicas</a:t>
              </a:r>
              <a:endParaRPr lang="en-US" sz="2400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endParaRPr>
            </a:p>
          </p:txBody>
        </p:sp>
        <p:sp>
          <p:nvSpPr>
            <p:cNvPr id="13" name="Rectangle: Rounded Corners 8">
              <a:extLst>
                <a:ext uri="{FF2B5EF4-FFF2-40B4-BE49-F238E27FC236}">
                  <a16:creationId xmlns:a16="http://schemas.microsoft.com/office/drawing/2014/main" id="{DBB99E81-3475-B474-DA28-85BD6C4A42B4}"/>
                </a:ext>
              </a:extLst>
            </p:cNvPr>
            <p:cNvSpPr/>
            <p:nvPr/>
          </p:nvSpPr>
          <p:spPr>
            <a:xfrm>
              <a:off x="3729306" y="2196658"/>
              <a:ext cx="3978490" cy="1903447"/>
            </a:xfrm>
            <a:custGeom>
              <a:avLst/>
              <a:gdLst>
                <a:gd name="connsiteX0" fmla="*/ 0 w 3978490"/>
                <a:gd name="connsiteY0" fmla="*/ 317248 h 1903447"/>
                <a:gd name="connsiteX1" fmla="*/ 317248 w 3978490"/>
                <a:gd name="connsiteY1" fmla="*/ 0 h 1903447"/>
                <a:gd name="connsiteX2" fmla="*/ 774261 w 3978490"/>
                <a:gd name="connsiteY2" fmla="*/ 0 h 1903447"/>
                <a:gd name="connsiteX3" fmla="*/ 1264713 w 3978490"/>
                <a:gd name="connsiteY3" fmla="*/ 0 h 1903447"/>
                <a:gd name="connsiteX4" fmla="*/ 1788605 w 3978490"/>
                <a:gd name="connsiteY4" fmla="*/ 0 h 1903447"/>
                <a:gd name="connsiteX5" fmla="*/ 2412818 w 3978490"/>
                <a:gd name="connsiteY5" fmla="*/ 0 h 1903447"/>
                <a:gd name="connsiteX6" fmla="*/ 2869830 w 3978490"/>
                <a:gd name="connsiteY6" fmla="*/ 0 h 1903447"/>
                <a:gd name="connsiteX7" fmla="*/ 3661242 w 3978490"/>
                <a:gd name="connsiteY7" fmla="*/ 0 h 1903447"/>
                <a:gd name="connsiteX8" fmla="*/ 3978490 w 3978490"/>
                <a:gd name="connsiteY8" fmla="*/ 317248 h 1903447"/>
                <a:gd name="connsiteX9" fmla="*/ 3978490 w 3978490"/>
                <a:gd name="connsiteY9" fmla="*/ 727542 h 1903447"/>
                <a:gd name="connsiteX10" fmla="*/ 3978490 w 3978490"/>
                <a:gd name="connsiteY10" fmla="*/ 1125147 h 1903447"/>
                <a:gd name="connsiteX11" fmla="*/ 3978490 w 3978490"/>
                <a:gd name="connsiteY11" fmla="*/ 1586199 h 1903447"/>
                <a:gd name="connsiteX12" fmla="*/ 3661242 w 3978490"/>
                <a:gd name="connsiteY12" fmla="*/ 1903447 h 1903447"/>
                <a:gd name="connsiteX13" fmla="*/ 3170790 w 3978490"/>
                <a:gd name="connsiteY13" fmla="*/ 1903447 h 1903447"/>
                <a:gd name="connsiteX14" fmla="*/ 2680337 w 3978490"/>
                <a:gd name="connsiteY14" fmla="*/ 1903447 h 1903447"/>
                <a:gd name="connsiteX15" fmla="*/ 2056125 w 3978490"/>
                <a:gd name="connsiteY15" fmla="*/ 1903447 h 1903447"/>
                <a:gd name="connsiteX16" fmla="*/ 1431913 w 3978490"/>
                <a:gd name="connsiteY16" fmla="*/ 1903447 h 1903447"/>
                <a:gd name="connsiteX17" fmla="*/ 807700 w 3978490"/>
                <a:gd name="connsiteY17" fmla="*/ 1903447 h 1903447"/>
                <a:gd name="connsiteX18" fmla="*/ 317248 w 3978490"/>
                <a:gd name="connsiteY18" fmla="*/ 1903447 h 1903447"/>
                <a:gd name="connsiteX19" fmla="*/ 0 w 3978490"/>
                <a:gd name="connsiteY19" fmla="*/ 1586199 h 1903447"/>
                <a:gd name="connsiteX20" fmla="*/ 0 w 3978490"/>
                <a:gd name="connsiteY20" fmla="*/ 1150526 h 1903447"/>
                <a:gd name="connsiteX21" fmla="*/ 0 w 3978490"/>
                <a:gd name="connsiteY21" fmla="*/ 752921 h 1903447"/>
                <a:gd name="connsiteX22" fmla="*/ 0 w 3978490"/>
                <a:gd name="connsiteY22" fmla="*/ 317248 h 190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78490" h="1903447" extrusionOk="0">
                  <a:moveTo>
                    <a:pt x="0" y="317248"/>
                  </a:moveTo>
                  <a:cubicBezTo>
                    <a:pt x="-9956" y="130155"/>
                    <a:pt x="182320" y="-12471"/>
                    <a:pt x="317248" y="0"/>
                  </a:cubicBezTo>
                  <a:cubicBezTo>
                    <a:pt x="447736" y="-19781"/>
                    <a:pt x="681955" y="44792"/>
                    <a:pt x="774261" y="0"/>
                  </a:cubicBezTo>
                  <a:cubicBezTo>
                    <a:pt x="866567" y="-44792"/>
                    <a:pt x="1056124" y="45122"/>
                    <a:pt x="1264713" y="0"/>
                  </a:cubicBezTo>
                  <a:cubicBezTo>
                    <a:pt x="1473302" y="-45122"/>
                    <a:pt x="1565938" y="17587"/>
                    <a:pt x="1788605" y="0"/>
                  </a:cubicBezTo>
                  <a:cubicBezTo>
                    <a:pt x="2011272" y="-17587"/>
                    <a:pt x="2137923" y="40724"/>
                    <a:pt x="2412818" y="0"/>
                  </a:cubicBezTo>
                  <a:cubicBezTo>
                    <a:pt x="2687713" y="-40724"/>
                    <a:pt x="2666518" y="1656"/>
                    <a:pt x="2869830" y="0"/>
                  </a:cubicBezTo>
                  <a:cubicBezTo>
                    <a:pt x="3073142" y="-1656"/>
                    <a:pt x="3325352" y="18266"/>
                    <a:pt x="3661242" y="0"/>
                  </a:cubicBezTo>
                  <a:cubicBezTo>
                    <a:pt x="3812021" y="-45254"/>
                    <a:pt x="3996750" y="111467"/>
                    <a:pt x="3978490" y="317248"/>
                  </a:cubicBezTo>
                  <a:cubicBezTo>
                    <a:pt x="4027372" y="483544"/>
                    <a:pt x="3965295" y="540981"/>
                    <a:pt x="3978490" y="727542"/>
                  </a:cubicBezTo>
                  <a:cubicBezTo>
                    <a:pt x="3991685" y="914103"/>
                    <a:pt x="3944272" y="1003845"/>
                    <a:pt x="3978490" y="1125147"/>
                  </a:cubicBezTo>
                  <a:cubicBezTo>
                    <a:pt x="4012708" y="1246449"/>
                    <a:pt x="3923225" y="1405187"/>
                    <a:pt x="3978490" y="1586199"/>
                  </a:cubicBezTo>
                  <a:cubicBezTo>
                    <a:pt x="3976397" y="1767984"/>
                    <a:pt x="3853433" y="1891720"/>
                    <a:pt x="3661242" y="1903447"/>
                  </a:cubicBezTo>
                  <a:cubicBezTo>
                    <a:pt x="3533771" y="1933798"/>
                    <a:pt x="3280752" y="1862775"/>
                    <a:pt x="3170790" y="1903447"/>
                  </a:cubicBezTo>
                  <a:cubicBezTo>
                    <a:pt x="3060828" y="1944119"/>
                    <a:pt x="2850228" y="1854799"/>
                    <a:pt x="2680337" y="1903447"/>
                  </a:cubicBezTo>
                  <a:cubicBezTo>
                    <a:pt x="2510446" y="1952095"/>
                    <a:pt x="2222148" y="1847193"/>
                    <a:pt x="2056125" y="1903447"/>
                  </a:cubicBezTo>
                  <a:cubicBezTo>
                    <a:pt x="1890102" y="1959701"/>
                    <a:pt x="1594003" y="1838706"/>
                    <a:pt x="1431913" y="1903447"/>
                  </a:cubicBezTo>
                  <a:cubicBezTo>
                    <a:pt x="1269823" y="1968188"/>
                    <a:pt x="1069056" y="1850311"/>
                    <a:pt x="807700" y="1903447"/>
                  </a:cubicBezTo>
                  <a:cubicBezTo>
                    <a:pt x="546344" y="1956583"/>
                    <a:pt x="461847" y="1861652"/>
                    <a:pt x="317248" y="1903447"/>
                  </a:cubicBezTo>
                  <a:cubicBezTo>
                    <a:pt x="149889" y="1895958"/>
                    <a:pt x="29383" y="1740010"/>
                    <a:pt x="0" y="1586199"/>
                  </a:cubicBezTo>
                  <a:cubicBezTo>
                    <a:pt x="-6403" y="1386552"/>
                    <a:pt x="44066" y="1299557"/>
                    <a:pt x="0" y="1150526"/>
                  </a:cubicBezTo>
                  <a:cubicBezTo>
                    <a:pt x="-44066" y="1001495"/>
                    <a:pt x="42787" y="948766"/>
                    <a:pt x="0" y="752921"/>
                  </a:cubicBezTo>
                  <a:cubicBezTo>
                    <a:pt x="-42787" y="557076"/>
                    <a:pt x="9742" y="522562"/>
                    <a:pt x="0" y="317248"/>
                  </a:cubicBezTo>
                  <a:close/>
                </a:path>
              </a:pathLst>
            </a:custGeom>
            <a:noFill/>
            <a:ln w="38100">
              <a:extLst>
                <a:ext uri="{C807C97D-BFC1-408E-A445-0C87EB9F89A2}">
                  <ask:lineSketchStyleProps xmlns:ask="http://schemas.microsoft.com/office/drawing/2018/sketchyshapes" sd="18735076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 Linotype" panose="0204050205050503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E0F7631-8789-CFC4-8644-B6DC11ADDA26}"/>
              </a:ext>
            </a:extLst>
          </p:cNvPr>
          <p:cNvSpPr txBox="1"/>
          <p:nvPr/>
        </p:nvSpPr>
        <p:spPr>
          <a:xfrm>
            <a:off x="3665066" y="4731726"/>
            <a:ext cx="48618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i="1" dirty="0">
                <a:solidFill>
                  <a:srgbClr val="FF0000"/>
                </a:solidFill>
                <a:latin typeface="Palatino Linotype" panose="02040502050505030304" pitchFamily="18" charset="0"/>
                <a:ea typeface="+mn-lt"/>
                <a:cs typeface="+mn-lt"/>
              </a:rPr>
              <a:t>Equivocation is root cause of higher replication factor</a:t>
            </a:r>
            <a:endParaRPr lang="en-US" sz="2400" b="1" i="1" dirty="0">
              <a:solidFill>
                <a:srgbClr val="FF0000"/>
              </a:solidFill>
              <a:latin typeface="Palatino Linotype" panose="02040502050505030304" pitchFamily="18" charset="0"/>
              <a:cs typeface="Time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E1275E7-58AF-B4EC-555D-193DAE57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978"/>
            <a:ext cx="12192000" cy="701731"/>
          </a:xfrm>
        </p:spPr>
        <p:txBody>
          <a:bodyPr/>
          <a:lstStyle/>
          <a:p>
            <a:pPr algn="ctr"/>
            <a:r>
              <a:rPr lang="en-US" sz="4400" dirty="0">
                <a:latin typeface="Palatino Linotype" panose="02040502050505030304" pitchFamily="18" charset="0"/>
              </a:rPr>
              <a:t>The Ugly Side of BFT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CFA55-2518-3671-92CB-DFC5282D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8281DD-665F-5B1E-AE63-E7E5E1E3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098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Maybe Trusted Hardware Can help?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34C9CE77-063E-FDF1-AEEB-674270E5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15" y="2563173"/>
            <a:ext cx="4436524" cy="865827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F9A6C4F-47DC-AD4B-404E-5FF4B769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181" y="2233502"/>
            <a:ext cx="1554162" cy="152516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" name="Picture 3" descr="A cartoon of a mouse&#10;&#10;Description automatically generated with low confidence">
            <a:extLst>
              <a:ext uri="{FF2B5EF4-FFF2-40B4-BE49-F238E27FC236}">
                <a16:creationId xmlns:a16="http://schemas.microsoft.com/office/drawing/2014/main" id="{A6436FD9-C87A-A96F-D9E6-D8ABBCC5B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238" y="3895002"/>
            <a:ext cx="1961615" cy="24463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1352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>
                <a:latin typeface="Palatino Linotype" panose="02040502050505030304" pitchFamily="18" charset="0"/>
              </a:rPr>
              <a:pPr>
                <a:defRPr/>
              </a:pPr>
              <a:t>12</a:t>
            </a:fld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7" y="180975"/>
            <a:ext cx="12066872" cy="1284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Trusted Byzantine Fault-Tolerance Consensus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E72C1D0-C290-3D27-60F3-59168E844198}"/>
              </a:ext>
            </a:extLst>
          </p:cNvPr>
          <p:cNvSpPr txBox="1">
            <a:spLocks/>
          </p:cNvSpPr>
          <p:nvPr/>
        </p:nvSpPr>
        <p:spPr>
          <a:xfrm>
            <a:off x="1867306" y="3743917"/>
            <a:ext cx="8690661" cy="660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A2M, </a:t>
            </a:r>
            <a:r>
              <a:rPr lang="en-US" i="1" dirty="0" err="1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TrInc</a:t>
            </a:r>
            <a:r>
              <a:rPr lang="en-US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,  </a:t>
            </a:r>
            <a:r>
              <a:rPr lang="en-US" i="1" dirty="0" err="1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MinBFT</a:t>
            </a:r>
            <a:r>
              <a:rPr lang="en-US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, </a:t>
            </a:r>
            <a:r>
              <a:rPr lang="en-US" i="1" dirty="0" err="1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MinZZ</a:t>
            </a:r>
            <a:r>
              <a:rPr lang="en-US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, </a:t>
            </a:r>
            <a:r>
              <a:rPr lang="en-US" i="1" dirty="0" err="1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CheapBFT</a:t>
            </a:r>
            <a:r>
              <a:rPr lang="en-US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, </a:t>
            </a:r>
            <a:r>
              <a:rPr lang="en-US" i="1" dirty="0" err="1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Hotstuff</a:t>
            </a:r>
            <a:r>
              <a:rPr lang="en-US" i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-M,  </a:t>
            </a:r>
            <a:r>
              <a:rPr lang="en-US" i="1" dirty="0" err="1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Damysus</a:t>
            </a:r>
            <a:endParaRPr lang="en-US" i="1" dirty="0">
              <a:solidFill>
                <a:schemeClr val="tx2"/>
              </a:solidFill>
              <a:latin typeface="Palatino Linotype" panose="02040502050505030304" pitchFamily="18" charset="0"/>
              <a:cs typeface="Times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8C20A2C-5998-5134-62F2-C515A9D9257A}"/>
              </a:ext>
            </a:extLst>
          </p:cNvPr>
          <p:cNvSpPr txBox="1">
            <a:spLocks/>
          </p:cNvSpPr>
          <p:nvPr/>
        </p:nvSpPr>
        <p:spPr>
          <a:xfrm>
            <a:off x="2628130" y="2398806"/>
            <a:ext cx="7175261" cy="10818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Trusted component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  <a:cs typeface="Times"/>
              </a:rPr>
              <a:t>attest</a:t>
            </a:r>
            <a:r>
              <a:rPr lang="en-US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 order of each transaction.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dirty="0">
                <a:solidFill>
                  <a:srgbClr val="00B050"/>
                </a:solidFill>
                <a:latin typeface="Palatino Linotype" panose="02040502050505030304" pitchFamily="18" charset="0"/>
                <a:cs typeface="Times"/>
              </a:rPr>
              <a:t>Replicas cannot equivocate.</a:t>
            </a:r>
            <a:r>
              <a:rPr lang="en-US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 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3F51920-0A28-4A9E-A96D-D0C5E58ECBC8}"/>
              </a:ext>
            </a:extLst>
          </p:cNvPr>
          <p:cNvSpPr txBox="1">
            <a:spLocks/>
          </p:cNvSpPr>
          <p:nvPr/>
        </p:nvSpPr>
        <p:spPr>
          <a:xfrm>
            <a:off x="1804409" y="4889291"/>
            <a:ext cx="8816454" cy="660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Trust-BFT protocols </a:t>
            </a:r>
            <a:r>
              <a:rPr lang="en-US" b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  <a:sym typeface="Wingdings" pitchFamily="2" charset="2"/>
              </a:rPr>
              <a:t></a:t>
            </a:r>
            <a:r>
              <a:rPr lang="en-US" b="1" dirty="0">
                <a:solidFill>
                  <a:schemeClr val="tx2"/>
                </a:solidFill>
                <a:latin typeface="Palatino Linotype" panose="02040502050505030304" pitchFamily="18" charset="0"/>
                <a:cs typeface="Times"/>
              </a:rPr>
              <a:t> 2f+1 enough for safety</a:t>
            </a:r>
          </a:p>
        </p:txBody>
      </p:sp>
    </p:spTree>
    <p:extLst>
      <p:ext uri="{BB962C8B-B14F-4D97-AF65-F5344CB8AC3E}">
        <p14:creationId xmlns:p14="http://schemas.microsoft.com/office/powerpoint/2010/main" val="22680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Trust-Byzantine Fault Tolerance Consensus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5DC5A3-0162-3426-BF7C-1C56617B7DC1}"/>
              </a:ext>
            </a:extLst>
          </p:cNvPr>
          <p:cNvGrpSpPr/>
          <p:nvPr/>
        </p:nvGrpSpPr>
        <p:grpSpPr>
          <a:xfrm>
            <a:off x="2336408" y="1465149"/>
            <a:ext cx="771365" cy="985059"/>
            <a:chOff x="927481" y="4728895"/>
            <a:chExt cx="771365" cy="9850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97B7DD-34EF-4637-88F5-24EE5AC5AC6D}"/>
                </a:ext>
              </a:extLst>
            </p:cNvPr>
            <p:cNvSpPr txBox="1"/>
            <p:nvPr/>
          </p:nvSpPr>
          <p:spPr>
            <a:xfrm>
              <a:off x="927481" y="5313844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5" name="Picture 4" descr="A close-up of a doll&#10;&#10;Description automatically generated">
              <a:extLst>
                <a:ext uri="{FF2B5EF4-FFF2-40B4-BE49-F238E27FC236}">
                  <a16:creationId xmlns:a16="http://schemas.microsoft.com/office/drawing/2014/main" id="{26374F09-65E5-B923-8935-83282CD8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340" y="4728895"/>
              <a:ext cx="567889" cy="60574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6BD5390-9422-3BE9-F966-A729983F9BC5}"/>
              </a:ext>
            </a:extLst>
          </p:cNvPr>
          <p:cNvSpPr txBox="1"/>
          <p:nvPr/>
        </p:nvSpPr>
        <p:spPr>
          <a:xfrm>
            <a:off x="3053482" y="1271804"/>
            <a:ext cx="2030205" cy="70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F86151-3DAB-09D1-476E-AB28889F1BAE}"/>
              </a:ext>
            </a:extLst>
          </p:cNvPr>
          <p:cNvCxnSpPr>
            <a:cxnSpLocks/>
          </p:cNvCxnSpPr>
          <p:nvPr/>
        </p:nvCxnSpPr>
        <p:spPr>
          <a:xfrm>
            <a:off x="3205969" y="1784630"/>
            <a:ext cx="1752369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F8ECCE-D3A4-361B-9D1E-BD69A05A96CD}"/>
              </a:ext>
            </a:extLst>
          </p:cNvPr>
          <p:cNvCxnSpPr>
            <a:cxnSpLocks/>
          </p:cNvCxnSpPr>
          <p:nvPr/>
        </p:nvCxnSpPr>
        <p:spPr>
          <a:xfrm>
            <a:off x="5708061" y="2229610"/>
            <a:ext cx="2353727" cy="631466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F6236D6-7E1B-F00F-B520-DF6670F65AB6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5710853" y="2243282"/>
            <a:ext cx="1060067" cy="685361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5DCEF971-C6F2-7C6A-E4D6-4060AA1AD9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858844" y="3275356"/>
            <a:ext cx="3953135" cy="2302839"/>
          </a:xfrm>
          <a:prstGeom prst="bentConnector3">
            <a:avLst>
              <a:gd name="adj1" fmla="val 847"/>
            </a:avLst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CF4A26-762F-F4B7-AA9D-8CD1E90F078A}"/>
              </a:ext>
            </a:extLst>
          </p:cNvPr>
          <p:cNvGrpSpPr/>
          <p:nvPr/>
        </p:nvGrpSpPr>
        <p:grpSpPr>
          <a:xfrm>
            <a:off x="5028929" y="1319776"/>
            <a:ext cx="3600970" cy="908710"/>
            <a:chOff x="2897354" y="2594259"/>
            <a:chExt cx="2912896" cy="908710"/>
          </a:xfrm>
        </p:grpSpPr>
        <p:pic>
          <p:nvPicPr>
            <p:cNvPr id="63" name="Graphic 62" descr="Database">
              <a:extLst>
                <a:ext uri="{FF2B5EF4-FFF2-40B4-BE49-F238E27FC236}">
                  <a16:creationId xmlns:a16="http://schemas.microsoft.com/office/drawing/2014/main" id="{C5919A18-505F-F647-BB0A-A7DF50F7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0953" y="2814986"/>
              <a:ext cx="671063" cy="686765"/>
            </a:xfrm>
            <a:prstGeom prst="rect">
              <a:avLst/>
            </a:prstGeom>
          </p:spPr>
        </p:pic>
        <p:pic>
          <p:nvPicPr>
            <p:cNvPr id="14" name="Picture 13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D39A4D28-C878-A848-B7AF-DA6F6858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300" y="2847501"/>
              <a:ext cx="584788" cy="57929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407953-8F42-6A2A-54B7-CA126742F5D0}"/>
                </a:ext>
              </a:extLst>
            </p:cNvPr>
            <p:cNvGrpSpPr/>
            <p:nvPr/>
          </p:nvGrpSpPr>
          <p:grpSpPr>
            <a:xfrm>
              <a:off x="2970871" y="2594259"/>
              <a:ext cx="726163" cy="908710"/>
              <a:chOff x="4684665" y="1223689"/>
              <a:chExt cx="726163" cy="908710"/>
            </a:xfrm>
          </p:grpSpPr>
          <p:pic>
            <p:nvPicPr>
              <p:cNvPr id="61" name="Graphic 60" descr="Database">
                <a:extLst>
                  <a:ext uri="{FF2B5EF4-FFF2-40B4-BE49-F238E27FC236}">
                    <a16:creationId xmlns:a16="http://schemas.microsoft.com/office/drawing/2014/main" id="{1D4667E0-FFF4-1A4C-94AB-5F678B523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39765" y="1445634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18" name="Graphic 17" descr="Crown with solid fill">
                <a:extLst>
                  <a:ext uri="{FF2B5EF4-FFF2-40B4-BE49-F238E27FC236}">
                    <a16:creationId xmlns:a16="http://schemas.microsoft.com/office/drawing/2014/main" id="{8B43E939-71BC-6BEF-FA84-E72D9C1C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119808">
                <a:off x="4684665" y="1223689"/>
                <a:ext cx="486590" cy="475680"/>
              </a:xfrm>
              <a:prstGeom prst="rect">
                <a:avLst/>
              </a:prstGeom>
            </p:spPr>
          </p:pic>
        </p:grp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718CC55-9D49-0985-9F0D-28DFB5BBDE47}"/>
                </a:ext>
              </a:extLst>
            </p:cNvPr>
            <p:cNvSpPr/>
            <p:nvPr/>
          </p:nvSpPr>
          <p:spPr>
            <a:xfrm>
              <a:off x="2897354" y="2615351"/>
              <a:ext cx="2912896" cy="88752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C8D743-8695-8742-1FE6-64B89866817A}"/>
              </a:ext>
            </a:extLst>
          </p:cNvPr>
          <p:cNvGrpSpPr/>
          <p:nvPr/>
        </p:nvGrpSpPr>
        <p:grpSpPr>
          <a:xfrm>
            <a:off x="5028929" y="2698588"/>
            <a:ext cx="3600971" cy="916820"/>
            <a:chOff x="2897354" y="2594259"/>
            <a:chExt cx="2912896" cy="916820"/>
          </a:xfrm>
        </p:grpSpPr>
        <p:pic>
          <p:nvPicPr>
            <p:cNvPr id="23" name="Graphic 22" descr="Database">
              <a:extLst>
                <a:ext uri="{FF2B5EF4-FFF2-40B4-BE49-F238E27FC236}">
                  <a16:creationId xmlns:a16="http://schemas.microsoft.com/office/drawing/2014/main" id="{D8A133B9-78DE-DA8F-D7E6-F6D02868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0953" y="2824314"/>
              <a:ext cx="671063" cy="686765"/>
            </a:xfrm>
            <a:prstGeom prst="rect">
              <a:avLst/>
            </a:prstGeom>
          </p:spPr>
        </p:pic>
        <p:pic>
          <p:nvPicPr>
            <p:cNvPr id="31" name="Picture 30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A5176F39-1BBC-96E0-25CB-8DDF2039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300" y="2847501"/>
              <a:ext cx="584788" cy="57929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977940A-2CA0-9B75-0CDC-365582B523A6}"/>
                </a:ext>
              </a:extLst>
            </p:cNvPr>
            <p:cNvGrpSpPr/>
            <p:nvPr/>
          </p:nvGrpSpPr>
          <p:grpSpPr>
            <a:xfrm>
              <a:off x="2970871" y="2594259"/>
              <a:ext cx="726163" cy="908710"/>
              <a:chOff x="4684665" y="1223689"/>
              <a:chExt cx="726163" cy="908710"/>
            </a:xfrm>
          </p:grpSpPr>
          <p:pic>
            <p:nvPicPr>
              <p:cNvPr id="42" name="Graphic 41" descr="Database">
                <a:extLst>
                  <a:ext uri="{FF2B5EF4-FFF2-40B4-BE49-F238E27FC236}">
                    <a16:creationId xmlns:a16="http://schemas.microsoft.com/office/drawing/2014/main" id="{E1BD83B0-A20B-C4E7-294F-FEA20E463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39765" y="1445634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45" name="Graphic 44" descr="Crown with solid fill">
                <a:extLst>
                  <a:ext uri="{FF2B5EF4-FFF2-40B4-BE49-F238E27FC236}">
                    <a16:creationId xmlns:a16="http://schemas.microsoft.com/office/drawing/2014/main" id="{FB70AE42-CB2B-8FCE-1BBB-7356D157C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119808">
                <a:off x="4684665" y="1223689"/>
                <a:ext cx="486590" cy="475680"/>
              </a:xfrm>
              <a:prstGeom prst="rect">
                <a:avLst/>
              </a:prstGeom>
            </p:spPr>
          </p:pic>
        </p:grp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B8E47B8-123B-C72B-502C-AA72B0FC04B6}"/>
                </a:ext>
              </a:extLst>
            </p:cNvPr>
            <p:cNvSpPr/>
            <p:nvPr/>
          </p:nvSpPr>
          <p:spPr>
            <a:xfrm>
              <a:off x="2897354" y="2615351"/>
              <a:ext cx="2912896" cy="88752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C86CD9B-CBC9-0176-CC2E-1084426A92D8}"/>
              </a:ext>
            </a:extLst>
          </p:cNvPr>
          <p:cNvGrpSpPr/>
          <p:nvPr/>
        </p:nvGrpSpPr>
        <p:grpSpPr>
          <a:xfrm>
            <a:off x="5028929" y="3849503"/>
            <a:ext cx="3600972" cy="604471"/>
            <a:chOff x="2237844" y="3653594"/>
            <a:chExt cx="3600972" cy="604471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8EFA5C0-627B-115F-432D-A6D6D46F2C33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19C51F3-6309-14B4-8400-B70BDC8C747D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Non-Equivocation Phase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7190A68-E593-D3A9-E3CA-17A9DE745B29}"/>
              </a:ext>
            </a:extLst>
          </p:cNvPr>
          <p:cNvGrpSpPr/>
          <p:nvPr/>
        </p:nvGrpSpPr>
        <p:grpSpPr>
          <a:xfrm>
            <a:off x="5028927" y="4968342"/>
            <a:ext cx="3600972" cy="604471"/>
            <a:chOff x="2237844" y="3653594"/>
            <a:chExt cx="3600972" cy="604471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A1660752-59DA-B7DB-C748-33DB78602159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44281FF-5DDE-C010-77F5-8BD9EB3C8CF5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Persistence Phase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D1D188-8A7D-3ACA-B960-D4973D82C77D}"/>
              </a:ext>
            </a:extLst>
          </p:cNvPr>
          <p:cNvGrpSpPr/>
          <p:nvPr/>
        </p:nvGrpSpPr>
        <p:grpSpPr>
          <a:xfrm>
            <a:off x="5028927" y="6082079"/>
            <a:ext cx="3600972" cy="604471"/>
            <a:chOff x="2237844" y="3653594"/>
            <a:chExt cx="3600972" cy="604471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0A04FA1A-1FCA-E40B-996B-0ACBD273F03C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AA1AA26-CC0E-BBBE-FE68-A0F59D82DF20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Execution Phase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97F626-1F6D-42D4-7681-2ED9BF026F5B}"/>
              </a:ext>
            </a:extLst>
          </p:cNvPr>
          <p:cNvSpPr txBox="1"/>
          <p:nvPr/>
        </p:nvSpPr>
        <p:spPr>
          <a:xfrm>
            <a:off x="5020650" y="4470383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prepared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FEC43F-8C15-4346-D618-444C19DD44C8}"/>
              </a:ext>
            </a:extLst>
          </p:cNvPr>
          <p:cNvSpPr txBox="1"/>
          <p:nvPr/>
        </p:nvSpPr>
        <p:spPr>
          <a:xfrm>
            <a:off x="5047991" y="5579799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committed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B3D952-2084-960A-7BB0-D94C105116E6}"/>
              </a:ext>
            </a:extLst>
          </p:cNvPr>
          <p:cNvSpPr txBox="1"/>
          <p:nvPr/>
        </p:nvSpPr>
        <p:spPr>
          <a:xfrm>
            <a:off x="1228478" y="4009863"/>
            <a:ext cx="139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Result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23490-B054-5BC4-444B-EE7D8D51DB50}"/>
              </a:ext>
            </a:extLst>
          </p:cNvPr>
          <p:cNvSpPr txBox="1"/>
          <p:nvPr/>
        </p:nvSpPr>
        <p:spPr>
          <a:xfrm>
            <a:off x="9210675" y="1475720"/>
            <a:ext cx="235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Palatino Linotype" panose="02040502050505030304" pitchFamily="18" charset="0"/>
              </a:rPr>
              <a:t>n = 2f+1 replicas</a:t>
            </a:r>
          </a:p>
        </p:txBody>
      </p:sp>
    </p:spTree>
    <p:extLst>
      <p:ext uri="{BB962C8B-B14F-4D97-AF65-F5344CB8AC3E}">
        <p14:creationId xmlns:p14="http://schemas.microsoft.com/office/powerpoint/2010/main" val="420666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Trust-Byzantine Fault Tolerance Consensus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5DC5A3-0162-3426-BF7C-1C56617B7DC1}"/>
              </a:ext>
            </a:extLst>
          </p:cNvPr>
          <p:cNvGrpSpPr/>
          <p:nvPr/>
        </p:nvGrpSpPr>
        <p:grpSpPr>
          <a:xfrm>
            <a:off x="2660258" y="1465149"/>
            <a:ext cx="771365" cy="985059"/>
            <a:chOff x="927481" y="4728895"/>
            <a:chExt cx="771365" cy="9850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97B7DD-34EF-4637-88F5-24EE5AC5AC6D}"/>
                </a:ext>
              </a:extLst>
            </p:cNvPr>
            <p:cNvSpPr txBox="1"/>
            <p:nvPr/>
          </p:nvSpPr>
          <p:spPr>
            <a:xfrm>
              <a:off x="927481" y="5313844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5" name="Picture 4" descr="A close-up of a doll&#10;&#10;Description automatically generated">
              <a:extLst>
                <a:ext uri="{FF2B5EF4-FFF2-40B4-BE49-F238E27FC236}">
                  <a16:creationId xmlns:a16="http://schemas.microsoft.com/office/drawing/2014/main" id="{26374F09-65E5-B923-8935-83282CD8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340" y="4728895"/>
              <a:ext cx="567889" cy="60574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6BD5390-9422-3BE9-F966-A729983F9BC5}"/>
              </a:ext>
            </a:extLst>
          </p:cNvPr>
          <p:cNvSpPr txBox="1"/>
          <p:nvPr/>
        </p:nvSpPr>
        <p:spPr>
          <a:xfrm>
            <a:off x="3377332" y="1271804"/>
            <a:ext cx="2030205" cy="70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F86151-3DAB-09D1-476E-AB28889F1BAE}"/>
              </a:ext>
            </a:extLst>
          </p:cNvPr>
          <p:cNvCxnSpPr>
            <a:cxnSpLocks/>
          </p:cNvCxnSpPr>
          <p:nvPr/>
        </p:nvCxnSpPr>
        <p:spPr>
          <a:xfrm>
            <a:off x="3529819" y="1784630"/>
            <a:ext cx="1752369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5DCEF971-C6F2-7C6A-E4D6-4060AA1AD9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82694" y="3275356"/>
            <a:ext cx="3953135" cy="2302839"/>
          </a:xfrm>
          <a:prstGeom prst="bentConnector3">
            <a:avLst>
              <a:gd name="adj1" fmla="val 847"/>
            </a:avLst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C86CD9B-CBC9-0176-CC2E-1084426A92D8}"/>
              </a:ext>
            </a:extLst>
          </p:cNvPr>
          <p:cNvGrpSpPr/>
          <p:nvPr/>
        </p:nvGrpSpPr>
        <p:grpSpPr>
          <a:xfrm>
            <a:off x="5352779" y="3849503"/>
            <a:ext cx="3600972" cy="604471"/>
            <a:chOff x="2237844" y="3653594"/>
            <a:chExt cx="3600972" cy="604471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8EFA5C0-627B-115F-432D-A6D6D46F2C33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19C51F3-6309-14B4-8400-B70BDC8C747D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f+1 replicas vote prepare.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7190A68-E593-D3A9-E3CA-17A9DE745B29}"/>
              </a:ext>
            </a:extLst>
          </p:cNvPr>
          <p:cNvGrpSpPr/>
          <p:nvPr/>
        </p:nvGrpSpPr>
        <p:grpSpPr>
          <a:xfrm>
            <a:off x="5352777" y="4968342"/>
            <a:ext cx="3600972" cy="604471"/>
            <a:chOff x="2237844" y="3653594"/>
            <a:chExt cx="3600972" cy="604471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A1660752-59DA-B7DB-C748-33DB78602159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44281FF-5DDE-C010-77F5-8BD9EB3C8CF5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f+1 replicas vote commit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D1D188-8A7D-3ACA-B960-D4973D82C77D}"/>
              </a:ext>
            </a:extLst>
          </p:cNvPr>
          <p:cNvGrpSpPr/>
          <p:nvPr/>
        </p:nvGrpSpPr>
        <p:grpSpPr>
          <a:xfrm>
            <a:off x="5352777" y="6067035"/>
            <a:ext cx="3643066" cy="830997"/>
            <a:chOff x="2237844" y="3638550"/>
            <a:chExt cx="3643066" cy="830997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0A04FA1A-1FCA-E40B-996B-0ACBD273F03C}"/>
                </a:ext>
              </a:extLst>
            </p:cNvPr>
            <p:cNvSpPr/>
            <p:nvPr/>
          </p:nvSpPr>
          <p:spPr>
            <a:xfrm>
              <a:off x="2237844" y="3653594"/>
              <a:ext cx="3600972" cy="77592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AA1AA26-CC0E-BBBE-FE68-A0F59D82DF20}"/>
                </a:ext>
              </a:extLst>
            </p:cNvPr>
            <p:cNvSpPr txBox="1"/>
            <p:nvPr/>
          </p:nvSpPr>
          <p:spPr>
            <a:xfrm>
              <a:off x="2256907" y="3638550"/>
              <a:ext cx="36240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Any replica that commits, executes.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97F626-1F6D-42D4-7681-2ED9BF026F5B}"/>
              </a:ext>
            </a:extLst>
          </p:cNvPr>
          <p:cNvSpPr txBox="1"/>
          <p:nvPr/>
        </p:nvSpPr>
        <p:spPr>
          <a:xfrm>
            <a:off x="5344500" y="4470383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prepared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FEC43F-8C15-4346-D618-444C19DD44C8}"/>
              </a:ext>
            </a:extLst>
          </p:cNvPr>
          <p:cNvSpPr txBox="1"/>
          <p:nvPr/>
        </p:nvSpPr>
        <p:spPr>
          <a:xfrm>
            <a:off x="5371841" y="5579799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committed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B3D952-2084-960A-7BB0-D94C105116E6}"/>
              </a:ext>
            </a:extLst>
          </p:cNvPr>
          <p:cNvSpPr txBox="1"/>
          <p:nvPr/>
        </p:nvSpPr>
        <p:spPr>
          <a:xfrm>
            <a:off x="1552328" y="4009863"/>
            <a:ext cx="139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Result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58E6A7F-0075-2517-B395-701DCE18AD33}"/>
              </a:ext>
            </a:extLst>
          </p:cNvPr>
          <p:cNvCxnSpPr>
            <a:cxnSpLocks/>
          </p:cNvCxnSpPr>
          <p:nvPr/>
        </p:nvCxnSpPr>
        <p:spPr>
          <a:xfrm>
            <a:off x="6031911" y="2229610"/>
            <a:ext cx="2353727" cy="631466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D61156-9DEE-780D-B6C8-CA6B8CC6A93B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6034703" y="2243282"/>
            <a:ext cx="1060067" cy="685361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F10A4E2-466A-8FBD-61A9-96FC80FD4D26}"/>
              </a:ext>
            </a:extLst>
          </p:cNvPr>
          <p:cNvGrpSpPr/>
          <p:nvPr/>
        </p:nvGrpSpPr>
        <p:grpSpPr>
          <a:xfrm>
            <a:off x="5352779" y="1319776"/>
            <a:ext cx="3600970" cy="908710"/>
            <a:chOff x="2897354" y="2594259"/>
            <a:chExt cx="2912896" cy="908710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26CCDC11-C96F-D198-6F10-60B539E81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0953" y="2814986"/>
              <a:ext cx="671063" cy="686765"/>
            </a:xfrm>
            <a:prstGeom prst="rect">
              <a:avLst/>
            </a:prstGeom>
          </p:spPr>
        </p:pic>
        <p:pic>
          <p:nvPicPr>
            <p:cNvPr id="7" name="Picture 6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426DA78D-846E-63C2-9F6E-5F01D8897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300" y="2847501"/>
              <a:ext cx="584788" cy="57929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CB3171-DAF1-31E8-97CD-49A398459C25}"/>
                </a:ext>
              </a:extLst>
            </p:cNvPr>
            <p:cNvGrpSpPr/>
            <p:nvPr/>
          </p:nvGrpSpPr>
          <p:grpSpPr>
            <a:xfrm>
              <a:off x="2970871" y="2594259"/>
              <a:ext cx="726163" cy="908710"/>
              <a:chOff x="4684665" y="1223689"/>
              <a:chExt cx="726163" cy="908710"/>
            </a:xfrm>
          </p:grpSpPr>
          <p:pic>
            <p:nvPicPr>
              <p:cNvPr id="10" name="Graphic 9" descr="Database">
                <a:extLst>
                  <a:ext uri="{FF2B5EF4-FFF2-40B4-BE49-F238E27FC236}">
                    <a16:creationId xmlns:a16="http://schemas.microsoft.com/office/drawing/2014/main" id="{86CC2851-C5E6-68AB-7B82-DED6D12FB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39765" y="1445634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13" name="Graphic 12" descr="Crown with solid fill">
                <a:extLst>
                  <a:ext uri="{FF2B5EF4-FFF2-40B4-BE49-F238E27FC236}">
                    <a16:creationId xmlns:a16="http://schemas.microsoft.com/office/drawing/2014/main" id="{0F0FE6ED-B65D-D0FC-DE47-3E6F7B0EA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119808">
                <a:off x="4684665" y="1223689"/>
                <a:ext cx="486590" cy="475680"/>
              </a:xfrm>
              <a:prstGeom prst="rect">
                <a:avLst/>
              </a:prstGeom>
            </p:spPr>
          </p:pic>
        </p:grp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F5F5EF4-76C2-DC70-4F59-C1CA89705406}"/>
                </a:ext>
              </a:extLst>
            </p:cNvPr>
            <p:cNvSpPr/>
            <p:nvPr/>
          </p:nvSpPr>
          <p:spPr>
            <a:xfrm>
              <a:off x="2897354" y="2615351"/>
              <a:ext cx="2912896" cy="88752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ECA511-19FC-6892-C8AF-79BD8A1C9CD4}"/>
              </a:ext>
            </a:extLst>
          </p:cNvPr>
          <p:cNvGrpSpPr/>
          <p:nvPr/>
        </p:nvGrpSpPr>
        <p:grpSpPr>
          <a:xfrm>
            <a:off x="5352779" y="2698588"/>
            <a:ext cx="3600971" cy="916820"/>
            <a:chOff x="2897354" y="2594259"/>
            <a:chExt cx="2912896" cy="916820"/>
          </a:xfrm>
        </p:grpSpPr>
        <p:pic>
          <p:nvPicPr>
            <p:cNvPr id="17" name="Graphic 16" descr="Database">
              <a:extLst>
                <a:ext uri="{FF2B5EF4-FFF2-40B4-BE49-F238E27FC236}">
                  <a16:creationId xmlns:a16="http://schemas.microsoft.com/office/drawing/2014/main" id="{44CE7F56-F9BE-3432-D101-D87FE3016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0953" y="2824314"/>
              <a:ext cx="671063" cy="686765"/>
            </a:xfrm>
            <a:prstGeom prst="rect">
              <a:avLst/>
            </a:prstGeom>
          </p:spPr>
        </p:pic>
        <p:pic>
          <p:nvPicPr>
            <p:cNvPr id="19" name="Picture 18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5D855D2D-2025-3986-9DC2-17B9F8672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300" y="2847501"/>
              <a:ext cx="584788" cy="57929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788EAA-B8EA-7BC4-8620-F7EE7FD23546}"/>
                </a:ext>
              </a:extLst>
            </p:cNvPr>
            <p:cNvGrpSpPr/>
            <p:nvPr/>
          </p:nvGrpSpPr>
          <p:grpSpPr>
            <a:xfrm>
              <a:off x="2970871" y="2594259"/>
              <a:ext cx="726163" cy="908710"/>
              <a:chOff x="4684665" y="1223689"/>
              <a:chExt cx="726163" cy="908710"/>
            </a:xfrm>
          </p:grpSpPr>
          <p:pic>
            <p:nvPicPr>
              <p:cNvPr id="33" name="Graphic 32" descr="Database">
                <a:extLst>
                  <a:ext uri="{FF2B5EF4-FFF2-40B4-BE49-F238E27FC236}">
                    <a16:creationId xmlns:a16="http://schemas.microsoft.com/office/drawing/2014/main" id="{886DA290-A522-D9C0-6C54-5963470BF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39765" y="1445634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34" name="Graphic 33" descr="Crown with solid fill">
                <a:extLst>
                  <a:ext uri="{FF2B5EF4-FFF2-40B4-BE49-F238E27FC236}">
                    <a16:creationId xmlns:a16="http://schemas.microsoft.com/office/drawing/2014/main" id="{21CAC51B-DC02-FCC8-9E86-53AD41F1D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119808">
                <a:off x="4684665" y="1223689"/>
                <a:ext cx="486590" cy="475680"/>
              </a:xfrm>
              <a:prstGeom prst="rect">
                <a:avLst/>
              </a:prstGeom>
            </p:spPr>
          </p:pic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7AB2E72-880D-F4BC-DE27-BE4A1D0E1331}"/>
                </a:ext>
              </a:extLst>
            </p:cNvPr>
            <p:cNvSpPr/>
            <p:nvPr/>
          </p:nvSpPr>
          <p:spPr>
            <a:xfrm>
              <a:off x="2897354" y="2615351"/>
              <a:ext cx="2912896" cy="88752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545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098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B050"/>
                </a:solidFill>
                <a:latin typeface="Palatino Linotype" panose="02040502050505030304" pitchFamily="18" charset="0"/>
              </a:rPr>
              <a:t>So Are We Done?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041C6-7E9B-E00C-841D-1A17D581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413" y="1752777"/>
            <a:ext cx="4155173" cy="446961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022A4-D5D6-9317-96D5-4A53A6189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29" y="1752777"/>
            <a:ext cx="2763080" cy="4088954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00592" y="5875136"/>
            <a:ext cx="11970935" cy="7282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Unfortunately No!</a:t>
            </a:r>
          </a:p>
        </p:txBody>
      </p:sp>
    </p:spTree>
    <p:extLst>
      <p:ext uri="{BB962C8B-B14F-4D97-AF65-F5344CB8AC3E}">
        <p14:creationId xmlns:p14="http://schemas.microsoft.com/office/powerpoint/2010/main" val="27214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62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FF0000"/>
                </a:solidFill>
                <a:latin typeface="Palatino Linotype" panose="02040502050505030304" pitchFamily="18" charset="0"/>
              </a:rPr>
              <a:t>Hidden Pitfalls with Trust-BFT Protocols 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1" y="1553999"/>
            <a:ext cx="11970935" cy="44087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Algorithmic Pitfall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</a:rPr>
              <a:t>Limited Responsiveness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 Loss of Safety under Rollbacks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 Lack of Parallelism</a:t>
            </a:r>
          </a:p>
          <a:p>
            <a:pPr marL="457200" lvl="1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2000" dirty="0">
              <a:latin typeface="Palatino Linotype" panose="02040502050505030304" pitchFamily="18" charset="0"/>
            </a:endParaRP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Measurement Pitfall</a:t>
            </a:r>
            <a:endParaRPr lang="en-US" sz="2400" dirty="0">
              <a:latin typeface="Palatino Linotype" panose="02040502050505030304" pitchFamily="18" charset="0"/>
            </a:endParaRP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</a:rPr>
              <a:t>Instead of focusing on </a:t>
            </a:r>
            <a:r>
              <a:rPr lang="en-US" sz="2000" i="1" dirty="0">
                <a:latin typeface="Palatino Linotype" panose="02040502050505030304" pitchFamily="18" charset="0"/>
              </a:rPr>
              <a:t>reducing</a:t>
            </a:r>
            <a:r>
              <a:rPr lang="en-US" sz="2000" dirty="0">
                <a:latin typeface="Palatino Linotype" panose="02040502050505030304" pitchFamily="18" charset="0"/>
              </a:rPr>
              <a:t> replication 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 Focus on </a:t>
            </a:r>
            <a:r>
              <a:rPr lang="en-US" sz="2000" i="1" dirty="0">
                <a:latin typeface="Palatino Linotype" panose="02040502050505030304" pitchFamily="18" charset="0"/>
                <a:sym typeface="Wingdings" pitchFamily="2" charset="2"/>
              </a:rPr>
              <a:t>increasing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 Throughput per Machine.</a:t>
            </a:r>
          </a:p>
        </p:txBody>
      </p:sp>
    </p:spTree>
    <p:extLst>
      <p:ext uri="{BB962C8B-B14F-4D97-AF65-F5344CB8AC3E}">
        <p14:creationId xmlns:p14="http://schemas.microsoft.com/office/powerpoint/2010/main" val="24316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Limited Responsiveness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5DC5A3-0162-3426-BF7C-1C56617B7DC1}"/>
              </a:ext>
            </a:extLst>
          </p:cNvPr>
          <p:cNvGrpSpPr/>
          <p:nvPr/>
        </p:nvGrpSpPr>
        <p:grpSpPr>
          <a:xfrm>
            <a:off x="2555483" y="1465149"/>
            <a:ext cx="771365" cy="985059"/>
            <a:chOff x="927481" y="4728895"/>
            <a:chExt cx="771365" cy="9850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97B7DD-34EF-4637-88F5-24EE5AC5AC6D}"/>
                </a:ext>
              </a:extLst>
            </p:cNvPr>
            <p:cNvSpPr txBox="1"/>
            <p:nvPr/>
          </p:nvSpPr>
          <p:spPr>
            <a:xfrm>
              <a:off x="927481" y="5313844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5" name="Picture 4" descr="A close-up of a doll&#10;&#10;Description automatically generated">
              <a:extLst>
                <a:ext uri="{FF2B5EF4-FFF2-40B4-BE49-F238E27FC236}">
                  <a16:creationId xmlns:a16="http://schemas.microsoft.com/office/drawing/2014/main" id="{26374F09-65E5-B923-8935-83282CD8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340" y="4728895"/>
              <a:ext cx="567889" cy="60574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6BD5390-9422-3BE9-F966-A729983F9BC5}"/>
              </a:ext>
            </a:extLst>
          </p:cNvPr>
          <p:cNvSpPr txBox="1"/>
          <p:nvPr/>
        </p:nvSpPr>
        <p:spPr>
          <a:xfrm>
            <a:off x="3272557" y="1271804"/>
            <a:ext cx="2030205" cy="70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F86151-3DAB-09D1-476E-AB28889F1BAE}"/>
              </a:ext>
            </a:extLst>
          </p:cNvPr>
          <p:cNvCxnSpPr>
            <a:cxnSpLocks/>
          </p:cNvCxnSpPr>
          <p:nvPr/>
        </p:nvCxnSpPr>
        <p:spPr>
          <a:xfrm>
            <a:off x="3425044" y="1784630"/>
            <a:ext cx="1752369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5DCEF971-C6F2-7C6A-E4D6-4060AA1AD9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077919" y="3275356"/>
            <a:ext cx="3953135" cy="2302839"/>
          </a:xfrm>
          <a:prstGeom prst="bentConnector3">
            <a:avLst>
              <a:gd name="adj1" fmla="val 847"/>
            </a:avLst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D1D188-8A7D-3ACA-B960-D4973D82C77D}"/>
              </a:ext>
            </a:extLst>
          </p:cNvPr>
          <p:cNvGrpSpPr/>
          <p:nvPr/>
        </p:nvGrpSpPr>
        <p:grpSpPr>
          <a:xfrm>
            <a:off x="5248002" y="5943210"/>
            <a:ext cx="3643066" cy="830997"/>
            <a:chOff x="2237844" y="3638550"/>
            <a:chExt cx="3643066" cy="830997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0A04FA1A-1FCA-E40B-996B-0ACBD273F03C}"/>
                </a:ext>
              </a:extLst>
            </p:cNvPr>
            <p:cNvSpPr/>
            <p:nvPr/>
          </p:nvSpPr>
          <p:spPr>
            <a:xfrm>
              <a:off x="2237844" y="3653594"/>
              <a:ext cx="3600972" cy="77592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AA1AA26-CC0E-BBBE-FE68-A0F59D82DF20}"/>
                </a:ext>
              </a:extLst>
            </p:cNvPr>
            <p:cNvSpPr txBox="1"/>
            <p:nvPr/>
          </p:nvSpPr>
          <p:spPr>
            <a:xfrm>
              <a:off x="2256907" y="3638550"/>
              <a:ext cx="36240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Honest replica that commits, executes.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97F626-1F6D-42D4-7681-2ED9BF026F5B}"/>
              </a:ext>
            </a:extLst>
          </p:cNvPr>
          <p:cNvSpPr txBox="1"/>
          <p:nvPr/>
        </p:nvSpPr>
        <p:spPr>
          <a:xfrm>
            <a:off x="5239725" y="3832208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prepared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FEC43F-8C15-4346-D618-444C19DD44C8}"/>
              </a:ext>
            </a:extLst>
          </p:cNvPr>
          <p:cNvSpPr txBox="1"/>
          <p:nvPr/>
        </p:nvSpPr>
        <p:spPr>
          <a:xfrm>
            <a:off x="5238491" y="5417874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committed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B3D952-2084-960A-7BB0-D94C105116E6}"/>
              </a:ext>
            </a:extLst>
          </p:cNvPr>
          <p:cNvSpPr txBox="1"/>
          <p:nvPr/>
        </p:nvSpPr>
        <p:spPr>
          <a:xfrm>
            <a:off x="852904" y="4009863"/>
            <a:ext cx="1989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Honest replica sends Result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CC670E3-2AB2-A70D-3178-5AD4C3577B80}"/>
              </a:ext>
            </a:extLst>
          </p:cNvPr>
          <p:cNvGrpSpPr/>
          <p:nvPr/>
        </p:nvGrpSpPr>
        <p:grpSpPr>
          <a:xfrm>
            <a:off x="5248004" y="1285187"/>
            <a:ext cx="3600970" cy="1000491"/>
            <a:chOff x="5248004" y="1285187"/>
            <a:chExt cx="3600970" cy="10004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10A4E2-466A-8FBD-61A9-96FC80FD4D26}"/>
                </a:ext>
              </a:extLst>
            </p:cNvPr>
            <p:cNvGrpSpPr/>
            <p:nvPr/>
          </p:nvGrpSpPr>
          <p:grpSpPr>
            <a:xfrm>
              <a:off x="5248004" y="1285187"/>
              <a:ext cx="3600970" cy="1000491"/>
              <a:chOff x="2897354" y="2559670"/>
              <a:chExt cx="2912896" cy="1000491"/>
            </a:xfrm>
          </p:grpSpPr>
          <p:pic>
            <p:nvPicPr>
              <p:cNvPr id="6" name="Graphic 5" descr="Database">
                <a:extLst>
                  <a:ext uri="{FF2B5EF4-FFF2-40B4-BE49-F238E27FC236}">
                    <a16:creationId xmlns:a16="http://schemas.microsoft.com/office/drawing/2014/main" id="{26CCDC11-C96F-D198-6F10-60B539E81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70953" y="2814986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7" name="Picture 6" descr="A person smiling for the camera&#10;&#10;Description automatically generated with medium confidence">
                <a:extLst>
                  <a:ext uri="{FF2B5EF4-FFF2-40B4-BE49-F238E27FC236}">
                    <a16:creationId xmlns:a16="http://schemas.microsoft.com/office/drawing/2014/main" id="{426DA78D-846E-63C2-9F6E-5F01D8897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1241" y="2847501"/>
                <a:ext cx="584788" cy="579298"/>
              </a:xfrm>
              <a:prstGeom prst="rect">
                <a:avLst/>
              </a:prstGeom>
            </p:spPr>
          </p:pic>
          <p:pic>
            <p:nvPicPr>
              <p:cNvPr id="13" name="Graphic 12" descr="Crown with solid fill">
                <a:extLst>
                  <a:ext uri="{FF2B5EF4-FFF2-40B4-BE49-F238E27FC236}">
                    <a16:creationId xmlns:a16="http://schemas.microsoft.com/office/drawing/2014/main" id="{0F0FE6ED-B65D-D0FC-DE47-3E6F7B0EA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0119808">
                <a:off x="2970871" y="2594259"/>
                <a:ext cx="486590" cy="475680"/>
              </a:xfrm>
              <a:prstGeom prst="rect">
                <a:avLst/>
              </a:prstGeom>
            </p:spPr>
          </p:pic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F5F5EF4-76C2-DC70-4F59-C1CA89705406}"/>
                  </a:ext>
                </a:extLst>
              </p:cNvPr>
              <p:cNvSpPr/>
              <p:nvPr/>
            </p:nvSpPr>
            <p:spPr>
              <a:xfrm>
                <a:off x="2897354" y="2559670"/>
                <a:ext cx="2912896" cy="1000491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Graphic 10" descr="Database">
              <a:extLst>
                <a:ext uri="{FF2B5EF4-FFF2-40B4-BE49-F238E27FC236}">
                  <a16:creationId xmlns:a16="http://schemas.microsoft.com/office/drawing/2014/main" id="{7AA7EE0A-6522-384E-511F-65BF018EF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2627" y="1537636"/>
              <a:ext cx="829579" cy="68676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1C85F8-8995-D5BB-ABE1-0962048BEB9E}"/>
              </a:ext>
            </a:extLst>
          </p:cNvPr>
          <p:cNvGrpSpPr/>
          <p:nvPr/>
        </p:nvGrpSpPr>
        <p:grpSpPr>
          <a:xfrm>
            <a:off x="5210761" y="2803568"/>
            <a:ext cx="3602962" cy="1000491"/>
            <a:chOff x="4001086" y="2698793"/>
            <a:chExt cx="3602962" cy="1000491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208D3B60-F009-0D4C-E1D8-72674935AF6C}"/>
                </a:ext>
              </a:extLst>
            </p:cNvPr>
            <p:cNvSpPr/>
            <p:nvPr/>
          </p:nvSpPr>
          <p:spPr>
            <a:xfrm>
              <a:off x="6815485" y="2761590"/>
              <a:ext cx="724511" cy="8723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FE9BD93-3E5E-1C41-3827-7937FE28E77C}"/>
                </a:ext>
              </a:extLst>
            </p:cNvPr>
            <p:cNvGrpSpPr/>
            <p:nvPr/>
          </p:nvGrpSpPr>
          <p:grpSpPr>
            <a:xfrm>
              <a:off x="4001086" y="2698793"/>
              <a:ext cx="3602962" cy="1000491"/>
              <a:chOff x="4001086" y="2698793"/>
              <a:chExt cx="3602962" cy="1000491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FC71B4B-58C0-90AA-37A9-43608266F8AB}"/>
                  </a:ext>
                </a:extLst>
              </p:cNvPr>
              <p:cNvSpPr/>
              <p:nvPr/>
            </p:nvSpPr>
            <p:spPr>
              <a:xfrm>
                <a:off x="4069864" y="2765174"/>
                <a:ext cx="2022657" cy="872348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2CAC41D-2542-046B-6CE1-5E80EEA19BFD}"/>
                  </a:ext>
                </a:extLst>
              </p:cNvPr>
              <p:cNvGrpSpPr/>
              <p:nvPr/>
            </p:nvGrpSpPr>
            <p:grpSpPr>
              <a:xfrm>
                <a:off x="4001086" y="2698793"/>
                <a:ext cx="3602962" cy="1000491"/>
                <a:chOff x="3991561" y="2641643"/>
                <a:chExt cx="3602962" cy="1000491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695849FA-5D58-6BA3-E19E-ACF56B540C42}"/>
                    </a:ext>
                  </a:extLst>
                </p:cNvPr>
                <p:cNvGrpSpPr/>
                <p:nvPr/>
              </p:nvGrpSpPr>
              <p:grpSpPr>
                <a:xfrm>
                  <a:off x="3991561" y="2641643"/>
                  <a:ext cx="3600970" cy="1000491"/>
                  <a:chOff x="2897354" y="2559670"/>
                  <a:chExt cx="2912896" cy="1000491"/>
                </a:xfrm>
              </p:grpSpPr>
              <p:pic>
                <p:nvPicPr>
                  <p:cNvPr id="32" name="Graphic 31" descr="Database">
                    <a:extLst>
                      <a:ext uri="{FF2B5EF4-FFF2-40B4-BE49-F238E27FC236}">
                        <a16:creationId xmlns:a16="http://schemas.microsoft.com/office/drawing/2014/main" id="{7D439C34-C719-6CAD-FF0E-E8DEF3DBA1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0953" y="2814986"/>
                    <a:ext cx="671063" cy="686765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 descr="A person smiling for the camera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7C9D1A98-012A-E205-64F1-69E55EDEDD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101241" y="2847501"/>
                    <a:ext cx="584788" cy="579298"/>
                  </a:xfrm>
                  <a:prstGeom prst="rect">
                    <a:avLst/>
                  </a:prstGeom>
                </p:spPr>
              </p:pic>
              <p:pic>
                <p:nvPicPr>
                  <p:cNvPr id="36" name="Graphic 35" descr="Crown with solid fill">
                    <a:extLst>
                      <a:ext uri="{FF2B5EF4-FFF2-40B4-BE49-F238E27FC236}">
                        <a16:creationId xmlns:a16="http://schemas.microsoft.com/office/drawing/2014/main" id="{115C8408-965E-C070-3C9E-566AE43FF8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 rot="20119808">
                    <a:off x="2970871" y="2594259"/>
                    <a:ext cx="486590" cy="475680"/>
                  </a:xfrm>
                  <a:prstGeom prst="rect">
                    <a:avLst/>
                  </a:prstGeom>
                </p:spPr>
              </p:pic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68F3FE6B-E9F6-FC1D-4373-BC2900A6D84A}"/>
                      </a:ext>
                    </a:extLst>
                  </p:cNvPr>
                  <p:cNvSpPr/>
                  <p:nvPr/>
                </p:nvSpPr>
                <p:spPr>
                  <a:xfrm>
                    <a:off x="2897354" y="2559670"/>
                    <a:ext cx="2912896" cy="1000491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8" name="Graphic 37" descr="Database">
                  <a:extLst>
                    <a:ext uri="{FF2B5EF4-FFF2-40B4-BE49-F238E27FC236}">
                      <a16:creationId xmlns:a16="http://schemas.microsoft.com/office/drawing/2014/main" id="{9167B65D-6951-5243-4761-CAB0C8096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4944" y="2890023"/>
                  <a:ext cx="829579" cy="686765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D61156-9DEE-780D-B6C8-CA6B8CC6A93B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5887855" y="2192148"/>
            <a:ext cx="1064897" cy="866736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A2C090-5BB7-6214-CAB4-A9EDE1C78A47}"/>
              </a:ext>
            </a:extLst>
          </p:cNvPr>
          <p:cNvGrpSpPr/>
          <p:nvPr/>
        </p:nvGrpSpPr>
        <p:grpSpPr>
          <a:xfrm>
            <a:off x="5209765" y="4363063"/>
            <a:ext cx="3602962" cy="1000491"/>
            <a:chOff x="4001086" y="2698793"/>
            <a:chExt cx="3602962" cy="1000491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2558046B-5B19-52A7-2B2B-8C28CEB0C619}"/>
                </a:ext>
              </a:extLst>
            </p:cNvPr>
            <p:cNvSpPr/>
            <p:nvPr/>
          </p:nvSpPr>
          <p:spPr>
            <a:xfrm>
              <a:off x="6815485" y="2761590"/>
              <a:ext cx="724511" cy="8723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8FEC24A-445F-3CBB-EDC4-677A0098635F}"/>
                </a:ext>
              </a:extLst>
            </p:cNvPr>
            <p:cNvGrpSpPr/>
            <p:nvPr/>
          </p:nvGrpSpPr>
          <p:grpSpPr>
            <a:xfrm>
              <a:off x="4001086" y="2698793"/>
              <a:ext cx="3602962" cy="1000491"/>
              <a:chOff x="4001086" y="2698793"/>
              <a:chExt cx="3602962" cy="100049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8B91C8CA-7184-B7E4-89CF-3D159DD8549B}"/>
                  </a:ext>
                </a:extLst>
              </p:cNvPr>
              <p:cNvSpPr/>
              <p:nvPr/>
            </p:nvSpPr>
            <p:spPr>
              <a:xfrm>
                <a:off x="4069864" y="2765174"/>
                <a:ext cx="2022657" cy="872348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3DE689B-3AA6-3C63-0C67-617B968FE1EF}"/>
                  </a:ext>
                </a:extLst>
              </p:cNvPr>
              <p:cNvGrpSpPr/>
              <p:nvPr/>
            </p:nvGrpSpPr>
            <p:grpSpPr>
              <a:xfrm>
                <a:off x="4001086" y="2698793"/>
                <a:ext cx="3602962" cy="1000491"/>
                <a:chOff x="3991561" y="2641643"/>
                <a:chExt cx="3602962" cy="100049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B7E3DDB-C6E3-87EC-AFCC-BE0BF395ACFC}"/>
                    </a:ext>
                  </a:extLst>
                </p:cNvPr>
                <p:cNvGrpSpPr/>
                <p:nvPr/>
              </p:nvGrpSpPr>
              <p:grpSpPr>
                <a:xfrm>
                  <a:off x="3991561" y="2641643"/>
                  <a:ext cx="3600970" cy="1000491"/>
                  <a:chOff x="2897354" y="2559670"/>
                  <a:chExt cx="2912896" cy="1000491"/>
                </a:xfrm>
              </p:grpSpPr>
              <p:pic>
                <p:nvPicPr>
                  <p:cNvPr id="59" name="Graphic 58" descr="Database">
                    <a:extLst>
                      <a:ext uri="{FF2B5EF4-FFF2-40B4-BE49-F238E27FC236}">
                        <a16:creationId xmlns:a16="http://schemas.microsoft.com/office/drawing/2014/main" id="{D353BEC5-66A1-7AE1-02F0-C1B7B90A00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0953" y="2814986"/>
                    <a:ext cx="671063" cy="686765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 descr="A person smiling for the camera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4B5BA49A-3241-A44E-1817-271B53273C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101241" y="2847501"/>
                    <a:ext cx="584788" cy="579298"/>
                  </a:xfrm>
                  <a:prstGeom prst="rect">
                    <a:avLst/>
                  </a:prstGeom>
                </p:spPr>
              </p:pic>
              <p:pic>
                <p:nvPicPr>
                  <p:cNvPr id="63" name="Graphic 62" descr="Crown with solid fill">
                    <a:extLst>
                      <a:ext uri="{FF2B5EF4-FFF2-40B4-BE49-F238E27FC236}">
                        <a16:creationId xmlns:a16="http://schemas.microsoft.com/office/drawing/2014/main" id="{CEEC65A0-A501-75A1-BCD8-0CA82D06FD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 rot="20119808">
                    <a:off x="2970871" y="2594259"/>
                    <a:ext cx="486590" cy="475680"/>
                  </a:xfrm>
                  <a:prstGeom prst="rect">
                    <a:avLst/>
                  </a:prstGeom>
                </p:spPr>
              </p:pic>
              <p:sp>
                <p:nvSpPr>
                  <p:cNvPr id="64" name="Rounded Rectangle 63">
                    <a:extLst>
                      <a:ext uri="{FF2B5EF4-FFF2-40B4-BE49-F238E27FC236}">
                        <a16:creationId xmlns:a16="http://schemas.microsoft.com/office/drawing/2014/main" id="{88BD1DDB-D2EE-F7C3-8659-0F25099A666D}"/>
                      </a:ext>
                    </a:extLst>
                  </p:cNvPr>
                  <p:cNvSpPr/>
                  <p:nvPr/>
                </p:nvSpPr>
                <p:spPr>
                  <a:xfrm>
                    <a:off x="2897354" y="2559670"/>
                    <a:ext cx="2912896" cy="1000491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" name="Graphic 57" descr="Database">
                  <a:extLst>
                    <a:ext uri="{FF2B5EF4-FFF2-40B4-BE49-F238E27FC236}">
                      <a16:creationId xmlns:a16="http://schemas.microsoft.com/office/drawing/2014/main" id="{00D96148-5678-64A6-7360-A55F8BEE4A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4944" y="2890023"/>
                  <a:ext cx="829579" cy="68676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9F6DBCF-2254-48E5-ECC1-0470669E63CB}"/>
              </a:ext>
            </a:extLst>
          </p:cNvPr>
          <p:cNvSpPr txBox="1"/>
          <p:nvPr/>
        </p:nvSpPr>
        <p:spPr>
          <a:xfrm>
            <a:off x="8841351" y="1518965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Palatino Linotype" panose="02040502050505030304" pitchFamily="18" charset="0"/>
              </a:rPr>
              <a:t>Quorum Size = f+1 = 2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0FBB927-32A6-2E55-54A3-00B652DC69EB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5875723" y="2192148"/>
            <a:ext cx="10985" cy="758313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2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3" grpId="0"/>
      <p:bldP spid="74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Alice Stuck!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E65204-10DF-15FB-6B17-B0CBA4619136}"/>
              </a:ext>
            </a:extLst>
          </p:cNvPr>
          <p:cNvSpPr txBox="1">
            <a:spLocks/>
          </p:cNvSpPr>
          <p:nvPr/>
        </p:nvSpPr>
        <p:spPr bwMode="auto">
          <a:xfrm>
            <a:off x="899318" y="2408790"/>
            <a:ext cx="10515600" cy="16977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 needs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f+1 = 2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matching responses.</a:t>
            </a:r>
          </a:p>
          <a:p>
            <a:pPr algn="ctr">
              <a:lnSpc>
                <a:spcPct val="150000"/>
              </a:lnSpc>
            </a:pP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 receives only 1 response.</a:t>
            </a:r>
          </a:p>
        </p:txBody>
      </p:sp>
      <p:pic>
        <p:nvPicPr>
          <p:cNvPr id="1026" name="Picture 2" descr="Alice crying vector 2">
            <a:extLst>
              <a:ext uri="{FF2B5EF4-FFF2-40B4-BE49-F238E27FC236}">
                <a16:creationId xmlns:a16="http://schemas.microsoft.com/office/drawing/2014/main" id="{C3163122-0FD4-F1AF-7AD7-A7BBE2FC3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398048"/>
            <a:ext cx="1936750" cy="21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26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45DC5A3-0162-3426-BF7C-1C56617B7DC1}"/>
              </a:ext>
            </a:extLst>
          </p:cNvPr>
          <p:cNvGrpSpPr/>
          <p:nvPr/>
        </p:nvGrpSpPr>
        <p:grpSpPr>
          <a:xfrm>
            <a:off x="2819054" y="2134204"/>
            <a:ext cx="1009740" cy="1213225"/>
            <a:chOff x="832334" y="4728895"/>
            <a:chExt cx="775895" cy="9850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97B7DD-34EF-4637-88F5-24EE5AC5AC6D}"/>
                </a:ext>
              </a:extLst>
            </p:cNvPr>
            <p:cNvSpPr txBox="1"/>
            <p:nvPr/>
          </p:nvSpPr>
          <p:spPr>
            <a:xfrm>
              <a:off x="832334" y="5313844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5" name="Picture 4" descr="A close-up of a doll&#10;&#10;Description automatically generated">
              <a:extLst>
                <a:ext uri="{FF2B5EF4-FFF2-40B4-BE49-F238E27FC236}">
                  <a16:creationId xmlns:a16="http://schemas.microsoft.com/office/drawing/2014/main" id="{26374F09-65E5-B923-8935-83282CD8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340" y="4728895"/>
              <a:ext cx="567889" cy="605748"/>
            </a:xfrm>
            <a:prstGeom prst="rect">
              <a:avLst/>
            </a:prstGeom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F86151-3DAB-09D1-476E-AB28889F1BAE}"/>
              </a:ext>
            </a:extLst>
          </p:cNvPr>
          <p:cNvCxnSpPr>
            <a:cxnSpLocks/>
          </p:cNvCxnSpPr>
          <p:nvPr/>
        </p:nvCxnSpPr>
        <p:spPr>
          <a:xfrm>
            <a:off x="3847644" y="2880099"/>
            <a:ext cx="586000" cy="186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5C775428-9C7C-1073-CB77-BBEEE6EDB236}"/>
              </a:ext>
            </a:extLst>
          </p:cNvPr>
          <p:cNvSpPr txBox="1">
            <a:spLocks/>
          </p:cNvSpPr>
          <p:nvPr/>
        </p:nvSpPr>
        <p:spPr bwMode="auto">
          <a:xfrm>
            <a:off x="0" y="110845"/>
            <a:ext cx="121920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4400" dirty="0">
                <a:latin typeface="Palatino Linotype" panose="02040502050505030304" pitchFamily="18" charset="0"/>
              </a:rPr>
              <a:t>No progress for Alice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BEF60BA-4F0D-42B0-7F42-2B3A27DF44BF}"/>
              </a:ext>
            </a:extLst>
          </p:cNvPr>
          <p:cNvSpPr/>
          <p:nvPr/>
        </p:nvSpPr>
        <p:spPr>
          <a:xfrm rot="5807512">
            <a:off x="5278758" y="380360"/>
            <a:ext cx="683963" cy="3301465"/>
          </a:xfrm>
          <a:custGeom>
            <a:avLst/>
            <a:gdLst>
              <a:gd name="connsiteX0" fmla="*/ 550494 w 550494"/>
              <a:gd name="connsiteY0" fmla="*/ 3301465 h 3301465"/>
              <a:gd name="connsiteX1" fmla="*/ 1854 w 550494"/>
              <a:gd name="connsiteY1" fmla="*/ 914400 h 3301465"/>
              <a:gd name="connsiteX2" fmla="*/ 406115 w 550494"/>
              <a:gd name="connsiteY2" fmla="*/ 0 h 330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494" h="3301465">
                <a:moveTo>
                  <a:pt x="550494" y="3301465"/>
                </a:moveTo>
                <a:cubicBezTo>
                  <a:pt x="288205" y="2383054"/>
                  <a:pt x="25917" y="1464644"/>
                  <a:pt x="1854" y="914400"/>
                </a:cubicBezTo>
                <a:cubicBezTo>
                  <a:pt x="-22209" y="364156"/>
                  <a:pt x="191953" y="182078"/>
                  <a:pt x="406115" y="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5A14C5D-06A1-C278-CD9F-FAA1C54BA22F}"/>
              </a:ext>
            </a:extLst>
          </p:cNvPr>
          <p:cNvSpPr/>
          <p:nvPr/>
        </p:nvSpPr>
        <p:spPr>
          <a:xfrm rot="6215270">
            <a:off x="4834753" y="1154250"/>
            <a:ext cx="405613" cy="2107933"/>
          </a:xfrm>
          <a:custGeom>
            <a:avLst/>
            <a:gdLst>
              <a:gd name="connsiteX0" fmla="*/ 405613 w 405613"/>
              <a:gd name="connsiteY0" fmla="*/ 2107933 h 2107933"/>
              <a:gd name="connsiteX1" fmla="*/ 1352 w 405613"/>
              <a:gd name="connsiteY1" fmla="*/ 866274 h 2107933"/>
              <a:gd name="connsiteX2" fmla="*/ 299735 w 405613"/>
              <a:gd name="connsiteY2" fmla="*/ 0 h 2107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613" h="2107933">
                <a:moveTo>
                  <a:pt x="405613" y="2107933"/>
                </a:moveTo>
                <a:cubicBezTo>
                  <a:pt x="212305" y="1662764"/>
                  <a:pt x="18998" y="1217596"/>
                  <a:pt x="1352" y="866274"/>
                </a:cubicBezTo>
                <a:cubicBezTo>
                  <a:pt x="-16294" y="514952"/>
                  <a:pt x="141720" y="257476"/>
                  <a:pt x="299735" y="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1E5959CB-C84B-8650-14CD-B317C00513F2}"/>
              </a:ext>
            </a:extLst>
          </p:cNvPr>
          <p:cNvSpPr/>
          <p:nvPr/>
        </p:nvSpPr>
        <p:spPr>
          <a:xfrm rot="5400000">
            <a:off x="4553911" y="2470516"/>
            <a:ext cx="558529" cy="2271562"/>
          </a:xfrm>
          <a:custGeom>
            <a:avLst/>
            <a:gdLst>
              <a:gd name="connsiteX0" fmla="*/ 57752 w 558529"/>
              <a:gd name="connsiteY0" fmla="*/ 0 h 2271562"/>
              <a:gd name="connsiteX1" fmla="*/ 558265 w 558529"/>
              <a:gd name="connsiteY1" fmla="*/ 943276 h 2271562"/>
              <a:gd name="connsiteX2" fmla="*/ 0 w 558529"/>
              <a:gd name="connsiteY2" fmla="*/ 2271562 h 227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529" h="2271562">
                <a:moveTo>
                  <a:pt x="57752" y="0"/>
                </a:moveTo>
                <a:cubicBezTo>
                  <a:pt x="312821" y="282341"/>
                  <a:pt x="567890" y="564682"/>
                  <a:pt x="558265" y="943276"/>
                </a:cubicBezTo>
                <a:cubicBezTo>
                  <a:pt x="548640" y="1321870"/>
                  <a:pt x="274320" y="1796716"/>
                  <a:pt x="0" y="2271562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90366E3-4798-9A9C-BA89-3A6E044E89DE}"/>
              </a:ext>
            </a:extLst>
          </p:cNvPr>
          <p:cNvCxnSpPr>
            <a:cxnSpLocks/>
            <a:stCxn id="6" idx="2"/>
            <a:endCxn id="44" idx="0"/>
          </p:cNvCxnSpPr>
          <p:nvPr/>
        </p:nvCxnSpPr>
        <p:spPr>
          <a:xfrm flipH="1">
            <a:off x="5978483" y="3313064"/>
            <a:ext cx="1445994" cy="1797565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AC9973C-9E8F-5CFD-F7AC-F3C65AF70788}"/>
              </a:ext>
            </a:extLst>
          </p:cNvPr>
          <p:cNvCxnSpPr>
            <a:cxnSpLocks/>
            <a:stCxn id="11" idx="2"/>
            <a:endCxn id="23" idx="0"/>
          </p:cNvCxnSpPr>
          <p:nvPr/>
        </p:nvCxnSpPr>
        <p:spPr>
          <a:xfrm flipH="1">
            <a:off x="7413147" y="3313064"/>
            <a:ext cx="22848" cy="1605046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111652-B74C-6DE3-E14F-7DF191EBE2B0}"/>
              </a:ext>
            </a:extLst>
          </p:cNvPr>
          <p:cNvGrpSpPr/>
          <p:nvPr/>
        </p:nvGrpSpPr>
        <p:grpSpPr>
          <a:xfrm rot="10092314">
            <a:off x="4960971" y="3264624"/>
            <a:ext cx="1590958" cy="1590958"/>
            <a:chOff x="5445841" y="1637482"/>
            <a:chExt cx="1590958" cy="1590958"/>
          </a:xfrm>
        </p:grpSpPr>
        <p:pic>
          <p:nvPicPr>
            <p:cNvPr id="74" name="Graphic 73" descr="Thought bubble with solid fill">
              <a:extLst>
                <a:ext uri="{FF2B5EF4-FFF2-40B4-BE49-F238E27FC236}">
                  <a16:creationId xmlns:a16="http://schemas.microsoft.com/office/drawing/2014/main" id="{57944BBC-FBF2-5CC2-177B-5701C77AD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45841" y="1637482"/>
              <a:ext cx="1590958" cy="1590958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4811EB0-6FAE-D545-B14D-F8CFA1BA54D4}"/>
                </a:ext>
              </a:extLst>
            </p:cNvPr>
            <p:cNvSpPr txBox="1"/>
            <p:nvPr/>
          </p:nvSpPr>
          <p:spPr>
            <a:xfrm rot="11507686">
              <a:off x="5726107" y="2045825"/>
              <a:ext cx="1082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Resend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ABD4D46-FE1D-3CB0-A95F-D01F9AF26AE0}"/>
              </a:ext>
            </a:extLst>
          </p:cNvPr>
          <p:cNvGrpSpPr/>
          <p:nvPr/>
        </p:nvGrpSpPr>
        <p:grpSpPr>
          <a:xfrm rot="11321916">
            <a:off x="4692740" y="5535870"/>
            <a:ext cx="1590958" cy="1463685"/>
            <a:chOff x="6320241" y="1944613"/>
            <a:chExt cx="1590958" cy="1590958"/>
          </a:xfrm>
        </p:grpSpPr>
        <p:pic>
          <p:nvPicPr>
            <p:cNvPr id="87" name="Graphic 86" descr="Thought bubble with solid fill">
              <a:extLst>
                <a:ext uri="{FF2B5EF4-FFF2-40B4-BE49-F238E27FC236}">
                  <a16:creationId xmlns:a16="http://schemas.microsoft.com/office/drawing/2014/main" id="{7586D110-D568-A942-E424-6809853E3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20241" y="1944613"/>
              <a:ext cx="1590958" cy="1590958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3DCB978-1FBE-4E5E-6E9F-28C8922AC210}"/>
                </a:ext>
              </a:extLst>
            </p:cNvPr>
            <p:cNvSpPr txBox="1"/>
            <p:nvPr/>
          </p:nvSpPr>
          <p:spPr>
            <a:xfrm rot="10278084">
              <a:off x="6883403" y="2336713"/>
              <a:ext cx="412292" cy="434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??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1EDF50-638F-4289-C521-77E568F3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21425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D3EF07-2443-CFF9-7CEE-5F531830E1FE}"/>
              </a:ext>
            </a:extLst>
          </p:cNvPr>
          <p:cNvGrpSpPr/>
          <p:nvPr/>
        </p:nvGrpSpPr>
        <p:grpSpPr>
          <a:xfrm>
            <a:off x="4247822" y="2377919"/>
            <a:ext cx="3602962" cy="1000491"/>
            <a:chOff x="4001086" y="2698793"/>
            <a:chExt cx="3602962" cy="100049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98BED84-68EB-120A-236F-61CC81482C80}"/>
                </a:ext>
              </a:extLst>
            </p:cNvPr>
            <p:cNvSpPr/>
            <p:nvPr/>
          </p:nvSpPr>
          <p:spPr>
            <a:xfrm>
              <a:off x="6815485" y="2761590"/>
              <a:ext cx="724511" cy="8723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113914-5B95-8BF2-CFB7-11D162C2EA9F}"/>
                </a:ext>
              </a:extLst>
            </p:cNvPr>
            <p:cNvGrpSpPr/>
            <p:nvPr/>
          </p:nvGrpSpPr>
          <p:grpSpPr>
            <a:xfrm>
              <a:off x="4001086" y="2698793"/>
              <a:ext cx="3602962" cy="1000491"/>
              <a:chOff x="4001086" y="2698793"/>
              <a:chExt cx="3602962" cy="1000491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183CF48-EDA7-77A8-F117-88AD5256211C}"/>
                  </a:ext>
                </a:extLst>
              </p:cNvPr>
              <p:cNvSpPr/>
              <p:nvPr/>
            </p:nvSpPr>
            <p:spPr>
              <a:xfrm>
                <a:off x="4069864" y="2765174"/>
                <a:ext cx="2022657" cy="872348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4DE1240-67C7-3DD7-94D8-A677F80008B9}"/>
                  </a:ext>
                </a:extLst>
              </p:cNvPr>
              <p:cNvGrpSpPr/>
              <p:nvPr/>
            </p:nvGrpSpPr>
            <p:grpSpPr>
              <a:xfrm>
                <a:off x="4001086" y="2698793"/>
                <a:ext cx="3602962" cy="1000491"/>
                <a:chOff x="3991561" y="2641643"/>
                <a:chExt cx="3602962" cy="1000491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4E9F14F-558E-4B61-9D93-3B836F2024B2}"/>
                    </a:ext>
                  </a:extLst>
                </p:cNvPr>
                <p:cNvGrpSpPr/>
                <p:nvPr/>
              </p:nvGrpSpPr>
              <p:grpSpPr>
                <a:xfrm>
                  <a:off x="3991561" y="2641643"/>
                  <a:ext cx="3600970" cy="1000491"/>
                  <a:chOff x="2897354" y="2559670"/>
                  <a:chExt cx="2912896" cy="1000491"/>
                </a:xfrm>
              </p:grpSpPr>
              <p:pic>
                <p:nvPicPr>
                  <p:cNvPr id="12" name="Graphic 11" descr="Database">
                    <a:extLst>
                      <a:ext uri="{FF2B5EF4-FFF2-40B4-BE49-F238E27FC236}">
                        <a16:creationId xmlns:a16="http://schemas.microsoft.com/office/drawing/2014/main" id="{F81538A9-1A81-DFC9-F7EE-FEBD647F90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0953" y="2814986"/>
                    <a:ext cx="671063" cy="686765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A person smiling for the camera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6D85B4DD-CA49-FD78-B838-DA1E462375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101241" y="2847501"/>
                    <a:ext cx="584788" cy="579298"/>
                  </a:xfrm>
                  <a:prstGeom prst="rect">
                    <a:avLst/>
                  </a:prstGeom>
                </p:spPr>
              </p:pic>
              <p:pic>
                <p:nvPicPr>
                  <p:cNvPr id="15" name="Graphic 14" descr="Crown with solid fill">
                    <a:extLst>
                      <a:ext uri="{FF2B5EF4-FFF2-40B4-BE49-F238E27FC236}">
                        <a16:creationId xmlns:a16="http://schemas.microsoft.com/office/drawing/2014/main" id="{17D17430-14F6-2216-DAF0-3F1089FCB1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 rot="20119808">
                    <a:off x="2970871" y="2594259"/>
                    <a:ext cx="486590" cy="475680"/>
                  </a:xfrm>
                  <a:prstGeom prst="rect">
                    <a:avLst/>
                  </a:prstGeom>
                </p:spPr>
              </p:pic>
              <p:sp>
                <p:nvSpPr>
                  <p:cNvPr id="16" name="Rounded Rectangle 15">
                    <a:extLst>
                      <a:ext uri="{FF2B5EF4-FFF2-40B4-BE49-F238E27FC236}">
                        <a16:creationId xmlns:a16="http://schemas.microsoft.com/office/drawing/2014/main" id="{EBC50F93-CAB3-938F-F7CE-75490B8296D6}"/>
                      </a:ext>
                    </a:extLst>
                  </p:cNvPr>
                  <p:cNvSpPr/>
                  <p:nvPr/>
                </p:nvSpPr>
                <p:spPr>
                  <a:xfrm>
                    <a:off x="2897354" y="2559670"/>
                    <a:ext cx="2912896" cy="1000491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1" name="Graphic 10" descr="Database">
                  <a:extLst>
                    <a:ext uri="{FF2B5EF4-FFF2-40B4-BE49-F238E27FC236}">
                      <a16:creationId xmlns:a16="http://schemas.microsoft.com/office/drawing/2014/main" id="{7DBB4569-1743-A4F0-5AF1-9B73B562A0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4944" y="2890023"/>
                  <a:ext cx="829579" cy="68676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272778-885B-9F9D-BCE1-D8A2E880EBB2}"/>
              </a:ext>
            </a:extLst>
          </p:cNvPr>
          <p:cNvGrpSpPr/>
          <p:nvPr/>
        </p:nvGrpSpPr>
        <p:grpSpPr>
          <a:xfrm>
            <a:off x="4236492" y="4855313"/>
            <a:ext cx="3602962" cy="1000491"/>
            <a:chOff x="4001086" y="2698793"/>
            <a:chExt cx="3602962" cy="100049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FF0A2A1-D82F-1D8D-5C18-77749BF4017C}"/>
                </a:ext>
              </a:extLst>
            </p:cNvPr>
            <p:cNvSpPr/>
            <p:nvPr/>
          </p:nvSpPr>
          <p:spPr>
            <a:xfrm>
              <a:off x="6815485" y="2761590"/>
              <a:ext cx="724511" cy="8723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D3B6E58-F0B7-3B6D-F43C-5545038B17BA}"/>
                </a:ext>
              </a:extLst>
            </p:cNvPr>
            <p:cNvGrpSpPr/>
            <p:nvPr/>
          </p:nvGrpSpPr>
          <p:grpSpPr>
            <a:xfrm>
              <a:off x="4001086" y="2698793"/>
              <a:ext cx="3602962" cy="1000491"/>
              <a:chOff x="4001086" y="2698793"/>
              <a:chExt cx="3602962" cy="1000491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2304ED24-C5E1-2B84-B8E4-A6520C73156B}"/>
                  </a:ext>
                </a:extLst>
              </p:cNvPr>
              <p:cNvSpPr/>
              <p:nvPr/>
            </p:nvSpPr>
            <p:spPr>
              <a:xfrm>
                <a:off x="4069864" y="2765174"/>
                <a:ext cx="2022657" cy="872348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3C2EF5D-7081-ACFA-F20B-0ED6C0B83FF1}"/>
                  </a:ext>
                </a:extLst>
              </p:cNvPr>
              <p:cNvGrpSpPr/>
              <p:nvPr/>
            </p:nvGrpSpPr>
            <p:grpSpPr>
              <a:xfrm>
                <a:off x="4001086" y="2698793"/>
                <a:ext cx="3602962" cy="1000491"/>
                <a:chOff x="3991561" y="2641643"/>
                <a:chExt cx="3602962" cy="1000491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89423D5-002E-CF85-9A30-2B8463317C31}"/>
                    </a:ext>
                  </a:extLst>
                </p:cNvPr>
                <p:cNvGrpSpPr/>
                <p:nvPr/>
              </p:nvGrpSpPr>
              <p:grpSpPr>
                <a:xfrm>
                  <a:off x="3991561" y="2641643"/>
                  <a:ext cx="3600970" cy="1000491"/>
                  <a:chOff x="2897354" y="2559670"/>
                  <a:chExt cx="2912896" cy="1000491"/>
                </a:xfrm>
              </p:grpSpPr>
              <p:pic>
                <p:nvPicPr>
                  <p:cNvPr id="44" name="Graphic 43" descr="Database">
                    <a:extLst>
                      <a:ext uri="{FF2B5EF4-FFF2-40B4-BE49-F238E27FC236}">
                        <a16:creationId xmlns:a16="http://schemas.microsoft.com/office/drawing/2014/main" id="{AB549212-79A1-DB1A-BAE2-A7E6D98171E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0953" y="2814986"/>
                    <a:ext cx="671063" cy="686765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 descr="A person smiling for the camera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E20616CA-1E0E-D01B-5EDC-08C5D7753C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101241" y="2847501"/>
                    <a:ext cx="584788" cy="579298"/>
                  </a:xfrm>
                  <a:prstGeom prst="rect">
                    <a:avLst/>
                  </a:prstGeom>
                </p:spPr>
              </p:pic>
              <p:pic>
                <p:nvPicPr>
                  <p:cNvPr id="46" name="Graphic 45" descr="Crown with solid fill">
                    <a:extLst>
                      <a:ext uri="{FF2B5EF4-FFF2-40B4-BE49-F238E27FC236}">
                        <a16:creationId xmlns:a16="http://schemas.microsoft.com/office/drawing/2014/main" id="{F478E8B3-00E2-777B-A1AA-710A2ED52D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 rot="20119808">
                    <a:off x="2970871" y="2594259"/>
                    <a:ext cx="486590" cy="475680"/>
                  </a:xfrm>
                  <a:prstGeom prst="rect">
                    <a:avLst/>
                  </a:prstGeom>
                </p:spPr>
              </p:pic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BB866748-A14F-F428-E444-D30594E84911}"/>
                      </a:ext>
                    </a:extLst>
                  </p:cNvPr>
                  <p:cNvSpPr/>
                  <p:nvPr/>
                </p:nvSpPr>
                <p:spPr>
                  <a:xfrm>
                    <a:off x="2897354" y="2559670"/>
                    <a:ext cx="2912896" cy="1000491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43" name="Graphic 42" descr="Database">
                  <a:extLst>
                    <a:ext uri="{FF2B5EF4-FFF2-40B4-BE49-F238E27FC236}">
                      <a16:creationId xmlns:a16="http://schemas.microsoft.com/office/drawing/2014/main" id="{81EFD2E8-337D-19A2-32CF-A1309C4C68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4944" y="2890023"/>
                  <a:ext cx="829579" cy="68676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7B04DE9-FB10-5C4B-BF84-6F0409D860AC}"/>
              </a:ext>
            </a:extLst>
          </p:cNvPr>
          <p:cNvGrpSpPr/>
          <p:nvPr/>
        </p:nvGrpSpPr>
        <p:grpSpPr>
          <a:xfrm rot="1958621">
            <a:off x="7593644" y="2192016"/>
            <a:ext cx="2415392" cy="1463685"/>
            <a:chOff x="5828362" y="1944614"/>
            <a:chExt cx="2415392" cy="1590958"/>
          </a:xfrm>
        </p:grpSpPr>
        <p:pic>
          <p:nvPicPr>
            <p:cNvPr id="58" name="Graphic 57" descr="Thought bubble with solid fill">
              <a:extLst>
                <a:ext uri="{FF2B5EF4-FFF2-40B4-BE49-F238E27FC236}">
                  <a16:creationId xmlns:a16="http://schemas.microsoft.com/office/drawing/2014/main" id="{AB651FD4-D2C3-B905-493A-71BEC2E4B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8362" y="1944614"/>
              <a:ext cx="2415392" cy="159095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F04AFC-7774-CC64-565D-B3025E516448}"/>
                </a:ext>
              </a:extLst>
            </p:cNvPr>
            <p:cNvSpPr txBox="1"/>
            <p:nvPr/>
          </p:nvSpPr>
          <p:spPr>
            <a:xfrm rot="68403">
              <a:off x="6232522" y="2336712"/>
              <a:ext cx="1714059" cy="434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View Change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CEB8345-8366-4BE2-6562-C408545C7176}"/>
              </a:ext>
            </a:extLst>
          </p:cNvPr>
          <p:cNvGrpSpPr/>
          <p:nvPr/>
        </p:nvGrpSpPr>
        <p:grpSpPr>
          <a:xfrm rot="1958621">
            <a:off x="7573779" y="4540702"/>
            <a:ext cx="2671153" cy="2005706"/>
            <a:chOff x="5828361" y="1680520"/>
            <a:chExt cx="2671153" cy="2180110"/>
          </a:xfrm>
        </p:grpSpPr>
        <p:pic>
          <p:nvPicPr>
            <p:cNvPr id="70" name="Graphic 69" descr="Thought bubble with solid fill">
              <a:extLst>
                <a:ext uri="{FF2B5EF4-FFF2-40B4-BE49-F238E27FC236}">
                  <a16:creationId xmlns:a16="http://schemas.microsoft.com/office/drawing/2014/main" id="{F5CF15AF-7BE5-8B16-03F4-3D34C5D53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8361" y="1680520"/>
              <a:ext cx="2671153" cy="218011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5A7C3F8-98C4-AA64-9436-C4E78B95794D}"/>
                </a:ext>
              </a:extLst>
            </p:cNvPr>
            <p:cNvSpPr txBox="1"/>
            <p:nvPr/>
          </p:nvSpPr>
          <p:spPr>
            <a:xfrm rot="68403">
              <a:off x="6056256" y="2336712"/>
              <a:ext cx="2066592" cy="434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Need at least f+1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1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1703300" y="77000"/>
            <a:ext cx="9385200" cy="1218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" sz="4400" dirty="0">
                <a:solidFill>
                  <a:schemeClr val="dk1"/>
                </a:solidFill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Why Should this Talk Interest you?</a:t>
            </a:r>
            <a:endParaRPr sz="4400" dirty="0">
              <a:solidFill>
                <a:schemeClr val="dk1"/>
              </a:solidFill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6A92497D-A4CA-E98D-DE5F-05F5131BB2C6}"/>
              </a:ext>
            </a:extLst>
          </p:cNvPr>
          <p:cNvSpPr txBox="1">
            <a:spLocks/>
          </p:cNvSpPr>
          <p:nvPr/>
        </p:nvSpPr>
        <p:spPr>
          <a:xfrm>
            <a:off x="83621" y="3256117"/>
            <a:ext cx="4859854" cy="296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150000"/>
              </a:lnSpc>
              <a:buClr>
                <a:schemeClr val="dk1"/>
              </a:buClr>
              <a:buSzPts val="1800"/>
              <a:buNone/>
            </a:pP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Trusted Hardware </a:t>
            </a:r>
          </a:p>
          <a:p>
            <a:pPr marL="114300" indent="0" algn="ctr">
              <a:lnSpc>
                <a:spcPct val="150000"/>
              </a:lnSpc>
              <a:buClr>
                <a:schemeClr val="dk1"/>
              </a:buClr>
              <a:buSzPts val="1800"/>
              <a:buNone/>
            </a:pP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cannot be used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 </a:t>
            </a:r>
          </a:p>
          <a:p>
            <a:pPr marL="114300" indent="0" algn="ctr">
              <a:lnSpc>
                <a:spcPct val="150000"/>
              </a:lnSpc>
              <a:buClr>
                <a:schemeClr val="dk1"/>
              </a:buClr>
              <a:buSzPts val="1800"/>
              <a:buNone/>
            </a:pP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to efficiently reduce replication factor of BFT protocols to 2f+1.</a:t>
            </a:r>
          </a:p>
        </p:txBody>
      </p:sp>
      <p:sp>
        <p:nvSpPr>
          <p:cNvPr id="6" name="Google Shape;149;p14">
            <a:extLst>
              <a:ext uri="{FF2B5EF4-FFF2-40B4-BE49-F238E27FC236}">
                <a16:creationId xmlns:a16="http://schemas.microsoft.com/office/drawing/2014/main" id="{A3D0FBE3-6D65-4D60-E861-7115BB26612E}"/>
              </a:ext>
            </a:extLst>
          </p:cNvPr>
          <p:cNvSpPr txBox="1">
            <a:spLocks/>
          </p:cNvSpPr>
          <p:nvPr/>
        </p:nvSpPr>
        <p:spPr>
          <a:xfrm>
            <a:off x="8414664" y="2313508"/>
            <a:ext cx="2404957" cy="67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800" b="1" u="sng" dirty="0">
                <a:solidFill>
                  <a:srgbClr val="00B05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Good News</a:t>
            </a:r>
          </a:p>
        </p:txBody>
      </p:sp>
      <p:sp>
        <p:nvSpPr>
          <p:cNvPr id="7" name="Google Shape;149;p14">
            <a:extLst>
              <a:ext uri="{FF2B5EF4-FFF2-40B4-BE49-F238E27FC236}">
                <a16:creationId xmlns:a16="http://schemas.microsoft.com/office/drawing/2014/main" id="{65B53E55-CC2D-B788-8D60-84715C5ABFED}"/>
              </a:ext>
            </a:extLst>
          </p:cNvPr>
          <p:cNvSpPr txBox="1">
            <a:spLocks/>
          </p:cNvSpPr>
          <p:nvPr/>
        </p:nvSpPr>
        <p:spPr>
          <a:xfrm>
            <a:off x="1343712" y="2313507"/>
            <a:ext cx="2133602" cy="833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800" b="1" u="sng" dirty="0">
                <a:solidFill>
                  <a:srgbClr val="FF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Bad News</a:t>
            </a:r>
          </a:p>
        </p:txBody>
      </p:sp>
      <p:sp>
        <p:nvSpPr>
          <p:cNvPr id="4" name="Google Shape;149;p14">
            <a:extLst>
              <a:ext uri="{FF2B5EF4-FFF2-40B4-BE49-F238E27FC236}">
                <a16:creationId xmlns:a16="http://schemas.microsoft.com/office/drawing/2014/main" id="{0B0C8F72-A312-3B0C-0325-97F9A96EDD84}"/>
              </a:ext>
            </a:extLst>
          </p:cNvPr>
          <p:cNvSpPr txBox="1">
            <a:spLocks/>
          </p:cNvSpPr>
          <p:nvPr/>
        </p:nvSpPr>
        <p:spPr>
          <a:xfrm>
            <a:off x="7612001" y="3264136"/>
            <a:ext cx="4304075" cy="296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150000"/>
              </a:lnSpc>
              <a:buClr>
                <a:schemeClr val="dk1"/>
              </a:buClr>
              <a:buSzPts val="1800"/>
              <a:buNone/>
            </a:pP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Trusted Hardware </a:t>
            </a:r>
          </a:p>
          <a:p>
            <a:pPr marL="114300" indent="0" algn="ctr">
              <a:lnSpc>
                <a:spcPct val="150000"/>
              </a:lnSpc>
              <a:buClr>
                <a:schemeClr val="dk1"/>
              </a:buClr>
              <a:buSzPts val="1800"/>
              <a:buNone/>
            </a:pPr>
            <a:r>
              <a:rPr lang="en-US" sz="2400" b="1" dirty="0">
                <a:solidFill>
                  <a:srgbClr val="00B05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can be used</a:t>
            </a: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 </a:t>
            </a:r>
          </a:p>
          <a:p>
            <a:pPr marL="114300" indent="0" algn="ctr">
              <a:lnSpc>
                <a:spcPct val="150000"/>
              </a:lnSpc>
              <a:buClr>
                <a:schemeClr val="dk1"/>
              </a:buClr>
              <a:buSzPts val="1800"/>
              <a:buNone/>
            </a:pPr>
            <a:r>
              <a:rPr lang="en-US" sz="2400" b="1" dirty="0">
                <a:solidFill>
                  <a:srgbClr val="000000"/>
                </a:solidFill>
                <a:latin typeface="Palatino Linotype" panose="02040502050505030304" pitchFamily="18" charset="0"/>
                <a:ea typeface="Lora"/>
                <a:cs typeface="Lora"/>
                <a:sym typeface="Lora"/>
              </a:rPr>
              <a:t>to design more efficient and scalable 3f+1 BFT protocols.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5F36C4-2C98-2AFD-A2F4-A495B9C0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098"/>
            <a:ext cx="121920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dirty="0">
                <a:latin typeface="Palatino Linotype" panose="02040502050505030304" pitchFamily="18" charset="0"/>
              </a:rPr>
              <a:t>Lack of Parallelism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24595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Every message sent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requires an attestation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bound to specific sequence number.</a:t>
            </a:r>
            <a:endParaRPr lang="en-US" sz="2400" dirty="0">
              <a:latin typeface="Palatino Linotype" panose="02040502050505030304" pitchFamily="18" charset="0"/>
            </a:endParaRP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Replicas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cannot run</a:t>
            </a:r>
            <a:r>
              <a:rPr lang="en-US" sz="2400" dirty="0">
                <a:latin typeface="Palatino Linotype" panose="02040502050505030304" pitchFamily="18" charset="0"/>
              </a:rPr>
              <a:t> consensus on two transactions in parallel!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We show </a:t>
            </a:r>
            <a:r>
              <a:rPr lang="en-US" sz="2400" dirty="0">
                <a:latin typeface="Palatino Linotype" panose="02040502050505030304" pitchFamily="18" charset="0"/>
              </a:rPr>
              <a:t>that despite 2f+1 replicas,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Trusted-BFT protocols are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slower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than BFT.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098"/>
            <a:ext cx="121920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dirty="0">
                <a:latin typeface="Palatino Linotype" panose="02040502050505030304" pitchFamily="18" charset="0"/>
              </a:rPr>
              <a:t>Loss of Safety under Rollbacks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39D32FF-68D6-971E-D8E1-3BED1F395592}"/>
              </a:ext>
            </a:extLst>
          </p:cNvPr>
          <p:cNvSpPr txBox="1">
            <a:spLocks/>
          </p:cNvSpPr>
          <p:nvPr/>
        </p:nvSpPr>
        <p:spPr bwMode="auto">
          <a:xfrm>
            <a:off x="110532" y="2263026"/>
            <a:ext cx="11970935" cy="44335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Enclaves can be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rollbacked</a:t>
            </a:r>
            <a:r>
              <a:rPr lang="en-US" sz="2400" dirty="0">
                <a:latin typeface="Palatino Linotype" panose="02040502050505030304" pitchFamily="18" charset="0"/>
              </a:rPr>
              <a:t>!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 On enclave rollback, safety cannot be guaranteed.</a:t>
            </a:r>
          </a:p>
          <a:p>
            <a:pPr marL="457200" lvl="1" indent="0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endParaRPr lang="en-US" sz="2000" dirty="0">
              <a:latin typeface="Palatino Linotype" panose="02040502050505030304" pitchFamily="18" charset="0"/>
            </a:endParaRP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Possible Solution?</a:t>
            </a:r>
            <a:r>
              <a:rPr lang="en-US" sz="2400" dirty="0">
                <a:latin typeface="Palatino Linotype" panose="02040502050505030304" pitchFamily="18" charset="0"/>
              </a:rPr>
              <a:t> Make use of TPMs or persistent counters!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Too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slow</a:t>
            </a:r>
            <a:r>
              <a:rPr lang="en-US" sz="2000" dirty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 180ms per access.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Very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few writes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  TPMs allow at most 1 million writes.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Trust-BFT protocols require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O(n)</a:t>
            </a:r>
            <a:r>
              <a:rPr lang="en-US" sz="2000" dirty="0">
                <a:latin typeface="Palatino Linotype" panose="02040502050505030304" pitchFamily="18" charset="0"/>
                <a:sym typeface="Wingdings" pitchFamily="2" charset="2"/>
              </a:rPr>
              <a:t> accesses per consensus phase.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250"/>
            <a:ext cx="12192000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dirty="0">
                <a:solidFill>
                  <a:srgbClr val="00B050"/>
                </a:solidFill>
                <a:latin typeface="Palatino Linotype" panose="02040502050505030304" pitchFamily="18" charset="0"/>
              </a:rPr>
              <a:t>Solution</a:t>
            </a:r>
            <a:r>
              <a:rPr lang="en-US" altLang="en-US" sz="4400" dirty="0">
                <a:latin typeface="Palatino Linotype" panose="02040502050505030304" pitchFamily="18" charset="0"/>
              </a:rPr>
              <a:t> </a:t>
            </a:r>
            <a:r>
              <a:rPr lang="en-US" altLang="en-US" sz="4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br>
              <a:rPr lang="en-US" altLang="en-US" sz="4400" dirty="0">
                <a:latin typeface="Palatino Linotype" panose="02040502050505030304" pitchFamily="18" charset="0"/>
                <a:sym typeface="Wingdings" pitchFamily="2" charset="2"/>
              </a:rPr>
            </a:br>
            <a:r>
              <a:rPr lang="en-US" altLang="en-US" sz="4400" dirty="0" err="1">
                <a:latin typeface="Palatino Linotype" panose="02040502050505030304" pitchFamily="18" charset="0"/>
                <a:sym typeface="Wingdings" pitchFamily="2" charset="2"/>
              </a:rPr>
              <a:t>FlexiTrust</a:t>
            </a:r>
            <a:r>
              <a:rPr lang="en-US" altLang="en-US" sz="4400" dirty="0">
                <a:latin typeface="Palatino Linotype" panose="02040502050505030304" pitchFamily="18" charset="0"/>
                <a:sym typeface="Wingdings" pitchFamily="2" charset="2"/>
              </a:rPr>
              <a:t> Protocols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68423B2-FEC7-0C57-E3FD-F6D97E6B58B2}"/>
              </a:ext>
            </a:extLst>
          </p:cNvPr>
          <p:cNvSpPr txBox="1">
            <a:spLocks/>
          </p:cNvSpPr>
          <p:nvPr/>
        </p:nvSpPr>
        <p:spPr bwMode="auto">
          <a:xfrm>
            <a:off x="120580" y="2489009"/>
            <a:ext cx="10116723" cy="3158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A novel suite of protocols.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Guarantee both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liveness and responsiveness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Require access to trusted component only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once per consensus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lvl="1" fontAlgn="auto">
              <a:lnSpc>
                <a:spcPct val="20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 Employing TPMs to avoid enclave rollbacks is now much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</a:rPr>
              <a:t>less expensive</a:t>
            </a:r>
            <a:r>
              <a:rPr lang="en-US" sz="2000" dirty="0">
                <a:latin typeface="Palatino Linotype" panose="02040502050505030304" pitchFamily="18" charset="0"/>
              </a:rPr>
              <a:t>!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C7637CB-AA4B-26BB-ECC7-E5FF3E93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438" y="2250958"/>
            <a:ext cx="2413585" cy="24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1646BF-16BB-D45E-9B63-AE7C6463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A1A7BE-9D2B-1FFF-3F22-CC4EABCA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250"/>
            <a:ext cx="12192000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dirty="0">
                <a:solidFill>
                  <a:srgbClr val="00B0F0"/>
                </a:solidFill>
                <a:latin typeface="Palatino Linotype" panose="02040502050505030304" pitchFamily="18" charset="0"/>
              </a:rPr>
              <a:t>Magical Ingredients behind</a:t>
            </a:r>
            <a:r>
              <a:rPr lang="en-US" altLang="en-US" sz="4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br>
              <a:rPr lang="en-US" altLang="en-US" sz="4400" dirty="0">
                <a:latin typeface="Palatino Linotype" panose="02040502050505030304" pitchFamily="18" charset="0"/>
                <a:sym typeface="Wingdings" pitchFamily="2" charset="2"/>
              </a:rPr>
            </a:br>
            <a:r>
              <a:rPr lang="en-US" altLang="en-US" sz="4400" dirty="0" err="1">
                <a:latin typeface="Palatino Linotype" panose="02040502050505030304" pitchFamily="18" charset="0"/>
                <a:sym typeface="Wingdings" pitchFamily="2" charset="2"/>
              </a:rPr>
              <a:t>FlexiTrust</a:t>
            </a:r>
            <a:r>
              <a:rPr lang="en-US" altLang="en-US" sz="4400" dirty="0">
                <a:latin typeface="Palatino Linotype" panose="02040502050505030304" pitchFamily="18" charset="0"/>
                <a:sym typeface="Wingdings" pitchFamily="2" charset="2"/>
              </a:rPr>
              <a:t> Protocols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68423B2-FEC7-0C57-E3FD-F6D97E6B58B2}"/>
              </a:ext>
            </a:extLst>
          </p:cNvPr>
          <p:cNvSpPr txBox="1">
            <a:spLocks/>
          </p:cNvSpPr>
          <p:nvPr/>
        </p:nvSpPr>
        <p:spPr bwMode="auto">
          <a:xfrm>
            <a:off x="120580" y="2489009"/>
            <a:ext cx="10698216" cy="41873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Switch back to replication factor 3f+1.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</a:rPr>
              <a:t>Larger Quorums guarantee responsiveness.</a:t>
            </a:r>
          </a:p>
          <a:p>
            <a:pPr marL="457200" lvl="1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 Trusted hardware accessed only by the primary before sending proposal.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</a:rPr>
              <a:t>Guarantees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</a:rPr>
              <a:t>non-equivocation</a:t>
            </a:r>
            <a:r>
              <a:rPr lang="en-US" sz="2000" dirty="0">
                <a:latin typeface="Palatino Linotype" panose="02040502050505030304" pitchFamily="18" charset="0"/>
              </a:rPr>
              <a:t>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 Permits replicas to participate in multiple consensus invocations in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</a:rPr>
              <a:t>parallel</a:t>
            </a:r>
            <a:r>
              <a:rPr lang="en-US" sz="2000" dirty="0">
                <a:latin typeface="Palatino Linotype" panose="02040502050505030304" pitchFamily="18" charset="0"/>
              </a:rPr>
              <a:t>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 Helps to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</a:rPr>
              <a:t>reduce</a:t>
            </a:r>
            <a:r>
              <a:rPr lang="en-US" sz="2000" dirty="0">
                <a:latin typeface="Palatino Linotype" panose="02040502050505030304" pitchFamily="18" charset="0"/>
              </a:rPr>
              <a:t> phases and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14503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206477" y="6126113"/>
            <a:ext cx="11641394" cy="506614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Single phase,  Linear,  Handles f failures,  Only needs Trusted counters.</a:t>
            </a:r>
            <a:endParaRPr lang="en-US" altLang="en-US" sz="2400" b="1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 flipV="1">
            <a:off x="3973189" y="4013208"/>
            <a:ext cx="5750906" cy="36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973189" y="3350830"/>
            <a:ext cx="575090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 flipV="1">
            <a:off x="3973189" y="2192059"/>
            <a:ext cx="5750906" cy="5486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33847" y="1363097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2375951" y="3115847"/>
            <a:ext cx="1560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3973189" y="1543593"/>
            <a:ext cx="5750906" cy="102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4212888" y="1556612"/>
            <a:ext cx="1341403" cy="69031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6055520" y="2252018"/>
            <a:ext cx="465095" cy="505908"/>
          </a:xfrm>
          <a:prstGeom prst="straightConnector1">
            <a:avLst/>
          </a:prstGeom>
          <a:ln w="190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6556749" y="2251499"/>
            <a:ext cx="954675" cy="111344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stCxn id="2" idx="4"/>
            <a:endCxn id="89" idx="4"/>
          </p:cNvCxnSpPr>
          <p:nvPr/>
        </p:nvCxnSpPr>
        <p:spPr>
          <a:xfrm>
            <a:off x="4172256" y="1644432"/>
            <a:ext cx="6627" cy="308872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>
            <a:off x="5554291" y="1558132"/>
            <a:ext cx="0" cy="310224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 flipH="1">
            <a:off x="7511424" y="1551449"/>
            <a:ext cx="1647" cy="310892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>
            <a:off x="9463850" y="1559929"/>
            <a:ext cx="0" cy="310044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4962430" y="1602822"/>
            <a:ext cx="432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endParaRPr lang="en-US" sz="2000" baseline="-25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5800553" y="4710618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8079062" y="4744710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317956" y="471576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4048312" y="144805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4048312" y="2128230"/>
            <a:ext cx="247888" cy="19637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4048312" y="322724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4048312" y="3911993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0" y="279207"/>
            <a:ext cx="121920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4400" dirty="0">
                <a:latin typeface="Palatino Linotype" panose="02040502050505030304" pitchFamily="18" charset="0"/>
              </a:rPr>
              <a:t>Flexi-ZZ Protocol!</a:t>
            </a:r>
          </a:p>
        </p:txBody>
      </p:sp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1D4667E0-FFF4-1A4C-94AB-5F678B523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4429" y="1879431"/>
            <a:ext cx="671063" cy="702517"/>
          </a:xfrm>
          <a:prstGeom prst="rect">
            <a:avLst/>
          </a:prstGeom>
        </p:spPr>
      </p:pic>
      <p:pic>
        <p:nvPicPr>
          <p:cNvPr id="63" name="Graphic 62" descr="Database">
            <a:extLst>
              <a:ext uri="{FF2B5EF4-FFF2-40B4-BE49-F238E27FC236}">
                <a16:creationId xmlns:a16="http://schemas.microsoft.com/office/drawing/2014/main" id="{C5919A18-505F-F647-BB0A-A7DF50F7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0834" y="3026509"/>
            <a:ext cx="671063" cy="70251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4A6CC15-EA3B-3F42-87AB-1A112A67E0EB}"/>
              </a:ext>
            </a:extLst>
          </p:cNvPr>
          <p:cNvSpPr txBox="1"/>
          <p:nvPr/>
        </p:nvSpPr>
        <p:spPr>
          <a:xfrm>
            <a:off x="2378627" y="3817691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(R2)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955EF1-DAA8-A449-88E6-02143A8D487A}"/>
              </a:ext>
            </a:extLst>
          </p:cNvPr>
          <p:cNvSpPr txBox="1"/>
          <p:nvPr/>
        </p:nvSpPr>
        <p:spPr>
          <a:xfrm>
            <a:off x="2400912" y="2025252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(P)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4EACB0D-147B-AA44-AE39-ED06167CC9BD}"/>
              </a:ext>
            </a:extLst>
          </p:cNvPr>
          <p:cNvCxnSpPr>
            <a:cxnSpLocks/>
          </p:cNvCxnSpPr>
          <p:nvPr/>
        </p:nvCxnSpPr>
        <p:spPr>
          <a:xfrm>
            <a:off x="3966564" y="2747857"/>
            <a:ext cx="5757531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BE331778-FE07-E94A-ABC0-D13410192A7E}"/>
              </a:ext>
            </a:extLst>
          </p:cNvPr>
          <p:cNvSpPr/>
          <p:nvPr/>
        </p:nvSpPr>
        <p:spPr>
          <a:xfrm>
            <a:off x="4041687" y="2624270"/>
            <a:ext cx="247888" cy="1963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6913329-DBA8-AD40-9CB0-5A98106355F8}"/>
              </a:ext>
            </a:extLst>
          </p:cNvPr>
          <p:cNvCxnSpPr>
            <a:cxnSpLocks/>
          </p:cNvCxnSpPr>
          <p:nvPr/>
        </p:nvCxnSpPr>
        <p:spPr>
          <a:xfrm>
            <a:off x="5550598" y="2253548"/>
            <a:ext cx="504922" cy="507173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6B746D6-CA5A-714A-AE4F-C7ACDB7EFFED}"/>
              </a:ext>
            </a:extLst>
          </p:cNvPr>
          <p:cNvCxnSpPr>
            <a:cxnSpLocks/>
          </p:cNvCxnSpPr>
          <p:nvPr/>
        </p:nvCxnSpPr>
        <p:spPr>
          <a:xfrm>
            <a:off x="6535224" y="2260200"/>
            <a:ext cx="994189" cy="1756651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BEF6292-71AC-2746-A2B5-3DDFD0D1D67C}"/>
              </a:ext>
            </a:extLst>
          </p:cNvPr>
          <p:cNvCxnSpPr>
            <a:cxnSpLocks/>
          </p:cNvCxnSpPr>
          <p:nvPr/>
        </p:nvCxnSpPr>
        <p:spPr>
          <a:xfrm>
            <a:off x="3979816" y="4660374"/>
            <a:ext cx="57442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6A7F22AA-F31A-4146-B3C7-E940967F9F2F}"/>
              </a:ext>
            </a:extLst>
          </p:cNvPr>
          <p:cNvSpPr/>
          <p:nvPr/>
        </p:nvSpPr>
        <p:spPr>
          <a:xfrm>
            <a:off x="4054939" y="453678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D6AC1010-6AAA-754B-B4E7-6C0D9B0C2F69}"/>
              </a:ext>
            </a:extLst>
          </p:cNvPr>
          <p:cNvCxnSpPr>
            <a:cxnSpLocks/>
          </p:cNvCxnSpPr>
          <p:nvPr/>
        </p:nvCxnSpPr>
        <p:spPr>
          <a:xfrm flipV="1">
            <a:off x="7524103" y="1541910"/>
            <a:ext cx="1946100" cy="66101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CE1EAD06-DB86-6044-BACD-F21CBA6A2474}"/>
              </a:ext>
            </a:extLst>
          </p:cNvPr>
          <p:cNvCxnSpPr>
            <a:cxnSpLocks/>
          </p:cNvCxnSpPr>
          <p:nvPr/>
        </p:nvCxnSpPr>
        <p:spPr>
          <a:xfrm flipV="1">
            <a:off x="7510535" y="1532372"/>
            <a:ext cx="1959668" cy="18184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23D676A0-264F-4842-B2C1-4336348F896F}"/>
              </a:ext>
            </a:extLst>
          </p:cNvPr>
          <p:cNvSpPr txBox="1"/>
          <p:nvPr/>
        </p:nvSpPr>
        <p:spPr>
          <a:xfrm>
            <a:off x="3374526" y="253409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412F065-57A9-2B48-ADAA-291D4B117382}"/>
              </a:ext>
            </a:extLst>
          </p:cNvPr>
          <p:cNvSpPr txBox="1"/>
          <p:nvPr/>
        </p:nvSpPr>
        <p:spPr>
          <a:xfrm>
            <a:off x="2387124" y="4433815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(R3)</a:t>
            </a:r>
          </a:p>
        </p:txBody>
      </p:sp>
      <p:pic>
        <p:nvPicPr>
          <p:cNvPr id="77" name="Graphic 76" descr="Database">
            <a:extLst>
              <a:ext uri="{FF2B5EF4-FFF2-40B4-BE49-F238E27FC236}">
                <a16:creationId xmlns:a16="http://schemas.microsoft.com/office/drawing/2014/main" id="{11826979-3FE0-784F-ABD4-123D84F4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7806" y="3670950"/>
            <a:ext cx="671063" cy="702517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647357F-55FC-CA44-A3EF-D83CC7D43EB8}"/>
              </a:ext>
            </a:extLst>
          </p:cNvPr>
          <p:cNvCxnSpPr>
            <a:cxnSpLocks/>
          </p:cNvCxnSpPr>
          <p:nvPr/>
        </p:nvCxnSpPr>
        <p:spPr>
          <a:xfrm>
            <a:off x="6495625" y="2255625"/>
            <a:ext cx="1028558" cy="239811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361774F-6998-E54A-A102-A48646D525AF}"/>
              </a:ext>
            </a:extLst>
          </p:cNvPr>
          <p:cNvCxnSpPr>
            <a:cxnSpLocks/>
          </p:cNvCxnSpPr>
          <p:nvPr/>
        </p:nvCxnSpPr>
        <p:spPr>
          <a:xfrm flipV="1">
            <a:off x="7522456" y="1532371"/>
            <a:ext cx="1946100" cy="24909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38E17E7-C6B0-1147-AC6A-3C824E1C4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386" y="4458224"/>
            <a:ext cx="599641" cy="607636"/>
          </a:xfrm>
          <a:prstGeom prst="rect">
            <a:avLst/>
          </a:prstGeom>
        </p:spPr>
      </p:pic>
      <p:pic>
        <p:nvPicPr>
          <p:cNvPr id="21" name="Graphic 20" descr="Crown with solid fill">
            <a:extLst>
              <a:ext uri="{FF2B5EF4-FFF2-40B4-BE49-F238E27FC236}">
                <a16:creationId xmlns:a16="http://schemas.microsoft.com/office/drawing/2014/main" id="{BB68DD8B-C192-BA27-6197-5CDEB59D4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650571">
            <a:off x="1526045" y="1761848"/>
            <a:ext cx="486590" cy="486590"/>
          </a:xfrm>
          <a:prstGeom prst="rect">
            <a:avLst/>
          </a:prstGeom>
        </p:spPr>
      </p:pic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A7679559-AA94-B568-3197-1D97124A8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582" y="2535270"/>
            <a:ext cx="405330" cy="397768"/>
          </a:xfrm>
          <a:prstGeom prst="rect">
            <a:avLst/>
          </a:prstGeom>
        </p:spPr>
      </p:pic>
      <p:pic>
        <p:nvPicPr>
          <p:cNvPr id="5" name="Picture 4" descr="A close-up of a doll&#10;&#10;Description automatically generated">
            <a:extLst>
              <a:ext uri="{FF2B5EF4-FFF2-40B4-BE49-F238E27FC236}">
                <a16:creationId xmlns:a16="http://schemas.microsoft.com/office/drawing/2014/main" id="{68B9FC8A-5CEA-F30E-B8CB-3FA7EBB7C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386" y="1204177"/>
            <a:ext cx="567889" cy="6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214" grpId="0"/>
      <p:bldP spid="2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6A9946-1E7C-3E5B-2A3A-448B41D09C2F}"/>
              </a:ext>
            </a:extLst>
          </p:cNvPr>
          <p:cNvSpPr txBox="1">
            <a:spLocks/>
          </p:cNvSpPr>
          <p:nvPr/>
        </p:nvSpPr>
        <p:spPr bwMode="auto">
          <a:xfrm>
            <a:off x="-1" y="2702734"/>
            <a:ext cx="121920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Evaluation on </a:t>
            </a:r>
            <a:r>
              <a:rPr lang="en-US" sz="4400" dirty="0" err="1">
                <a:latin typeface="Palatino Linotype" panose="02040502050505030304" pitchFamily="18" charset="0"/>
              </a:rPr>
              <a:t>ResilientDB</a:t>
            </a:r>
            <a:r>
              <a:rPr lang="en-US" sz="4400" dirty="0">
                <a:latin typeface="Palatino Linotype" panose="02040502050505030304" pitchFamily="18" charset="0"/>
              </a:rPr>
              <a:t>*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4C3208-DD00-C422-98A5-CC77C5C4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263" y="6005121"/>
            <a:ext cx="2117147" cy="852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E3CA66-D0D8-ACB4-F300-F680AB1A4F25}"/>
              </a:ext>
            </a:extLst>
          </p:cNvPr>
          <p:cNvSpPr txBox="1"/>
          <p:nvPr/>
        </p:nvSpPr>
        <p:spPr>
          <a:xfrm>
            <a:off x="-1" y="6499608"/>
            <a:ext cx="3143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*</a:t>
            </a:r>
            <a:r>
              <a:rPr lang="en-US" sz="2000" b="1" dirty="0">
                <a:latin typeface="Palatino Linotype" panose="02040502050505030304" pitchFamily="18" charset="0"/>
                <a:hlinkClick r:id="rId3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6265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6A9946-1E7C-3E5B-2A3A-448B41D09C2F}"/>
              </a:ext>
            </a:extLst>
          </p:cNvPr>
          <p:cNvSpPr txBox="1">
            <a:spLocks/>
          </p:cNvSpPr>
          <p:nvPr/>
        </p:nvSpPr>
        <p:spPr bwMode="auto">
          <a:xfrm>
            <a:off x="-1" y="89280"/>
            <a:ext cx="12192000" cy="7829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Throughput per Machine</a:t>
            </a:r>
            <a:endParaRPr lang="en-US" altLang="en-US" sz="4000" b="1" dirty="0">
              <a:latin typeface="Palatino Linotype" panose="0204050205050503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CABDE3-EE7E-0F75-CF06-DA7AA805A741}"/>
              </a:ext>
            </a:extLst>
          </p:cNvPr>
          <p:cNvSpPr txBox="1">
            <a:spLocks/>
          </p:cNvSpPr>
          <p:nvPr/>
        </p:nvSpPr>
        <p:spPr bwMode="auto">
          <a:xfrm>
            <a:off x="2454383" y="4845024"/>
            <a:ext cx="8357420" cy="14668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2400" b="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MinZZ</a:t>
            </a:r>
            <a:r>
              <a:rPr lang="en-US" altLang="en-US" sz="2400" b="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Single phase like </a:t>
            </a:r>
            <a:r>
              <a:rPr lang="en-US" altLang="en-US" sz="2400" b="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FlexiZZ</a:t>
            </a:r>
            <a:r>
              <a:rPr lang="en-US" altLang="en-US" sz="24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but n &gt;= 2f+1.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24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For these experiments, we deployed up to 80k clients.</a:t>
            </a:r>
            <a:endParaRPr lang="en-US" altLang="en-US" sz="2400" b="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9CF253CB-1E4C-5786-9417-6A528EC31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99" y="1518837"/>
            <a:ext cx="9608989" cy="31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89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6A9946-1E7C-3E5B-2A3A-448B41D09C2F}"/>
              </a:ext>
            </a:extLst>
          </p:cNvPr>
          <p:cNvSpPr txBox="1">
            <a:spLocks/>
          </p:cNvSpPr>
          <p:nvPr/>
        </p:nvSpPr>
        <p:spPr bwMode="auto">
          <a:xfrm>
            <a:off x="-1" y="32130"/>
            <a:ext cx="12192000" cy="7829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40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E834-2BAC-188A-5FA8-85996090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1128895"/>
            <a:ext cx="11762983" cy="365125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4A0609F-E9D1-D4EA-0D86-DD267CAF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314" y="1846025"/>
            <a:ext cx="5649141" cy="364037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083AE62-082E-5DFC-692B-2078A1B7D58E}"/>
              </a:ext>
            </a:extLst>
          </p:cNvPr>
          <p:cNvSpPr/>
          <p:nvPr/>
        </p:nvSpPr>
        <p:spPr>
          <a:xfrm>
            <a:off x="9048750" y="1063056"/>
            <a:ext cx="1770001" cy="47625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7B61D8-5DB9-8425-4584-1D27A21357FA}"/>
              </a:ext>
            </a:extLst>
          </p:cNvPr>
          <p:cNvSpPr/>
          <p:nvPr/>
        </p:nvSpPr>
        <p:spPr>
          <a:xfrm>
            <a:off x="7115174" y="1073332"/>
            <a:ext cx="3703577" cy="47625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number of replicas&#10;&#10;Description automatically generated with medium confidence">
            <a:extLst>
              <a:ext uri="{FF2B5EF4-FFF2-40B4-BE49-F238E27FC236}">
                <a16:creationId xmlns:a16="http://schemas.microsoft.com/office/drawing/2014/main" id="{0B29056A-948A-B62D-B6E7-E4B03E49A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314" y="1846025"/>
            <a:ext cx="5696512" cy="3640374"/>
          </a:xfrm>
          <a:prstGeom prst="rect">
            <a:avLst/>
          </a:prstGeom>
        </p:spPr>
      </p:pic>
      <p:pic>
        <p:nvPicPr>
          <p:cNvPr id="11" name="Picture 10" descr="A graph of a number of replicas&#10;&#10;Description automatically generated with medium confidence">
            <a:extLst>
              <a:ext uri="{FF2B5EF4-FFF2-40B4-BE49-F238E27FC236}">
                <a16:creationId xmlns:a16="http://schemas.microsoft.com/office/drawing/2014/main" id="{07367923-E543-D650-0EAF-888900F5D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696" y="1849257"/>
            <a:ext cx="5653111" cy="3637142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0843E8-EE6E-DF72-A8D6-8B2F31780EE4}"/>
              </a:ext>
            </a:extLst>
          </p:cNvPr>
          <p:cNvSpPr/>
          <p:nvPr/>
        </p:nvSpPr>
        <p:spPr>
          <a:xfrm>
            <a:off x="3705225" y="1063056"/>
            <a:ext cx="1562100" cy="47625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EB3FEB-873D-53D5-75D4-949EE025520D}"/>
              </a:ext>
            </a:extLst>
          </p:cNvPr>
          <p:cNvSpPr/>
          <p:nvPr/>
        </p:nvSpPr>
        <p:spPr>
          <a:xfrm>
            <a:off x="5734050" y="2219325"/>
            <a:ext cx="361950" cy="2762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D41E89-7303-26E8-6E65-7B19F415CC1A}"/>
              </a:ext>
            </a:extLst>
          </p:cNvPr>
          <p:cNvSpPr/>
          <p:nvPr/>
        </p:nvSpPr>
        <p:spPr>
          <a:xfrm>
            <a:off x="5736095" y="3518574"/>
            <a:ext cx="361950" cy="2762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4B9B7D-2B8A-7FDE-6B82-FFFFCC8331F6}"/>
              </a:ext>
            </a:extLst>
          </p:cNvPr>
          <p:cNvCxnSpPr/>
          <p:nvPr/>
        </p:nvCxnSpPr>
        <p:spPr>
          <a:xfrm>
            <a:off x="6107570" y="2357437"/>
            <a:ext cx="3141205" cy="1381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6BB40E-6ABD-D2E8-072A-8D0765AFD584}"/>
              </a:ext>
            </a:extLst>
          </p:cNvPr>
          <p:cNvCxnSpPr>
            <a:stCxn id="14" idx="6"/>
          </p:cNvCxnSpPr>
          <p:nvPr/>
        </p:nvCxnSpPr>
        <p:spPr>
          <a:xfrm flipV="1">
            <a:off x="6098045" y="2628900"/>
            <a:ext cx="3160255" cy="10277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ECDAB5-CFE0-C879-4912-549B0ABF6D46}"/>
              </a:ext>
            </a:extLst>
          </p:cNvPr>
          <p:cNvSpPr txBox="1"/>
          <p:nvPr/>
        </p:nvSpPr>
        <p:spPr>
          <a:xfrm>
            <a:off x="9210607" y="2343090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95.5%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2154998-3412-2DCA-335B-53F27BE8F107}"/>
              </a:ext>
            </a:extLst>
          </p:cNvPr>
          <p:cNvSpPr txBox="1">
            <a:spLocks/>
          </p:cNvSpPr>
          <p:nvPr/>
        </p:nvSpPr>
        <p:spPr bwMode="auto">
          <a:xfrm>
            <a:off x="-1" y="5481178"/>
            <a:ext cx="6000751" cy="14280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Number of replicas (f=8)</a:t>
            </a:r>
            <a:endParaRPr lang="en-US" altLang="en-US" sz="2000" b="0" dirty="0"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 = 17  PBFT-EA, </a:t>
            </a:r>
            <a:r>
              <a:rPr lang="en-US" altLang="en-US" sz="2000" b="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MinBFT</a:t>
            </a: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altLang="en-US" sz="2000" b="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MinZZ</a:t>
            </a: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, OPBFT-EA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 = 25  PBFT,  </a:t>
            </a:r>
            <a:r>
              <a:rPr lang="en-US" altLang="en-US" sz="2000" b="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FlexiBFT</a:t>
            </a:r>
            <a:r>
              <a:rPr lang="en-US" altLang="en-US" sz="2000" b="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altLang="en-US" sz="2000" b="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FlexiZZ</a:t>
            </a:r>
            <a:endParaRPr lang="en-US" altLang="en-US" sz="2000" b="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12" grpId="0" animBg="1"/>
      <p:bldP spid="13" grpId="0" animBg="1"/>
      <p:bldP spid="14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B88B84-AF1B-1EB7-715E-45DB0C7A3661}"/>
              </a:ext>
            </a:extLst>
          </p:cNvPr>
          <p:cNvSpPr txBox="1">
            <a:spLocks/>
          </p:cNvSpPr>
          <p:nvPr/>
        </p:nvSpPr>
        <p:spPr bwMode="auto">
          <a:xfrm>
            <a:off x="-10761" y="273117"/>
            <a:ext cx="12202761" cy="48003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Simply reducing replication will not yield higher throughput.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Trust-BFT protocols limit responsiveness and scalability.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FlexiTrust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protocols advocate meaningful application of BFT consensus.</a:t>
            </a: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sz="1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rgbClr val="0070C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Reach me: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Twitter: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suyash_sg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Email: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hlinkClick r:id="rId3"/>
              </a:rPr>
              <a:t>suyash.gupta@berkeley.edu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Web: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hlinkClick r:id="rId4"/>
              </a:rPr>
              <a:t>https://gupta-suyash.github.io/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4160449-2BAA-77BD-A421-BBCF8558E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148" y="4150627"/>
            <a:ext cx="2597319" cy="2597319"/>
          </a:xfrm>
          <a:prstGeom prst="rect">
            <a:avLst/>
          </a:prstGeom>
        </p:spPr>
      </p:pic>
      <p:pic>
        <p:nvPicPr>
          <p:cNvPr id="2" name="Picture 1" descr="A picture containing logo, graphics, font, circle&#10;&#10;Description automatically generated">
            <a:extLst>
              <a:ext uri="{FF2B5EF4-FFF2-40B4-BE49-F238E27FC236}">
                <a16:creationId xmlns:a16="http://schemas.microsoft.com/office/drawing/2014/main" id="{8BE1D1A7-5104-9374-B278-E09B8EDB6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227" y="146393"/>
            <a:ext cx="994818" cy="989322"/>
          </a:xfrm>
          <a:prstGeom prst="rect">
            <a:avLst/>
          </a:prstGeom>
        </p:spPr>
      </p:pic>
      <p:pic>
        <p:nvPicPr>
          <p:cNvPr id="3" name="Picture 2" descr="A red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D2807429-70C6-D52C-F5C9-1AC3CE552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4304" y="146394"/>
            <a:ext cx="994817" cy="989321"/>
          </a:xfrm>
          <a:prstGeom prst="rect">
            <a:avLst/>
          </a:prstGeom>
        </p:spPr>
      </p:pic>
      <p:pic>
        <p:nvPicPr>
          <p:cNvPr id="4" name="Picture 3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5A83D2D8-9CEF-9A5C-ED32-DE57D3851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2733" y="146393"/>
            <a:ext cx="994818" cy="989322"/>
          </a:xfrm>
          <a:prstGeom prst="rect">
            <a:avLst/>
          </a:prstGeom>
        </p:spPr>
      </p:pic>
      <p:pic>
        <p:nvPicPr>
          <p:cNvPr id="7" name="Google Shape;136;p13">
            <a:extLst>
              <a:ext uri="{FF2B5EF4-FFF2-40B4-BE49-F238E27FC236}">
                <a16:creationId xmlns:a16="http://schemas.microsoft.com/office/drawing/2014/main" id="{2EC9F2FF-59F5-60A4-C6C2-A3CC09D7301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664" y="5971133"/>
            <a:ext cx="2276385" cy="7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13">
            <a:extLst>
              <a:ext uri="{FF2B5EF4-FFF2-40B4-BE49-F238E27FC236}">
                <a16:creationId xmlns:a16="http://schemas.microsoft.com/office/drawing/2014/main" id="{CA09588C-B872-2F45-FA02-17017C9C679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72277" y="6144249"/>
            <a:ext cx="2406584" cy="41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3">
            <a:extLst>
              <a:ext uri="{FF2B5EF4-FFF2-40B4-BE49-F238E27FC236}">
                <a16:creationId xmlns:a16="http://schemas.microsoft.com/office/drawing/2014/main" id="{A02E83E4-A102-B8F4-93DD-BE7948E508E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95684" y="5820241"/>
            <a:ext cx="2276400" cy="923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1703300" y="77000"/>
            <a:ext cx="9385200" cy="1218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" sz="4800" dirty="0">
                <a:solidFill>
                  <a:schemeClr val="dk1"/>
                </a:solidFill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Replicated State Machine</a:t>
            </a:r>
            <a:endParaRPr sz="4800" dirty="0">
              <a:solidFill>
                <a:schemeClr val="dk1"/>
              </a:solidFill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</p:txBody>
      </p:sp>
      <p:pic>
        <p:nvPicPr>
          <p:cNvPr id="9" name="Picture 8" descr="A close-up of a doll&#10;&#10;Description automatically generated">
            <a:extLst>
              <a:ext uri="{FF2B5EF4-FFF2-40B4-BE49-F238E27FC236}">
                <a16:creationId xmlns:a16="http://schemas.microsoft.com/office/drawing/2014/main" id="{E31A42C3-4DDB-0FEF-48B5-62BF7301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042" y="2711918"/>
            <a:ext cx="1973979" cy="2105578"/>
          </a:xfrm>
          <a:prstGeom prst="rect">
            <a:avLst/>
          </a:prstGeom>
        </p:spPr>
      </p:pic>
      <p:pic>
        <p:nvPicPr>
          <p:cNvPr id="12" name="Graphic 11" descr="Slot Machine Lose with solid fill">
            <a:extLst>
              <a:ext uri="{FF2B5EF4-FFF2-40B4-BE49-F238E27FC236}">
                <a16:creationId xmlns:a16="http://schemas.microsoft.com/office/drawing/2014/main" id="{496F2929-685B-ACF4-F1B4-B9B555482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5364" y="2197019"/>
            <a:ext cx="3063136" cy="306313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4B32AA-91E9-7F57-4C94-1CF6473014F1}"/>
              </a:ext>
            </a:extLst>
          </p:cNvPr>
          <p:cNvCxnSpPr>
            <a:cxnSpLocks/>
          </p:cNvCxnSpPr>
          <p:nvPr/>
        </p:nvCxnSpPr>
        <p:spPr>
          <a:xfrm>
            <a:off x="4406935" y="3545707"/>
            <a:ext cx="3322151" cy="0"/>
          </a:xfrm>
          <a:prstGeom prst="straightConnector1">
            <a:avLst/>
          </a:prstGeom>
          <a:ln w="101600">
            <a:solidFill>
              <a:schemeClr val="tx1"/>
            </a:solidFill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815F56-E01C-E11B-8D59-5D58BAA7D2C6}"/>
              </a:ext>
            </a:extLst>
          </p:cNvPr>
          <p:cNvCxnSpPr>
            <a:cxnSpLocks/>
          </p:cNvCxnSpPr>
          <p:nvPr/>
        </p:nvCxnSpPr>
        <p:spPr>
          <a:xfrm flipH="1">
            <a:off x="4406934" y="4160870"/>
            <a:ext cx="3322151" cy="0"/>
          </a:xfrm>
          <a:prstGeom prst="straightConnector1">
            <a:avLst/>
          </a:prstGeom>
          <a:ln w="101600">
            <a:solidFill>
              <a:schemeClr val="tx1"/>
            </a:solidFill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310936-9FD0-C4EA-1765-5443715D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1703300" y="77000"/>
            <a:ext cx="9385200" cy="12188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" sz="4400" dirty="0">
                <a:solidFill>
                  <a:schemeClr val="dk1"/>
                </a:solidFill>
                <a:latin typeface="Palatino Linotype" panose="02040502050505030304" pitchFamily="18" charset="0"/>
                <a:ea typeface="Lora Medium"/>
                <a:cs typeface="Lora Medium"/>
                <a:sym typeface="Lora Medium"/>
              </a:rPr>
              <a:t>Replicated State Machine</a:t>
            </a:r>
            <a:endParaRPr sz="4400" dirty="0">
              <a:solidFill>
                <a:schemeClr val="dk1"/>
              </a:solidFill>
              <a:latin typeface="Palatino Linotype" panose="02040502050505030304" pitchFamily="18" charset="0"/>
              <a:ea typeface="Lora Medium"/>
              <a:cs typeface="Lora Medium"/>
              <a:sym typeface="Lora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D910BA-311A-0D0F-A27E-34D345AE4F99}"/>
              </a:ext>
            </a:extLst>
          </p:cNvPr>
          <p:cNvGrpSpPr/>
          <p:nvPr/>
        </p:nvGrpSpPr>
        <p:grpSpPr>
          <a:xfrm>
            <a:off x="359344" y="4109234"/>
            <a:ext cx="6609347" cy="2372124"/>
            <a:chOff x="1540042" y="2197019"/>
            <a:chExt cx="9548458" cy="3063136"/>
          </a:xfrm>
        </p:grpSpPr>
        <p:pic>
          <p:nvPicPr>
            <p:cNvPr id="9" name="Picture 8" descr="A close-up of a doll&#10;&#10;Description automatically generated">
              <a:extLst>
                <a:ext uri="{FF2B5EF4-FFF2-40B4-BE49-F238E27FC236}">
                  <a16:creationId xmlns:a16="http://schemas.microsoft.com/office/drawing/2014/main" id="{E31A42C3-4DDB-0FEF-48B5-62BF73015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0042" y="2711918"/>
              <a:ext cx="1973979" cy="2105578"/>
            </a:xfrm>
            <a:prstGeom prst="rect">
              <a:avLst/>
            </a:prstGeom>
          </p:spPr>
        </p:pic>
        <p:pic>
          <p:nvPicPr>
            <p:cNvPr id="12" name="Graphic 11" descr="Slot Machine Lose with solid fill">
              <a:extLst>
                <a:ext uri="{FF2B5EF4-FFF2-40B4-BE49-F238E27FC236}">
                  <a16:creationId xmlns:a16="http://schemas.microsoft.com/office/drawing/2014/main" id="{496F2929-685B-ACF4-F1B4-B9B555482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25364" y="2197019"/>
              <a:ext cx="3063136" cy="3063136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14B32AA-91E9-7F57-4C94-1CF6473014F1}"/>
                </a:ext>
              </a:extLst>
            </p:cNvPr>
            <p:cNvCxnSpPr>
              <a:cxnSpLocks/>
            </p:cNvCxnSpPr>
            <p:nvPr/>
          </p:nvCxnSpPr>
          <p:spPr>
            <a:xfrm>
              <a:off x="4406935" y="3545707"/>
              <a:ext cx="3322151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9815F56-E01C-E11B-8D59-5D58BAA7D2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6934" y="4160870"/>
              <a:ext cx="3322151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235294-76D0-300C-5FC6-1407454325BB}"/>
              </a:ext>
            </a:extLst>
          </p:cNvPr>
          <p:cNvGrpSpPr/>
          <p:nvPr/>
        </p:nvGrpSpPr>
        <p:grpSpPr>
          <a:xfrm>
            <a:off x="7099267" y="1061433"/>
            <a:ext cx="5419925" cy="5419925"/>
            <a:chOff x="5876858" y="1241659"/>
            <a:chExt cx="5419925" cy="5419925"/>
          </a:xfrm>
        </p:grpSpPr>
        <p:pic>
          <p:nvPicPr>
            <p:cNvPr id="4" name="Graphic 3" descr="Thought bubble with solid fill">
              <a:extLst>
                <a:ext uri="{FF2B5EF4-FFF2-40B4-BE49-F238E27FC236}">
                  <a16:creationId xmlns:a16="http://schemas.microsoft.com/office/drawing/2014/main" id="{D7EF6CF0-9E9B-EB70-AABC-CBB3BDFA6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945207">
              <a:off x="5876858" y="1241659"/>
              <a:ext cx="5419925" cy="5419925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5A9E56-A51B-99DB-BDED-D145B5728B63}"/>
                </a:ext>
              </a:extLst>
            </p:cNvPr>
            <p:cNvGrpSpPr/>
            <p:nvPr/>
          </p:nvGrpSpPr>
          <p:grpSpPr>
            <a:xfrm>
              <a:off x="7709836" y="2501395"/>
              <a:ext cx="2015265" cy="1955102"/>
              <a:chOff x="645903" y="358991"/>
              <a:chExt cx="4478323" cy="4115777"/>
            </a:xfrm>
          </p:grpSpPr>
          <p:pic>
            <p:nvPicPr>
              <p:cNvPr id="8" name="Picture 7" descr="A person smiling for the camera&#10;&#10;Description automatically generated with medium confidence">
                <a:extLst>
                  <a:ext uri="{FF2B5EF4-FFF2-40B4-BE49-F238E27FC236}">
                    <a16:creationId xmlns:a16="http://schemas.microsoft.com/office/drawing/2014/main" id="{013199F2-FF65-72F9-D7E0-FD5B2273B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44105" y="2749876"/>
                <a:ext cx="1355186" cy="1373255"/>
              </a:xfrm>
              <a:prstGeom prst="rect">
                <a:avLst/>
              </a:prstGeom>
            </p:spPr>
          </p:pic>
          <p:pic>
            <p:nvPicPr>
              <p:cNvPr id="17" name="Graphic 16" descr="Database">
                <a:extLst>
                  <a:ext uri="{FF2B5EF4-FFF2-40B4-BE49-F238E27FC236}">
                    <a16:creationId xmlns:a16="http://schemas.microsoft.com/office/drawing/2014/main" id="{7E20655D-5D62-3A4C-20FF-20E7CF434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45903" y="2467349"/>
                <a:ext cx="1917541" cy="2007419"/>
              </a:xfrm>
              <a:prstGeom prst="rect">
                <a:avLst/>
              </a:prstGeom>
            </p:spPr>
          </p:pic>
          <p:pic>
            <p:nvPicPr>
              <p:cNvPr id="18" name="Graphic 17" descr="Database">
                <a:extLst>
                  <a:ext uri="{FF2B5EF4-FFF2-40B4-BE49-F238E27FC236}">
                    <a16:creationId xmlns:a16="http://schemas.microsoft.com/office/drawing/2014/main" id="{EB089F26-5CE4-37CC-30C0-33308CF1C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46360" y="359414"/>
                <a:ext cx="1917541" cy="2007419"/>
              </a:xfrm>
              <a:prstGeom prst="rect">
                <a:avLst/>
              </a:prstGeom>
            </p:spPr>
          </p:pic>
          <p:pic>
            <p:nvPicPr>
              <p:cNvPr id="19" name="Graphic 18" descr="Database">
                <a:extLst>
                  <a:ext uri="{FF2B5EF4-FFF2-40B4-BE49-F238E27FC236}">
                    <a16:creationId xmlns:a16="http://schemas.microsoft.com/office/drawing/2014/main" id="{30115012-F128-D378-1437-263FA8A1E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206685" y="358991"/>
                <a:ext cx="1917541" cy="2007419"/>
              </a:xfrm>
              <a:prstGeom prst="rect">
                <a:avLst/>
              </a:prstGeom>
            </p:spPr>
          </p:pic>
          <p:pic>
            <p:nvPicPr>
              <p:cNvPr id="20" name="Graphic 19" descr="Repeat with solid fill">
                <a:extLst>
                  <a:ext uri="{FF2B5EF4-FFF2-40B4-BE49-F238E27FC236}">
                    <a16:creationId xmlns:a16="http://schemas.microsoft.com/office/drawing/2014/main" id="{9507C60A-E10D-06B1-6DA0-5FF2609E2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236255" y="1847497"/>
                <a:ext cx="1238858" cy="1238858"/>
              </a:xfrm>
              <a:prstGeom prst="rect">
                <a:avLst/>
              </a:prstGeom>
            </p:spPr>
          </p:pic>
        </p:grpSp>
      </p:grp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1C3BDE1-0DC9-AD7C-3238-57E45C01AF4A}"/>
              </a:ext>
            </a:extLst>
          </p:cNvPr>
          <p:cNvSpPr txBox="1">
            <a:spLocks/>
          </p:cNvSpPr>
          <p:nvPr/>
        </p:nvSpPr>
        <p:spPr bwMode="auto">
          <a:xfrm>
            <a:off x="145761" y="2084570"/>
            <a:ext cx="7441642" cy="14568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Safety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Consistent log of operations.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Replicas should make progress.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Responsiveness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Client should receive response.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EA623A6-C74D-A891-76F3-C2663FA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2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Byzantine Fault Tolerant RSM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99318" y="2395973"/>
            <a:ext cx="10515600" cy="22055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replicas &amp; at most f byzantine 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 &gt;= 3f+1</a:t>
            </a:r>
          </a:p>
          <a:p>
            <a:pPr algn="ctr">
              <a:lnSpc>
                <a:spcPct val="200000"/>
              </a:lnSpc>
            </a:pP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ctr">
              <a:lnSpc>
                <a:spcPct val="20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Run Byzantine Fault Tolerant (BFT) Consensus</a:t>
            </a: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0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Byzantine Fault Tolerance Consensus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5DC5A3-0162-3426-BF7C-1C56617B7DC1}"/>
              </a:ext>
            </a:extLst>
          </p:cNvPr>
          <p:cNvGrpSpPr/>
          <p:nvPr/>
        </p:nvGrpSpPr>
        <p:grpSpPr>
          <a:xfrm>
            <a:off x="1345808" y="1465149"/>
            <a:ext cx="771365" cy="985059"/>
            <a:chOff x="927481" y="4728895"/>
            <a:chExt cx="771365" cy="9850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97B7DD-34EF-4637-88F5-24EE5AC5AC6D}"/>
                </a:ext>
              </a:extLst>
            </p:cNvPr>
            <p:cNvSpPr txBox="1"/>
            <p:nvPr/>
          </p:nvSpPr>
          <p:spPr>
            <a:xfrm>
              <a:off x="927481" y="5313844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5" name="Picture 4" descr="A close-up of a doll&#10;&#10;Description automatically generated">
              <a:extLst>
                <a:ext uri="{FF2B5EF4-FFF2-40B4-BE49-F238E27FC236}">
                  <a16:creationId xmlns:a16="http://schemas.microsoft.com/office/drawing/2014/main" id="{26374F09-65E5-B923-8935-83282CD8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0340" y="4728895"/>
              <a:ext cx="567889" cy="60574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6BD5390-9422-3BE9-F966-A729983F9BC5}"/>
              </a:ext>
            </a:extLst>
          </p:cNvPr>
          <p:cNvSpPr txBox="1"/>
          <p:nvPr/>
        </p:nvSpPr>
        <p:spPr>
          <a:xfrm>
            <a:off x="2062882" y="1271804"/>
            <a:ext cx="2030205" cy="70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Transaction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3F86151-3DAB-09D1-476E-AB28889F1BAE}"/>
              </a:ext>
            </a:extLst>
          </p:cNvPr>
          <p:cNvCxnSpPr>
            <a:cxnSpLocks/>
          </p:cNvCxnSpPr>
          <p:nvPr/>
        </p:nvCxnSpPr>
        <p:spPr>
          <a:xfrm>
            <a:off x="2215369" y="1784630"/>
            <a:ext cx="1752369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F8ECCE-D3A4-361B-9D1E-BD69A05A96CD}"/>
              </a:ext>
            </a:extLst>
          </p:cNvPr>
          <p:cNvCxnSpPr>
            <a:cxnSpLocks/>
          </p:cNvCxnSpPr>
          <p:nvPr/>
        </p:nvCxnSpPr>
        <p:spPr>
          <a:xfrm>
            <a:off x="4717461" y="2229610"/>
            <a:ext cx="2353727" cy="631466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F6236D6-7E1B-F00F-B520-DF6670F65AB6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4720253" y="2243282"/>
            <a:ext cx="1440408" cy="671289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0308E08-8BB6-E40F-190D-52FA3641DDB7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4680382" y="2244669"/>
            <a:ext cx="699886" cy="674646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5DCEF971-C6F2-7C6A-E4D6-4060AA1AD9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868244" y="3275356"/>
            <a:ext cx="3953135" cy="2302839"/>
          </a:xfrm>
          <a:prstGeom prst="bentConnector3">
            <a:avLst>
              <a:gd name="adj1" fmla="val 847"/>
            </a:avLst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CF4A26-762F-F4B7-AA9D-8CD1E90F078A}"/>
              </a:ext>
            </a:extLst>
          </p:cNvPr>
          <p:cNvGrpSpPr/>
          <p:nvPr/>
        </p:nvGrpSpPr>
        <p:grpSpPr>
          <a:xfrm>
            <a:off x="4038329" y="1319776"/>
            <a:ext cx="3600970" cy="908710"/>
            <a:chOff x="2897354" y="2594259"/>
            <a:chExt cx="2912896" cy="908710"/>
          </a:xfrm>
        </p:grpSpPr>
        <p:pic>
          <p:nvPicPr>
            <p:cNvPr id="63" name="Graphic 62" descr="Database">
              <a:extLst>
                <a:ext uri="{FF2B5EF4-FFF2-40B4-BE49-F238E27FC236}">
                  <a16:creationId xmlns:a16="http://schemas.microsoft.com/office/drawing/2014/main" id="{C5919A18-505F-F647-BB0A-A7DF50F75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47343" y="2814986"/>
              <a:ext cx="671063" cy="686765"/>
            </a:xfrm>
            <a:prstGeom prst="rect">
              <a:avLst/>
            </a:prstGeom>
          </p:spPr>
        </p:pic>
        <p:pic>
          <p:nvPicPr>
            <p:cNvPr id="64" name="Graphic 63" descr="Database">
              <a:extLst>
                <a:ext uri="{FF2B5EF4-FFF2-40B4-BE49-F238E27FC236}">
                  <a16:creationId xmlns:a16="http://schemas.microsoft.com/office/drawing/2014/main" id="{535252E0-731F-1F43-B6A5-E05B952B2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8618" y="2810242"/>
              <a:ext cx="671063" cy="686765"/>
            </a:xfrm>
            <a:prstGeom prst="rect">
              <a:avLst/>
            </a:prstGeom>
          </p:spPr>
        </p:pic>
        <p:pic>
          <p:nvPicPr>
            <p:cNvPr id="14" name="Picture 13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D39A4D28-C878-A848-B7AF-DA6F6858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300" y="2847501"/>
              <a:ext cx="584788" cy="57929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D407953-8F42-6A2A-54B7-CA126742F5D0}"/>
                </a:ext>
              </a:extLst>
            </p:cNvPr>
            <p:cNvGrpSpPr/>
            <p:nvPr/>
          </p:nvGrpSpPr>
          <p:grpSpPr>
            <a:xfrm>
              <a:off x="2970871" y="2594259"/>
              <a:ext cx="726163" cy="908710"/>
              <a:chOff x="4684665" y="1223689"/>
              <a:chExt cx="726163" cy="908710"/>
            </a:xfrm>
          </p:grpSpPr>
          <p:pic>
            <p:nvPicPr>
              <p:cNvPr id="61" name="Graphic 60" descr="Database">
                <a:extLst>
                  <a:ext uri="{FF2B5EF4-FFF2-40B4-BE49-F238E27FC236}">
                    <a16:creationId xmlns:a16="http://schemas.microsoft.com/office/drawing/2014/main" id="{1D4667E0-FFF4-1A4C-94AB-5F678B523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39765" y="1445634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18" name="Graphic 17" descr="Crown with solid fill">
                <a:extLst>
                  <a:ext uri="{FF2B5EF4-FFF2-40B4-BE49-F238E27FC236}">
                    <a16:creationId xmlns:a16="http://schemas.microsoft.com/office/drawing/2014/main" id="{8B43E939-71BC-6BEF-FA84-E72D9C1C4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119808">
                <a:off x="4684665" y="1223689"/>
                <a:ext cx="486590" cy="475680"/>
              </a:xfrm>
              <a:prstGeom prst="rect">
                <a:avLst/>
              </a:prstGeom>
            </p:spPr>
          </p:pic>
        </p:grp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718CC55-9D49-0985-9F0D-28DFB5BBDE47}"/>
                </a:ext>
              </a:extLst>
            </p:cNvPr>
            <p:cNvSpPr/>
            <p:nvPr/>
          </p:nvSpPr>
          <p:spPr>
            <a:xfrm>
              <a:off x="2897354" y="2615351"/>
              <a:ext cx="2912896" cy="88752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C8D743-8695-8742-1FE6-64B89866817A}"/>
              </a:ext>
            </a:extLst>
          </p:cNvPr>
          <p:cNvGrpSpPr/>
          <p:nvPr/>
        </p:nvGrpSpPr>
        <p:grpSpPr>
          <a:xfrm>
            <a:off x="4038329" y="2698588"/>
            <a:ext cx="3600971" cy="908710"/>
            <a:chOff x="2897354" y="2594259"/>
            <a:chExt cx="2912896" cy="908710"/>
          </a:xfrm>
        </p:grpSpPr>
        <p:pic>
          <p:nvPicPr>
            <p:cNvPr id="23" name="Graphic 22" descr="Database">
              <a:extLst>
                <a:ext uri="{FF2B5EF4-FFF2-40B4-BE49-F238E27FC236}">
                  <a16:creationId xmlns:a16="http://schemas.microsoft.com/office/drawing/2014/main" id="{D8A133B9-78DE-DA8F-D7E6-F6D028680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47343" y="2814986"/>
              <a:ext cx="671063" cy="686765"/>
            </a:xfrm>
            <a:prstGeom prst="rect">
              <a:avLst/>
            </a:prstGeom>
          </p:spPr>
        </p:pic>
        <p:pic>
          <p:nvPicPr>
            <p:cNvPr id="28" name="Graphic 27" descr="Database">
              <a:extLst>
                <a:ext uri="{FF2B5EF4-FFF2-40B4-BE49-F238E27FC236}">
                  <a16:creationId xmlns:a16="http://schemas.microsoft.com/office/drawing/2014/main" id="{992E74A8-065E-74E6-3D26-5BCDBC46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8618" y="2810242"/>
              <a:ext cx="671063" cy="686765"/>
            </a:xfrm>
            <a:prstGeom prst="rect">
              <a:avLst/>
            </a:prstGeom>
          </p:spPr>
        </p:pic>
        <p:pic>
          <p:nvPicPr>
            <p:cNvPr id="31" name="Picture 30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A5176F39-1BBC-96E0-25CB-8DDF2039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300" y="2847501"/>
              <a:ext cx="584788" cy="579298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977940A-2CA0-9B75-0CDC-365582B523A6}"/>
                </a:ext>
              </a:extLst>
            </p:cNvPr>
            <p:cNvGrpSpPr/>
            <p:nvPr/>
          </p:nvGrpSpPr>
          <p:grpSpPr>
            <a:xfrm>
              <a:off x="2970871" y="2594259"/>
              <a:ext cx="726163" cy="908710"/>
              <a:chOff x="4684665" y="1223689"/>
              <a:chExt cx="726163" cy="908710"/>
            </a:xfrm>
          </p:grpSpPr>
          <p:pic>
            <p:nvPicPr>
              <p:cNvPr id="42" name="Graphic 41" descr="Database">
                <a:extLst>
                  <a:ext uri="{FF2B5EF4-FFF2-40B4-BE49-F238E27FC236}">
                    <a16:creationId xmlns:a16="http://schemas.microsoft.com/office/drawing/2014/main" id="{E1BD83B0-A20B-C4E7-294F-FEA20E463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39765" y="1445634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45" name="Graphic 44" descr="Crown with solid fill">
                <a:extLst>
                  <a:ext uri="{FF2B5EF4-FFF2-40B4-BE49-F238E27FC236}">
                    <a16:creationId xmlns:a16="http://schemas.microsoft.com/office/drawing/2014/main" id="{FB70AE42-CB2B-8FCE-1BBB-7356D157C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119808">
                <a:off x="4684665" y="1223689"/>
                <a:ext cx="486590" cy="475680"/>
              </a:xfrm>
              <a:prstGeom prst="rect">
                <a:avLst/>
              </a:prstGeom>
            </p:spPr>
          </p:pic>
        </p:grp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B8E47B8-123B-C72B-502C-AA72B0FC04B6}"/>
                </a:ext>
              </a:extLst>
            </p:cNvPr>
            <p:cNvSpPr/>
            <p:nvPr/>
          </p:nvSpPr>
          <p:spPr>
            <a:xfrm>
              <a:off x="2897354" y="2615351"/>
              <a:ext cx="2912896" cy="88752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C86CD9B-CBC9-0176-CC2E-1084426A92D8}"/>
              </a:ext>
            </a:extLst>
          </p:cNvPr>
          <p:cNvGrpSpPr/>
          <p:nvPr/>
        </p:nvGrpSpPr>
        <p:grpSpPr>
          <a:xfrm>
            <a:off x="4038329" y="3849503"/>
            <a:ext cx="3600972" cy="604471"/>
            <a:chOff x="2237844" y="3653594"/>
            <a:chExt cx="3600972" cy="604471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F8EFA5C0-627B-115F-432D-A6D6D46F2C33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19C51F3-6309-14B4-8400-B70BDC8C747D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Non-Equivocation Phase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7190A68-E593-D3A9-E3CA-17A9DE745B29}"/>
              </a:ext>
            </a:extLst>
          </p:cNvPr>
          <p:cNvGrpSpPr/>
          <p:nvPr/>
        </p:nvGrpSpPr>
        <p:grpSpPr>
          <a:xfrm>
            <a:off x="4038327" y="4968342"/>
            <a:ext cx="3600972" cy="604471"/>
            <a:chOff x="2237844" y="3653594"/>
            <a:chExt cx="3600972" cy="604471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A1660752-59DA-B7DB-C748-33DB78602159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44281FF-5DDE-C010-77F5-8BD9EB3C8CF5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Persistence Phase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D1D188-8A7D-3ACA-B960-D4973D82C77D}"/>
              </a:ext>
            </a:extLst>
          </p:cNvPr>
          <p:cNvGrpSpPr/>
          <p:nvPr/>
        </p:nvGrpSpPr>
        <p:grpSpPr>
          <a:xfrm>
            <a:off x="4038327" y="6082079"/>
            <a:ext cx="3600972" cy="604471"/>
            <a:chOff x="2237844" y="3653594"/>
            <a:chExt cx="3600972" cy="604471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0A04FA1A-1FCA-E40B-996B-0ACBD273F03C}"/>
                </a:ext>
              </a:extLst>
            </p:cNvPr>
            <p:cNvSpPr/>
            <p:nvPr/>
          </p:nvSpPr>
          <p:spPr>
            <a:xfrm>
              <a:off x="2237844" y="3653594"/>
              <a:ext cx="3600972" cy="60447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AA1AA26-CC0E-BBBE-FE68-A0F59D82DF20}"/>
                </a:ext>
              </a:extLst>
            </p:cNvPr>
            <p:cNvSpPr txBox="1"/>
            <p:nvPr/>
          </p:nvSpPr>
          <p:spPr>
            <a:xfrm>
              <a:off x="2245844" y="3714750"/>
              <a:ext cx="35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Palatino Linotype" panose="02040502050505030304" pitchFamily="18" charset="0"/>
                </a:rPr>
                <a:t>Execution Phase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97F626-1F6D-42D4-7681-2ED9BF026F5B}"/>
              </a:ext>
            </a:extLst>
          </p:cNvPr>
          <p:cNvSpPr txBox="1"/>
          <p:nvPr/>
        </p:nvSpPr>
        <p:spPr>
          <a:xfrm>
            <a:off x="4030050" y="4470383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prepared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FEC43F-8C15-4346-D618-444C19DD44C8}"/>
              </a:ext>
            </a:extLst>
          </p:cNvPr>
          <p:cNvSpPr txBox="1"/>
          <p:nvPr/>
        </p:nvSpPr>
        <p:spPr>
          <a:xfrm>
            <a:off x="4057391" y="5579799"/>
            <a:ext cx="359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Request is committed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B3D952-2084-960A-7BB0-D94C105116E6}"/>
              </a:ext>
            </a:extLst>
          </p:cNvPr>
          <p:cNvSpPr txBox="1"/>
          <p:nvPr/>
        </p:nvSpPr>
        <p:spPr>
          <a:xfrm>
            <a:off x="237878" y="4009863"/>
            <a:ext cx="139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Result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7AF58AD-D60B-62AF-27BB-909CD423A452}"/>
              </a:ext>
            </a:extLst>
          </p:cNvPr>
          <p:cNvSpPr txBox="1"/>
          <p:nvPr/>
        </p:nvSpPr>
        <p:spPr>
          <a:xfrm>
            <a:off x="9210675" y="1475720"/>
            <a:ext cx="235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Palatino Linotype" panose="02040502050505030304" pitchFamily="18" charset="0"/>
              </a:rPr>
              <a:t>n = 3f+1 replicas</a:t>
            </a:r>
          </a:p>
        </p:txBody>
      </p:sp>
    </p:spTree>
    <p:extLst>
      <p:ext uri="{BB962C8B-B14F-4D97-AF65-F5344CB8AC3E}">
        <p14:creationId xmlns:p14="http://schemas.microsoft.com/office/powerpoint/2010/main" val="38495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Non-Equivocation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46129A-3183-7E77-4E0C-2426A4870384}"/>
              </a:ext>
            </a:extLst>
          </p:cNvPr>
          <p:cNvGrpSpPr/>
          <p:nvPr/>
        </p:nvGrpSpPr>
        <p:grpSpPr>
          <a:xfrm>
            <a:off x="4319327" y="4436144"/>
            <a:ext cx="3600970" cy="908710"/>
            <a:chOff x="2897354" y="2594259"/>
            <a:chExt cx="2912896" cy="908710"/>
          </a:xfrm>
        </p:grpSpPr>
        <p:pic>
          <p:nvPicPr>
            <p:cNvPr id="3" name="Graphic 2" descr="Database">
              <a:extLst>
                <a:ext uri="{FF2B5EF4-FFF2-40B4-BE49-F238E27FC236}">
                  <a16:creationId xmlns:a16="http://schemas.microsoft.com/office/drawing/2014/main" id="{94400460-32CF-78B7-6EB1-EF249EDF8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47343" y="2814986"/>
              <a:ext cx="671063" cy="686765"/>
            </a:xfrm>
            <a:prstGeom prst="rect">
              <a:avLst/>
            </a:prstGeom>
          </p:spPr>
        </p:pic>
        <p:pic>
          <p:nvPicPr>
            <p:cNvPr id="4" name="Graphic 3" descr="Database">
              <a:extLst>
                <a:ext uri="{FF2B5EF4-FFF2-40B4-BE49-F238E27FC236}">
                  <a16:creationId xmlns:a16="http://schemas.microsoft.com/office/drawing/2014/main" id="{B06EB975-C783-4A81-9534-35D9E96F2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78618" y="2810242"/>
              <a:ext cx="671063" cy="686765"/>
            </a:xfrm>
            <a:prstGeom prst="rect">
              <a:avLst/>
            </a:prstGeom>
          </p:spPr>
        </p:pic>
        <p:pic>
          <p:nvPicPr>
            <p:cNvPr id="6" name="Picture 5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8CBA1E73-6E3F-836F-4145-462A79D9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8300" y="2847501"/>
              <a:ext cx="584788" cy="57929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5CC8B2-C381-F3E7-7C06-8764851A6237}"/>
                </a:ext>
              </a:extLst>
            </p:cNvPr>
            <p:cNvGrpSpPr/>
            <p:nvPr/>
          </p:nvGrpSpPr>
          <p:grpSpPr>
            <a:xfrm>
              <a:off x="2970871" y="2594259"/>
              <a:ext cx="726163" cy="908710"/>
              <a:chOff x="4684665" y="1223689"/>
              <a:chExt cx="726163" cy="908710"/>
            </a:xfrm>
          </p:grpSpPr>
          <p:pic>
            <p:nvPicPr>
              <p:cNvPr id="9" name="Graphic 8" descr="Database">
                <a:extLst>
                  <a:ext uri="{FF2B5EF4-FFF2-40B4-BE49-F238E27FC236}">
                    <a16:creationId xmlns:a16="http://schemas.microsoft.com/office/drawing/2014/main" id="{97651860-3E8B-CB63-BF3C-4F4B3C1A3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39765" y="1445634"/>
                <a:ext cx="671063" cy="686765"/>
              </a:xfrm>
              <a:prstGeom prst="rect">
                <a:avLst/>
              </a:prstGeom>
            </p:spPr>
          </p:pic>
          <p:pic>
            <p:nvPicPr>
              <p:cNvPr id="10" name="Graphic 9" descr="Crown with solid fill">
                <a:extLst>
                  <a:ext uri="{FF2B5EF4-FFF2-40B4-BE49-F238E27FC236}">
                    <a16:creationId xmlns:a16="http://schemas.microsoft.com/office/drawing/2014/main" id="{9EE16907-882C-FEE5-744B-E7518CC9B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20119808">
                <a:off x="4684665" y="1223689"/>
                <a:ext cx="486590" cy="475680"/>
              </a:xfrm>
              <a:prstGeom prst="rect">
                <a:avLst/>
              </a:prstGeom>
            </p:spPr>
          </p:pic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A030127-A9AA-7A75-8801-8E43DDB970B2}"/>
                </a:ext>
              </a:extLst>
            </p:cNvPr>
            <p:cNvSpPr/>
            <p:nvPr/>
          </p:nvSpPr>
          <p:spPr>
            <a:xfrm>
              <a:off x="2897354" y="2615351"/>
              <a:ext cx="2912896" cy="887524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3E65204-10DF-15FB-6B17-B0CBA4619136}"/>
              </a:ext>
            </a:extLst>
          </p:cNvPr>
          <p:cNvSpPr txBox="1">
            <a:spLocks/>
          </p:cNvSpPr>
          <p:nvPr/>
        </p:nvSpPr>
        <p:spPr bwMode="auto">
          <a:xfrm>
            <a:off x="1" y="1264243"/>
            <a:ext cx="12049124" cy="28057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Create a </a:t>
            </a:r>
            <a:r>
              <a:rPr lang="en-US" altLang="en-US" sz="2400" b="1" i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Quorum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two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prepare quorums can exist for</a:t>
            </a:r>
          </a:p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different transactions at the same sequence number.</a:t>
            </a: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Every quorum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needs to intersect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in at least one honest replica.</a:t>
            </a: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251B31C-D7B6-18A8-9809-6A462A66308D}"/>
              </a:ext>
            </a:extLst>
          </p:cNvPr>
          <p:cNvSpPr/>
          <p:nvPr/>
        </p:nvSpPr>
        <p:spPr>
          <a:xfrm rot="5400000">
            <a:off x="5514103" y="4618673"/>
            <a:ext cx="294322" cy="190195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83DCE4-5672-2E24-659F-76F6F641E79B}"/>
              </a:ext>
            </a:extLst>
          </p:cNvPr>
          <p:cNvSpPr txBox="1"/>
          <p:nvPr/>
        </p:nvSpPr>
        <p:spPr>
          <a:xfrm>
            <a:off x="4720680" y="5649456"/>
            <a:ext cx="19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2f+1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AF930C6-1DFD-4764-9666-5F7046A434D9}"/>
              </a:ext>
            </a:extLst>
          </p:cNvPr>
          <p:cNvSpPr/>
          <p:nvPr/>
        </p:nvSpPr>
        <p:spPr>
          <a:xfrm rot="5400000">
            <a:off x="6615512" y="4786516"/>
            <a:ext cx="294322" cy="190195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4BFC20-E2DA-DE7A-53F8-D886D00D12AC}"/>
              </a:ext>
            </a:extLst>
          </p:cNvPr>
          <p:cNvSpPr txBox="1"/>
          <p:nvPr/>
        </p:nvSpPr>
        <p:spPr>
          <a:xfrm>
            <a:off x="5811697" y="5837824"/>
            <a:ext cx="19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2f+1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BCA5762-4D51-AC28-DECF-41C2CD126D93}"/>
              </a:ext>
            </a:extLst>
          </p:cNvPr>
          <p:cNvSpPr/>
          <p:nvPr/>
        </p:nvSpPr>
        <p:spPr>
          <a:xfrm rot="5400000">
            <a:off x="6050292" y="5448847"/>
            <a:ext cx="294322" cy="190195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49AC6C-5537-A0F6-7129-D92277E9D306}"/>
              </a:ext>
            </a:extLst>
          </p:cNvPr>
          <p:cNvSpPr txBox="1"/>
          <p:nvPr/>
        </p:nvSpPr>
        <p:spPr>
          <a:xfrm>
            <a:off x="5246477" y="6436664"/>
            <a:ext cx="19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f+1</a:t>
            </a:r>
          </a:p>
        </p:txBody>
      </p:sp>
    </p:spTree>
    <p:extLst>
      <p:ext uri="{BB962C8B-B14F-4D97-AF65-F5344CB8AC3E}">
        <p14:creationId xmlns:p14="http://schemas.microsoft.com/office/powerpoint/2010/main" val="19981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1" grpId="0"/>
      <p:bldP spid="25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Persistence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E65204-10DF-15FB-6B17-B0CBA4619136}"/>
              </a:ext>
            </a:extLst>
          </p:cNvPr>
          <p:cNvSpPr txBox="1">
            <a:spLocks/>
          </p:cNvSpPr>
          <p:nvPr/>
        </p:nvSpPr>
        <p:spPr bwMode="auto">
          <a:xfrm>
            <a:off x="899318" y="2380215"/>
            <a:ext cx="10515600" cy="16977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If a new leader is elected,</a:t>
            </a:r>
          </a:p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RSM should ensure that </a:t>
            </a:r>
          </a:p>
          <a:p>
            <a:pPr algn="ctr">
              <a:lnSpc>
                <a:spcPct val="15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previously committed requests persist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97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609600" y="71184"/>
            <a:ext cx="10972800" cy="851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dirty="0">
                <a:latin typeface="Palatino Linotype" panose="02040502050505030304" pitchFamily="18" charset="0"/>
              </a:rPr>
              <a:t>Execution</a:t>
            </a:r>
            <a:endParaRPr lang="en-US" alt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46949C6-F806-9C98-3431-8999DC23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3E65204-10DF-15FB-6B17-B0CBA4619136}"/>
              </a:ext>
            </a:extLst>
          </p:cNvPr>
          <p:cNvSpPr txBox="1">
            <a:spLocks/>
          </p:cNvSpPr>
          <p:nvPr/>
        </p:nvSpPr>
        <p:spPr bwMode="auto">
          <a:xfrm>
            <a:off x="899318" y="1854793"/>
            <a:ext cx="10515600" cy="28057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needs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f+1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matching responses.</a:t>
            </a:r>
          </a:p>
          <a:p>
            <a:pPr algn="ctr">
              <a:lnSpc>
                <a:spcPct val="150000"/>
              </a:lnSpc>
            </a:pP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Ensures execution by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one honest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replica.</a:t>
            </a:r>
          </a:p>
          <a:p>
            <a:pPr algn="ctr">
              <a:lnSpc>
                <a:spcPct val="150000"/>
              </a:lnSpc>
            </a:pPr>
            <a:endParaRPr lang="en-US" altLang="en-US" sz="2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Proof of request commitment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not sufficient</a:t>
            </a:r>
            <a:r>
              <a:rPr lang="en-US" alt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 descr="A close-up of a doll&#10;&#10;Description automatically generated">
            <a:extLst>
              <a:ext uri="{FF2B5EF4-FFF2-40B4-BE49-F238E27FC236}">
                <a16:creationId xmlns:a16="http://schemas.microsoft.com/office/drawing/2014/main" id="{B4634591-D8F8-C843-4D73-70D925854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68" y="4822336"/>
            <a:ext cx="1554163" cy="18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3334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37635</TotalTime>
  <Words>880</Words>
  <Application>Microsoft Macintosh PowerPoint</Application>
  <PresentationFormat>Widescreen</PresentationFormat>
  <Paragraphs>214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Century Gothic</vt:lpstr>
      <vt:lpstr>Lato</vt:lpstr>
      <vt:lpstr>Palatino Linotype</vt:lpstr>
      <vt:lpstr>Proxima Nova</vt:lpstr>
      <vt:lpstr>Times New Roman</vt:lpstr>
      <vt:lpstr>Wingdings</vt:lpstr>
      <vt:lpstr>Wingdings 3</vt:lpstr>
      <vt:lpstr>Custom Design</vt:lpstr>
      <vt:lpstr>1_Office Theme</vt:lpstr>
      <vt:lpstr>Mesh</vt:lpstr>
      <vt:lpstr>PowerPoint Presentation</vt:lpstr>
      <vt:lpstr>Why Should this Talk Interest you?</vt:lpstr>
      <vt:lpstr>Replicated State Machine</vt:lpstr>
      <vt:lpstr>Replicated State Machine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Ugly Side of BFT</vt:lpstr>
      <vt:lpstr>Maybe Trusted Hardware Can help?</vt:lpstr>
      <vt:lpstr>Trusted Byzantine Fault-Tolerance Consensus</vt:lpstr>
      <vt:lpstr>PowerPoint Presentation</vt:lpstr>
      <vt:lpstr>PowerPoint Presentation</vt:lpstr>
      <vt:lpstr>So Are We Done?</vt:lpstr>
      <vt:lpstr>Hidden Pitfalls with Trust-BFT Protocols </vt:lpstr>
      <vt:lpstr>PowerPoint Presentation</vt:lpstr>
      <vt:lpstr>PowerPoint Presentation</vt:lpstr>
      <vt:lpstr>PowerPoint Presentation</vt:lpstr>
      <vt:lpstr>Lack of Parallelism</vt:lpstr>
      <vt:lpstr>Loss of Safety under Rollbacks</vt:lpstr>
      <vt:lpstr>Solution  FlexiTrust Protocols</vt:lpstr>
      <vt:lpstr>Magical Ingredients behind  FlexiTrust Protocols</vt:lpstr>
      <vt:lpstr>Single phase,  Linear,  Handles f failures,  Only needs Trusted counters.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1248</cp:revision>
  <dcterms:created xsi:type="dcterms:W3CDTF">2018-08-17T23:07:33Z</dcterms:created>
  <dcterms:modified xsi:type="dcterms:W3CDTF">2023-05-10T21:57:13Z</dcterms:modified>
  <cp:category/>
</cp:coreProperties>
</file>