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sldIdLst>
    <p:sldId id="297" r:id="rId2"/>
    <p:sldId id="295" r:id="rId3"/>
    <p:sldId id="298" r:id="rId4"/>
    <p:sldId id="258" r:id="rId5"/>
    <p:sldId id="300" r:id="rId6"/>
    <p:sldId id="357" r:id="rId7"/>
    <p:sldId id="302" r:id="rId8"/>
    <p:sldId id="355" r:id="rId9"/>
    <p:sldId id="356" r:id="rId10"/>
    <p:sldId id="358" r:id="rId11"/>
    <p:sldId id="303" r:id="rId12"/>
    <p:sldId id="359" r:id="rId13"/>
    <p:sldId id="256" r:id="rId14"/>
    <p:sldId id="257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  <p:sldId id="321" r:id="rId30"/>
    <p:sldId id="322" r:id="rId31"/>
    <p:sldId id="319" r:id="rId32"/>
    <p:sldId id="320" r:id="rId33"/>
    <p:sldId id="323" r:id="rId34"/>
    <p:sldId id="324" r:id="rId35"/>
    <p:sldId id="325" r:id="rId36"/>
    <p:sldId id="332" r:id="rId37"/>
    <p:sldId id="333" r:id="rId38"/>
    <p:sldId id="334" r:id="rId39"/>
    <p:sldId id="335" r:id="rId40"/>
    <p:sldId id="331" r:id="rId41"/>
    <p:sldId id="326" r:id="rId42"/>
    <p:sldId id="327" r:id="rId43"/>
    <p:sldId id="328" r:id="rId44"/>
    <p:sldId id="329" r:id="rId45"/>
    <p:sldId id="330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60" r:id="rId54"/>
    <p:sldId id="344" r:id="rId55"/>
    <p:sldId id="346" r:id="rId56"/>
    <p:sldId id="345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65"/>
    <p:restoredTop sz="96327"/>
  </p:normalViewPr>
  <p:slideViewPr>
    <p:cSldViewPr snapToGrid="0">
      <p:cViewPr varScale="1">
        <p:scale>
          <a:sx n="160" d="100"/>
          <a:sy n="160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4/2/25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4/2/25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4/2/25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4/2/25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4/2/25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oregon.edu/courses/265485" TargetMode="External"/><Relationship Id="rId2" Type="http://schemas.openxmlformats.org/officeDocument/2006/relationships/hyperlink" Target="https://gupta-suyash.github.io/cs410-fall24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jp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12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6.sv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jp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jp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jp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6.svg"/><Relationship Id="rId9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6DCE4-612F-F753-4DD1-22A2F039C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C9D8FD7-95DF-F6C8-E456-0F2ADD4E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40BA7-BDB3-1CAA-26B1-39F5F181C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B37223-BB2F-9A6B-D8BD-B7CFA7BDD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50410A-E494-3A0E-D87B-D5D3856FD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4CA006-4746-A784-8D3C-AC74711A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97585F-5177-0474-E802-1C98B3F6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BD3A6B5-025F-1013-EF70-ECC335E9B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1010BE-3A29-31B3-8D79-4A02ACF13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7F11DC-F941-906F-9577-9BA5A31DB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2E6FA6B-10BB-EB6D-DF38-4A039DA5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2BB16B-5094-A875-2D2A-E15DE401D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1EB936-0F2B-4DDC-82E5-819C89496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7ABB3AD6-8D0A-71A8-AE1C-0DAF0A58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91" y="2284400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86F9D-2F11-E0AC-9E04-07F1EBAD5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1919005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64F2B-EA4D-DB13-39EA-B574B36AC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0680" y="4156534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A22D0276-4097-C51C-552C-F45A9278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964" y="5822027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74FDC-9739-7509-B1E6-7CC1BCB6F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529C-4E89-FC70-7978-564DD813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Late Days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498B9-DC10-0D81-16D4-247EAB95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768E46-7BE5-AD4A-EC4D-1595F0C9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288111"/>
            <a:ext cx="9207610" cy="5068239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group has </a:t>
            </a:r>
            <a:r>
              <a:rPr lang="en-US" sz="2400" b="1" dirty="0">
                <a:latin typeface="Palatino Linotype" panose="02040502050505030304" pitchFamily="18" charset="0"/>
              </a:rPr>
              <a:t>2 Late Days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You can use these late days in any assignment.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Late Days allow you to miss the deadline.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0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F17BC-3C02-C0B9-3498-7869F417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7005-C7DF-9167-E54F-7CF592A5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E295-98D3-190A-9F57-B71CD2B61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4"/>
            <a:ext cx="11139748" cy="4478589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Palatino Linotype" panose="02040502050505030304" pitchFamily="18" charset="0"/>
              </a:rPr>
              <a:t>Please don’t plagiarize.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Palatino Linotype" panose="02040502050505030304" pitchFamily="18" charset="0"/>
              </a:rPr>
              <a:t>Just don’t!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Palatino Linotype" panose="02040502050505030304" pitchFamily="18" charset="0"/>
              </a:rPr>
              <a:t>We will apply the harshest UO policy available to us to deal with plagiarism!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Palatino Linotype" panose="02040502050505030304" pitchFamily="18" charset="0"/>
              </a:rPr>
              <a:t>More details on the webpage.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B9208-F897-67BD-8D0A-B550D232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5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2023F-DAF8-FBD5-FA8D-629F4B03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E56F-4B77-C192-9240-832DAF81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Presentations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364CE-7D25-EF78-BC77-C65DDAF5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2F8885-955C-9E91-B1DD-AE20907A3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4"/>
            <a:ext cx="11139748" cy="3663941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In the week of </a:t>
            </a:r>
            <a:r>
              <a:rPr lang="en-US" sz="2400" b="1" dirty="0">
                <a:latin typeface="Palatino Linotype" panose="02040502050505030304" pitchFamily="18" charset="0"/>
              </a:rPr>
              <a:t>6/2 – 6/6</a:t>
            </a:r>
            <a:r>
              <a:rPr lang="en-US" sz="2400" dirty="0">
                <a:latin typeface="Palatino Linotype" panose="02040502050505030304" pitchFamily="18" charset="0"/>
              </a:rPr>
              <a:t>, we will have presentations.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group will get </a:t>
            </a:r>
            <a:r>
              <a:rPr lang="en-US" sz="2400" b="1" dirty="0">
                <a:latin typeface="Palatino Linotype" panose="02040502050505030304" pitchFamily="18" charset="0"/>
              </a:rPr>
              <a:t>30 minutes </a:t>
            </a:r>
            <a:r>
              <a:rPr lang="en-US" sz="2400" dirty="0">
                <a:latin typeface="Palatino Linotype" panose="02040502050505030304" pitchFamily="18" charset="0"/>
              </a:rPr>
              <a:t>to present the design of their </a:t>
            </a:r>
            <a:r>
              <a:rPr lang="en-US" sz="2400" b="1" dirty="0" err="1">
                <a:latin typeface="Palatino Linotype" panose="02040502050505030304" pitchFamily="18" charset="0"/>
              </a:rPr>
              <a:t>MiniSpanner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15 min </a:t>
            </a:r>
            <a:r>
              <a:rPr lang="en-US" dirty="0">
                <a:latin typeface="Palatino Linotype" panose="02040502050505030304" pitchFamily="18" charset="0"/>
              </a:rPr>
              <a:t>presentation through slides (</a:t>
            </a:r>
            <a:r>
              <a:rPr lang="en-US" b="1" dirty="0">
                <a:latin typeface="Palatino Linotype" panose="02040502050505030304" pitchFamily="18" charset="0"/>
              </a:rPr>
              <a:t>5 min </a:t>
            </a:r>
            <a:r>
              <a:rPr lang="en-US" dirty="0">
                <a:latin typeface="Palatino Linotype" panose="02040502050505030304" pitchFamily="18" charset="0"/>
              </a:rPr>
              <a:t>per student)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5 min </a:t>
            </a:r>
            <a:r>
              <a:rPr lang="en-US" dirty="0">
                <a:latin typeface="Palatino Linotype" panose="02040502050505030304" pitchFamily="18" charset="0"/>
              </a:rPr>
              <a:t>for live demo.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10 min </a:t>
            </a:r>
            <a:r>
              <a:rPr lang="en-US" dirty="0">
                <a:latin typeface="Palatino Linotype" panose="02040502050505030304" pitchFamily="18" charset="0"/>
              </a:rPr>
              <a:t>Q/A.</a:t>
            </a:r>
          </a:p>
          <a:p>
            <a:pPr marL="457200" lvl="1" indent="0" fontAlgn="base">
              <a:buNone/>
            </a:pPr>
            <a:endParaRPr lang="en-US" sz="2000" dirty="0">
              <a:latin typeface="Palatino Linotype" panose="02040502050505030304" pitchFamily="18" charset="0"/>
            </a:endParaRPr>
          </a:p>
          <a:p>
            <a:pPr marL="457200" lvl="1" indent="0" fontAlgn="base">
              <a:buNone/>
            </a:pPr>
            <a:r>
              <a:rPr lang="en-US" sz="2000" dirty="0">
                <a:latin typeface="Palatino Linotype" panose="02040502050505030304" pitchFamily="18" charset="0"/>
              </a:rPr>
              <a:t>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Overview: Why Large Scale Systems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Meet Alice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8BF32C3B-C976-0BDE-8150-460BB56C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96" y="1533723"/>
            <a:ext cx="2479696" cy="2645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ED36B6-CEC4-FEF8-7C0B-F9AD5FAA035C}"/>
              </a:ext>
            </a:extLst>
          </p:cNvPr>
          <p:cNvSpPr txBox="1"/>
          <p:nvPr/>
        </p:nvSpPr>
        <p:spPr>
          <a:xfrm>
            <a:off x="5311168" y="4345700"/>
            <a:ext cx="210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Alice.</a:t>
            </a: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08B5E-A1B3-FECD-A21C-AD5E4AAB0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C40F-26AC-7204-38E5-118530AE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Meet Alice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D4F3B-AAA3-431C-A168-EE0EAA5E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412CE-2A29-797A-B629-B71F27C2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810AE393-E85D-E145-03A7-74DBE882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50" y="1614643"/>
            <a:ext cx="2479696" cy="2645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12B316-3DC6-6941-B274-ABC23DE087E6}"/>
              </a:ext>
            </a:extLst>
          </p:cNvPr>
          <p:cNvSpPr txBox="1"/>
          <p:nvPr/>
        </p:nvSpPr>
        <p:spPr>
          <a:xfrm>
            <a:off x="1904422" y="4657452"/>
            <a:ext cx="210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Alice.</a:t>
            </a:r>
          </a:p>
        </p:txBody>
      </p:sp>
      <p:pic>
        <p:nvPicPr>
          <p:cNvPr id="9" name="Picture 8" descr="Ceramic cups, bowls, on white background">
            <a:extLst>
              <a:ext uri="{FF2B5EF4-FFF2-40B4-BE49-F238E27FC236}">
                <a16:creationId xmlns:a16="http://schemas.microsoft.com/office/drawing/2014/main" id="{461FAFD4-7DA5-B2A0-7403-8BF0074C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836" y="1614642"/>
            <a:ext cx="4217964" cy="2811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FBF44A-618F-D3B9-67B3-94805A5A947A}"/>
              </a:ext>
            </a:extLst>
          </p:cNvPr>
          <p:cNvSpPr txBox="1"/>
          <p:nvPr/>
        </p:nvSpPr>
        <p:spPr>
          <a:xfrm>
            <a:off x="7040880" y="4657452"/>
            <a:ext cx="438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She makes designer pots and wants to sell them online.</a:t>
            </a:r>
          </a:p>
        </p:txBody>
      </p:sp>
    </p:spTree>
    <p:extLst>
      <p:ext uri="{BB962C8B-B14F-4D97-AF65-F5344CB8AC3E}">
        <p14:creationId xmlns:p14="http://schemas.microsoft.com/office/powerpoint/2010/main" val="200823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F48A0-170E-CB87-106C-1C383F15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F34D-D969-C48D-43FE-DBBBAFFB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What Should Alice Do?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0E857-D6C7-AE93-49F6-3BF3812D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724AB-9393-99C8-CF2B-31855A48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45472B51-2DC3-D564-74C3-EA2C64039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50" y="1614643"/>
            <a:ext cx="2479696" cy="2645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C75519-4B95-BCA5-8A4C-F9CD3935612F}"/>
              </a:ext>
            </a:extLst>
          </p:cNvPr>
          <p:cNvSpPr txBox="1"/>
          <p:nvPr/>
        </p:nvSpPr>
        <p:spPr>
          <a:xfrm>
            <a:off x="1904422" y="4657452"/>
            <a:ext cx="210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Alice.</a:t>
            </a:r>
          </a:p>
        </p:txBody>
      </p:sp>
      <p:pic>
        <p:nvPicPr>
          <p:cNvPr id="9" name="Picture 8" descr="Ceramic cups, bowls, on white background">
            <a:extLst>
              <a:ext uri="{FF2B5EF4-FFF2-40B4-BE49-F238E27FC236}">
                <a16:creationId xmlns:a16="http://schemas.microsoft.com/office/drawing/2014/main" id="{E5402E98-12DF-8F26-CEC0-7F928250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836" y="1614642"/>
            <a:ext cx="4217964" cy="2811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9F102E-DE1F-43BD-AEA0-B2E7874F23B2}"/>
              </a:ext>
            </a:extLst>
          </p:cNvPr>
          <p:cNvSpPr txBox="1"/>
          <p:nvPr/>
        </p:nvSpPr>
        <p:spPr>
          <a:xfrm>
            <a:off x="7040880" y="4657452"/>
            <a:ext cx="438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She makes designer pots and wants to sell them online.</a:t>
            </a:r>
          </a:p>
        </p:txBody>
      </p:sp>
    </p:spTree>
    <p:extLst>
      <p:ext uri="{BB962C8B-B14F-4D97-AF65-F5344CB8AC3E}">
        <p14:creationId xmlns:p14="http://schemas.microsoft.com/office/powerpoint/2010/main" val="125072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822C6-F6D9-8329-8DD9-38BB9B7D7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33BE-3D02-99B6-B54E-587282E9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Step 1: Creates an HTML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45F3A-3DED-EDBC-96A9-B5838BE2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EA6714B0-10B5-CAE1-58DA-0B8C2D02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10" y="2106494"/>
            <a:ext cx="2479696" cy="2645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F47A3E-ED35-880E-5153-07501884B144}"/>
              </a:ext>
            </a:extLst>
          </p:cNvPr>
          <p:cNvSpPr txBox="1"/>
          <p:nvPr/>
        </p:nvSpPr>
        <p:spPr>
          <a:xfrm>
            <a:off x="3196260" y="5471558"/>
            <a:ext cx="580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Alice creates an HTML/CSS page that lists all the pots and their price.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4014F5-38B3-8A30-8829-0CBB45B52B2F}"/>
              </a:ext>
            </a:extLst>
          </p:cNvPr>
          <p:cNvGrpSpPr/>
          <p:nvPr/>
        </p:nvGrpSpPr>
        <p:grpSpPr>
          <a:xfrm>
            <a:off x="6641441" y="1386441"/>
            <a:ext cx="4712360" cy="4085117"/>
            <a:chOff x="6641441" y="1386441"/>
            <a:chExt cx="4712360" cy="4085117"/>
          </a:xfrm>
        </p:grpSpPr>
        <p:pic>
          <p:nvPicPr>
            <p:cNvPr id="9" name="Picture 8" descr="Ceramic cups, bowls, on white background">
              <a:extLst>
                <a:ext uri="{FF2B5EF4-FFF2-40B4-BE49-F238E27FC236}">
                  <a16:creationId xmlns:a16="http://schemas.microsoft.com/office/drawing/2014/main" id="{E2BAEDFB-2C59-64CC-31A3-4F39AD97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0524" y="3026031"/>
              <a:ext cx="2334193" cy="1556129"/>
            </a:xfrm>
            <a:prstGeom prst="rect">
              <a:avLst/>
            </a:prstGeom>
          </p:spPr>
        </p:pic>
        <p:pic>
          <p:nvPicPr>
            <p:cNvPr id="6" name="Graphic 5" descr="Paper with solid fill">
              <a:extLst>
                <a:ext uri="{FF2B5EF4-FFF2-40B4-BE49-F238E27FC236}">
                  <a16:creationId xmlns:a16="http://schemas.microsoft.com/office/drawing/2014/main" id="{2A33B903-C7A6-CD1F-1D47-447069BB7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1441" y="1386441"/>
              <a:ext cx="4712360" cy="4085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13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63458-335C-71F2-4A04-B489F777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4650-A3B0-5E67-998A-22CC61D5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What Next? Is Alice done?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B0059-A35C-1380-6605-282EA673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CBDDA7B8-6D7C-28F0-06DB-87B014AD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10" y="2106494"/>
            <a:ext cx="2479696" cy="26450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A6E4C3-A5B4-1811-18D1-ED97B0D57C79}"/>
              </a:ext>
            </a:extLst>
          </p:cNvPr>
          <p:cNvGrpSpPr/>
          <p:nvPr/>
        </p:nvGrpSpPr>
        <p:grpSpPr>
          <a:xfrm>
            <a:off x="6641441" y="1386441"/>
            <a:ext cx="4712360" cy="4085117"/>
            <a:chOff x="6641441" y="1386441"/>
            <a:chExt cx="4712360" cy="4085117"/>
          </a:xfrm>
        </p:grpSpPr>
        <p:pic>
          <p:nvPicPr>
            <p:cNvPr id="9" name="Picture 8" descr="Ceramic cups, bowls, on white background">
              <a:extLst>
                <a:ext uri="{FF2B5EF4-FFF2-40B4-BE49-F238E27FC236}">
                  <a16:creationId xmlns:a16="http://schemas.microsoft.com/office/drawing/2014/main" id="{444FFADD-601D-ADAE-B066-F6E5D3175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0524" y="3026031"/>
              <a:ext cx="2334193" cy="1556129"/>
            </a:xfrm>
            <a:prstGeom prst="rect">
              <a:avLst/>
            </a:prstGeom>
          </p:spPr>
        </p:pic>
        <p:pic>
          <p:nvPicPr>
            <p:cNvPr id="6" name="Graphic 5" descr="Paper with solid fill">
              <a:extLst>
                <a:ext uri="{FF2B5EF4-FFF2-40B4-BE49-F238E27FC236}">
                  <a16:creationId xmlns:a16="http://schemas.microsoft.com/office/drawing/2014/main" id="{DF797F31-C103-3143-6B16-E2D6408BC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1441" y="1386441"/>
              <a:ext cx="4712360" cy="408511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A34911-6510-F6BF-B2FE-D1712AE9B4F5}"/>
              </a:ext>
            </a:extLst>
          </p:cNvPr>
          <p:cNvSpPr txBox="1"/>
          <p:nvPr/>
        </p:nvSpPr>
        <p:spPr>
          <a:xfrm>
            <a:off x="3196260" y="5471558"/>
            <a:ext cx="5801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Alice creates an HTML/CSS page that lists all the pots and their price.</a:t>
            </a:r>
          </a:p>
        </p:txBody>
      </p:sp>
    </p:spTree>
    <p:extLst>
      <p:ext uri="{BB962C8B-B14F-4D97-AF65-F5344CB8AC3E}">
        <p14:creationId xmlns:p14="http://schemas.microsoft.com/office/powerpoint/2010/main" val="132664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E67FF-6EF7-95BF-C7CC-41A976744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A65A7-0B21-5D8A-96B2-3776B40B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Step 2: Upload the Page on the Web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F9086-7034-39AD-126C-18906EE8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26DF6461-1617-7B10-784F-C9DD9B90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10" y="2106494"/>
            <a:ext cx="2479696" cy="2645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D413A6-DEB1-34D9-D119-E26B3228C29B}"/>
              </a:ext>
            </a:extLst>
          </p:cNvPr>
          <p:cNvSpPr txBox="1"/>
          <p:nvPr/>
        </p:nvSpPr>
        <p:spPr>
          <a:xfrm>
            <a:off x="3196260" y="5471558"/>
            <a:ext cx="580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How to upload a page on the web?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9CA065-2A90-F511-4061-9A9354623010}"/>
              </a:ext>
            </a:extLst>
          </p:cNvPr>
          <p:cNvGrpSpPr/>
          <p:nvPr/>
        </p:nvGrpSpPr>
        <p:grpSpPr>
          <a:xfrm>
            <a:off x="6641441" y="1386441"/>
            <a:ext cx="4712360" cy="4085117"/>
            <a:chOff x="6641441" y="1386441"/>
            <a:chExt cx="4712360" cy="4085117"/>
          </a:xfrm>
        </p:grpSpPr>
        <p:pic>
          <p:nvPicPr>
            <p:cNvPr id="9" name="Picture 8" descr="Ceramic cups, bowls, on white background">
              <a:extLst>
                <a:ext uri="{FF2B5EF4-FFF2-40B4-BE49-F238E27FC236}">
                  <a16:creationId xmlns:a16="http://schemas.microsoft.com/office/drawing/2014/main" id="{4F1063AA-7C1F-B0C3-0E51-5F4B55914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0524" y="3026031"/>
              <a:ext cx="2334193" cy="1556129"/>
            </a:xfrm>
            <a:prstGeom prst="rect">
              <a:avLst/>
            </a:prstGeom>
          </p:spPr>
        </p:pic>
        <p:pic>
          <p:nvPicPr>
            <p:cNvPr id="6" name="Graphic 5" descr="Paper with solid fill">
              <a:extLst>
                <a:ext uri="{FF2B5EF4-FFF2-40B4-BE49-F238E27FC236}">
                  <a16:creationId xmlns:a16="http://schemas.microsoft.com/office/drawing/2014/main" id="{CA6E4C99-DB98-ECCA-CEC5-9F05C0D97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1441" y="1386441"/>
              <a:ext cx="4712360" cy="4085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8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B1FAE-A8F4-B060-378F-2C5876D3D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4525-6558-DA2F-A410-EBE95F8F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2809702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Welcome!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E77ED-9E67-FF11-6D7C-9DFB114C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923CE-1D4D-201E-F894-6F92AEA8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7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CC168-5120-D3CF-4D93-81AB66573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8B73-935D-66FB-6251-36ACD308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Step 3: Buy a Domain and Set up a Server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75C26-16A2-75EB-EBAA-77899252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BE9101EC-BB22-D244-7416-6FE4651B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10" y="2106494"/>
            <a:ext cx="2479696" cy="2645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DCFA22-145A-B73C-3C17-FBBDD9B2DFE5}"/>
              </a:ext>
            </a:extLst>
          </p:cNvPr>
          <p:cNvSpPr txBox="1"/>
          <p:nvPr/>
        </p:nvSpPr>
        <p:spPr>
          <a:xfrm>
            <a:off x="1794180" y="5188620"/>
            <a:ext cx="99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Alice buys a domain: </a:t>
            </a:r>
            <a:r>
              <a:rPr lang="en-US" sz="2400" b="1" dirty="0" err="1">
                <a:latin typeface="Palatino Linotype" panose="02040502050505030304" pitchFamily="18" charset="0"/>
              </a:rPr>
              <a:t>PotsForAll.com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Alice buys a computer and sets it up as a server for this website.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93101E-0D24-C4C5-5292-352CCC431F0A}"/>
              </a:ext>
            </a:extLst>
          </p:cNvPr>
          <p:cNvGrpSpPr/>
          <p:nvPr/>
        </p:nvGrpSpPr>
        <p:grpSpPr>
          <a:xfrm>
            <a:off x="7327455" y="2245785"/>
            <a:ext cx="1772921" cy="1763158"/>
            <a:chOff x="6641441" y="1386441"/>
            <a:chExt cx="4712360" cy="4085117"/>
          </a:xfrm>
        </p:grpSpPr>
        <p:pic>
          <p:nvPicPr>
            <p:cNvPr id="9" name="Picture 8" descr="Ceramic cups, bowls, on white background">
              <a:extLst>
                <a:ext uri="{FF2B5EF4-FFF2-40B4-BE49-F238E27FC236}">
                  <a16:creationId xmlns:a16="http://schemas.microsoft.com/office/drawing/2014/main" id="{CDB137E6-5C2C-E6D1-0D00-2A27F4E8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0524" y="3026031"/>
              <a:ext cx="2334193" cy="1556129"/>
            </a:xfrm>
            <a:prstGeom prst="rect">
              <a:avLst/>
            </a:prstGeom>
          </p:spPr>
        </p:pic>
        <p:pic>
          <p:nvPicPr>
            <p:cNvPr id="6" name="Graphic 5" descr="Paper with solid fill">
              <a:extLst>
                <a:ext uri="{FF2B5EF4-FFF2-40B4-BE49-F238E27FC236}">
                  <a16:creationId xmlns:a16="http://schemas.microsoft.com/office/drawing/2014/main" id="{FE82F323-9352-B7BB-D782-C2CBCBD95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1441" y="1386441"/>
              <a:ext cx="4712360" cy="4085117"/>
            </a:xfrm>
            <a:prstGeom prst="rect">
              <a:avLst/>
            </a:prstGeom>
          </p:spPr>
        </p:pic>
      </p:grpSp>
      <p:pic>
        <p:nvPicPr>
          <p:cNvPr id="4" name="Graphic 3" descr="Computer outline">
            <a:extLst>
              <a:ext uri="{FF2B5EF4-FFF2-40B4-BE49-F238E27FC236}">
                <a16:creationId xmlns:a16="http://schemas.microsoft.com/office/drawing/2014/main" id="{C269E509-6DA4-3318-75ED-83DFE1C29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1909" y="898781"/>
            <a:ext cx="5034442" cy="50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4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F8E7D-C282-B023-187D-1E48D36E9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6DDC-A4F9-15FE-6BF2-6CF3DA9A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the term Server?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A63C5-B81A-5DC0-AEC4-C1C8D726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81A5A6-3960-8FE2-4FC3-126636A1E73D}"/>
              </a:ext>
            </a:extLst>
          </p:cNvPr>
          <p:cNvGrpSpPr/>
          <p:nvPr/>
        </p:nvGrpSpPr>
        <p:grpSpPr>
          <a:xfrm>
            <a:off x="3578779" y="905091"/>
            <a:ext cx="5034442" cy="5034442"/>
            <a:chOff x="6501909" y="898781"/>
            <a:chExt cx="5034442" cy="50344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880BE4-F5C4-46D1-DCDD-201CE116F0EB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9" name="Picture 8" descr="Ceramic cups, bowls, on white background">
                <a:extLst>
                  <a:ext uri="{FF2B5EF4-FFF2-40B4-BE49-F238E27FC236}">
                    <a16:creationId xmlns:a16="http://schemas.microsoft.com/office/drawing/2014/main" id="{EBB780F0-E9A7-A0C0-29EF-E13291E13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6" name="Graphic 5" descr="Paper with solid fill">
                <a:extLst>
                  <a:ext uri="{FF2B5EF4-FFF2-40B4-BE49-F238E27FC236}">
                    <a16:creationId xmlns:a16="http://schemas.microsoft.com/office/drawing/2014/main" id="{196537D2-F56F-7740-CED8-470B6646B1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4" name="Graphic 3" descr="Computer outline">
              <a:extLst>
                <a:ext uri="{FF2B5EF4-FFF2-40B4-BE49-F238E27FC236}">
                  <a16:creationId xmlns:a16="http://schemas.microsoft.com/office/drawing/2014/main" id="{0C903AD3-7A1E-485F-659B-9C4BEBDA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26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A1C82-AD34-4AFD-9B21-BE0A3BA17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872D-A148-CDAD-F72D-9DF714AF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the term Server?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A5090-5488-F7C1-D2DB-66F7858D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A61E2-645E-9CD8-205F-26860E5FC5F0}"/>
              </a:ext>
            </a:extLst>
          </p:cNvPr>
          <p:cNvSpPr txBox="1"/>
          <p:nvPr/>
        </p:nvSpPr>
        <p:spPr>
          <a:xfrm>
            <a:off x="4049700" y="5362257"/>
            <a:ext cx="490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It serves all client requests.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72BFCD-D2A1-A0B2-F5A3-20AFB3C0C6B3}"/>
              </a:ext>
            </a:extLst>
          </p:cNvPr>
          <p:cNvGrpSpPr/>
          <p:nvPr/>
        </p:nvGrpSpPr>
        <p:grpSpPr>
          <a:xfrm>
            <a:off x="3578779" y="905091"/>
            <a:ext cx="5034442" cy="5034442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B7EA03-2AF5-503B-01BA-52539843D402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43636E33-2546-2C9E-39E3-C2CE7C027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D007727C-17E1-1E9D-AD4F-D7E40E4F6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849D0E38-350C-D368-9C88-75F6B4F0D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57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B53BD-DBEE-105A-30CC-1C667F82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5768-D3F6-5D99-B8AE-7BD45700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the term Server?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516E5-EC95-46FD-D349-A5EAA85C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7579FF-FD54-5E80-F8DC-05987847ECAA}"/>
              </a:ext>
            </a:extLst>
          </p:cNvPr>
          <p:cNvGrpSpPr/>
          <p:nvPr/>
        </p:nvGrpSpPr>
        <p:grpSpPr>
          <a:xfrm>
            <a:off x="6710518" y="738043"/>
            <a:ext cx="5034442" cy="5034442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DF7401-5720-29A6-241C-1B4B0A9CAF4D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AA0C251F-3A9C-6EDF-3DF1-4CF429464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753518A2-7D41-74F9-E3C0-6418362FF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D13F35B8-7717-10D9-61B6-6819B5825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6" name="Picture 5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DA263BC2-F3B5-22DC-7A63-5DEA4CFA5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930" y="1650852"/>
            <a:ext cx="2128750" cy="3212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29F1C-BFC1-EE82-E203-0DB5FEA50AD1}"/>
              </a:ext>
            </a:extLst>
          </p:cNvPr>
          <p:cNvSpPr txBox="1"/>
          <p:nvPr/>
        </p:nvSpPr>
        <p:spPr>
          <a:xfrm>
            <a:off x="1667134" y="5207148"/>
            <a:ext cx="9955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This is Bob.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He likes the pots that Alice makes and wants to purchase one online. </a:t>
            </a:r>
          </a:p>
        </p:txBody>
      </p:sp>
    </p:spTree>
    <p:extLst>
      <p:ext uri="{BB962C8B-B14F-4D97-AF65-F5344CB8AC3E}">
        <p14:creationId xmlns:p14="http://schemas.microsoft.com/office/powerpoint/2010/main" val="298330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DAD5-2EED-D3AF-E59C-3B74E9CB6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D246-B086-8FDA-86D5-FADB7928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the term Server?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7FF57-DB12-9B91-DA62-51D7076F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785920-198B-9260-CA4A-BAE12AB519F3}"/>
              </a:ext>
            </a:extLst>
          </p:cNvPr>
          <p:cNvGrpSpPr/>
          <p:nvPr/>
        </p:nvGrpSpPr>
        <p:grpSpPr>
          <a:xfrm>
            <a:off x="6710518" y="738043"/>
            <a:ext cx="5034442" cy="5034442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69921E-0FF6-2505-7B8F-E36EF3CD89D5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F26DB987-74A0-0F67-BBEC-D3AB83D37C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342895E1-018A-59CB-3300-8A311A439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87F7634D-063A-48DE-A2A6-10F57FCD0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6" name="Picture 5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42E2EDFC-FB10-CC6D-D064-97188E43D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930" y="1650852"/>
            <a:ext cx="2128750" cy="3212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4DADA-81E2-D70D-97F0-A13C84A1AA04}"/>
              </a:ext>
            </a:extLst>
          </p:cNvPr>
          <p:cNvSpPr txBox="1"/>
          <p:nvPr/>
        </p:nvSpPr>
        <p:spPr>
          <a:xfrm>
            <a:off x="1667134" y="5207148"/>
            <a:ext cx="9955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Bob sends server a request to buy a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brown pot</a:t>
            </a:r>
            <a:r>
              <a:rPr lang="en-US" sz="2400" b="1" dirty="0"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A3B3ED-40E4-0C7D-4EAF-B4B76BE0676C}"/>
              </a:ext>
            </a:extLst>
          </p:cNvPr>
          <p:cNvCxnSpPr>
            <a:cxnSpLocks/>
          </p:cNvCxnSpPr>
          <p:nvPr/>
        </p:nvCxnSpPr>
        <p:spPr>
          <a:xfrm>
            <a:off x="3942080" y="2821753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9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9D839-3420-8956-CA45-A78DA43BA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2EAF-C16A-F91D-5D76-068207BB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Why the term Server?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51ED2-6B7D-B804-C3BC-456F82BF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22F44B-E1C3-021F-F573-747E5082129A}"/>
              </a:ext>
            </a:extLst>
          </p:cNvPr>
          <p:cNvGrpSpPr/>
          <p:nvPr/>
        </p:nvGrpSpPr>
        <p:grpSpPr>
          <a:xfrm>
            <a:off x="6710518" y="738043"/>
            <a:ext cx="5034442" cy="5034442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792408-94AF-8E67-EDD2-3F8879AD60FE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E8F21ECE-34E2-84B5-6814-9DDCE5239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C35E61EE-6C7E-6CA2-1B7D-4119B6428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6F64D5AC-387A-18DA-145A-F91DCCDDF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6" name="Picture 5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D04226FA-F063-10BE-55C4-EC0D430A8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930" y="1650852"/>
            <a:ext cx="2128750" cy="3212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7DE27C-F203-A2CC-8220-DCFF50973927}"/>
              </a:ext>
            </a:extLst>
          </p:cNvPr>
          <p:cNvSpPr txBox="1"/>
          <p:nvPr/>
        </p:nvSpPr>
        <p:spPr>
          <a:xfrm>
            <a:off x="1667134" y="5207148"/>
            <a:ext cx="9955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Bob sends server a request to buy a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</a:rPr>
              <a:t>brown pot</a:t>
            </a:r>
            <a:r>
              <a:rPr lang="en-US" sz="2400" b="1" dirty="0">
                <a:latin typeface="Palatino Linotype" panose="02040502050505030304" pitchFamily="18" charset="0"/>
              </a:rPr>
              <a:t>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Once Bob’s payment succeeds, the server sends Bob an order confirmation receipt.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461EE8-84DF-B459-279D-ADFC2A0552FE}"/>
              </a:ext>
            </a:extLst>
          </p:cNvPr>
          <p:cNvCxnSpPr>
            <a:cxnSpLocks/>
          </p:cNvCxnSpPr>
          <p:nvPr/>
        </p:nvCxnSpPr>
        <p:spPr>
          <a:xfrm>
            <a:off x="3942080" y="2821753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67BA11-A35E-447D-E064-AF8A7CDDFCCA}"/>
              </a:ext>
            </a:extLst>
          </p:cNvPr>
          <p:cNvCxnSpPr>
            <a:cxnSpLocks/>
          </p:cNvCxnSpPr>
          <p:nvPr/>
        </p:nvCxnSpPr>
        <p:spPr>
          <a:xfrm flipH="1">
            <a:off x="3942080" y="3464336"/>
            <a:ext cx="2494118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0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D948B-59C4-FF90-2F30-17255771C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B968-7BA7-200B-EAE4-423357FE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Challenge 1: Failures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22D80-D7DB-F630-C08B-126308CF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F4369C-FD74-F8F6-9164-7EFCFF865474}"/>
              </a:ext>
            </a:extLst>
          </p:cNvPr>
          <p:cNvGrpSpPr/>
          <p:nvPr/>
        </p:nvGrpSpPr>
        <p:grpSpPr>
          <a:xfrm>
            <a:off x="3703158" y="717723"/>
            <a:ext cx="5034442" cy="5034442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90E55B-3D2C-6AB1-B8D9-F1C0005B1AA8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7BB3BE06-A762-7AB5-9A29-CE6FFC72B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1091E72A-AA9F-05AA-A2CF-E7568F634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55ECF78D-7930-C951-76FF-23EBB6BFE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B4E3CE-B18E-EBAC-7524-47EF365A2772}"/>
              </a:ext>
            </a:extLst>
          </p:cNvPr>
          <p:cNvSpPr txBox="1"/>
          <p:nvPr/>
        </p:nvSpPr>
        <p:spPr>
          <a:xfrm>
            <a:off x="2774574" y="4919008"/>
            <a:ext cx="9955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What if Alice’s computer gets infected with a virus?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Or what if Alice’s computer crashes?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will she fulfill client requests?</a:t>
            </a:r>
          </a:p>
        </p:txBody>
      </p:sp>
      <p:pic>
        <p:nvPicPr>
          <p:cNvPr id="9" name="Graphic 8" descr="Ladybug with solid fill">
            <a:extLst>
              <a:ext uri="{FF2B5EF4-FFF2-40B4-BE49-F238E27FC236}">
                <a16:creationId xmlns:a16="http://schemas.microsoft.com/office/drawing/2014/main" id="{1D95180C-CA84-E7C2-6371-0F123FECD7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3765" y="1532257"/>
            <a:ext cx="1064939" cy="10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C2FE-FE8E-1424-F718-9CF01AFD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C25B-0E28-B3A5-9E27-EC6DEAE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Need for Replication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BACEC-68CA-97DA-0D86-E6591AA5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87D206-64D4-E7C8-9584-E82A27255DA0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630F8D-D4B5-F2F8-295C-691421C9B6CE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6A05C21F-268D-8271-E20B-20E8954E0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47417BAE-E540-2406-EDB5-CFEBCE361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E063F857-6FA1-1C2B-2A88-5733A21A7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CBCE9E-D2D1-C7D4-0FD7-61082C606386}"/>
              </a:ext>
            </a:extLst>
          </p:cNvPr>
          <p:cNvSpPr txBox="1"/>
          <p:nvPr/>
        </p:nvSpPr>
        <p:spPr>
          <a:xfrm>
            <a:off x="1900814" y="5437408"/>
            <a:ext cx="899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Alice should replicate her webpage on multiple computers.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Have multiple computers store a copy of her webpage.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6B0A32-E355-23CD-ED9D-E4658FC882BF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E7A11D-4481-E06D-E4B4-2701F9F30D22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8" name="Picture 7" descr="Ceramic cups, bowls, on white background">
                <a:extLst>
                  <a:ext uri="{FF2B5EF4-FFF2-40B4-BE49-F238E27FC236}">
                    <a16:creationId xmlns:a16="http://schemas.microsoft.com/office/drawing/2014/main" id="{2D2506E4-DD62-7023-C0A5-8EF362AC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8C581794-FFA2-A33C-C369-D00251A93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6" name="Graphic 5" descr="Computer outline">
              <a:extLst>
                <a:ext uri="{FF2B5EF4-FFF2-40B4-BE49-F238E27FC236}">
                  <a16:creationId xmlns:a16="http://schemas.microsoft.com/office/drawing/2014/main" id="{EF53BF63-8687-1819-A692-98F909359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10D9DC-56A7-B1A8-8E39-F143A43D1D3E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12D49B-B2C2-00FD-EF62-B66BB71B8E9A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AC6572D7-9DF2-C85F-37E0-D86F24514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06C8D1EF-D2C3-AB0C-CB7A-908BBEF1F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DA14D3F9-2BD8-627F-53F0-470C4D264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4746B02-3F55-EA6D-F451-4D4856C1E2CC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AD0A2B-959B-6E17-5B65-8DA8AAD4C1F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F0526A-8D83-52CE-B938-F84F9A0A3DC5}"/>
              </a:ext>
            </a:extLst>
          </p:cNvPr>
          <p:cNvSpPr txBox="1"/>
          <p:nvPr/>
        </p:nvSpPr>
        <p:spPr>
          <a:xfrm>
            <a:off x="8710692" y="4129726"/>
            <a:ext cx="144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Replicas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11EA33-ECFA-FC78-BFEC-973569EC5107}"/>
              </a:ext>
            </a:extLst>
          </p:cNvPr>
          <p:cNvCxnSpPr>
            <a:cxnSpLocks/>
          </p:cNvCxnSpPr>
          <p:nvPr/>
        </p:nvCxnSpPr>
        <p:spPr>
          <a:xfrm flipV="1">
            <a:off x="8964241" y="3380947"/>
            <a:ext cx="0" cy="748779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4A278A-97D3-51E8-07D4-DECF9D149231}"/>
              </a:ext>
            </a:extLst>
          </p:cNvPr>
          <p:cNvCxnSpPr>
            <a:cxnSpLocks/>
          </p:cNvCxnSpPr>
          <p:nvPr/>
        </p:nvCxnSpPr>
        <p:spPr>
          <a:xfrm flipH="1" flipV="1">
            <a:off x="7604761" y="4308038"/>
            <a:ext cx="1032189" cy="5563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06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DAFB-5EA7-A715-A8D1-E7CF4625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09E6-62E2-CF04-4FD5-DEC0417B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does Replication help?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FA819-FECC-3CA4-C1F5-CB1578A7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702F7E-444F-DDA8-5DF0-BE2A3D8DEED2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5B070E-7DFA-F4AB-D2C7-2C3B6AF6F6BA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111A9EC6-E7D9-34E5-0421-B13F83065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3EA51EC7-CFFB-9055-EEBE-55BD80A7B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EA5D2D97-5B12-EEC5-0521-78A2DF38A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1FE86FA-34BF-56AC-0AEB-84EA42DDD4FF}"/>
              </a:ext>
            </a:extLst>
          </p:cNvPr>
          <p:cNvSpPr txBox="1"/>
          <p:nvPr/>
        </p:nvSpPr>
        <p:spPr>
          <a:xfrm>
            <a:off x="1900812" y="5305328"/>
            <a:ext cx="899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Alice now has replicas of her webpage.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EA08F3-E135-B8DA-0DE7-86D53D48AD63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E5A2A6-B91A-6135-7A82-8954D5812F7B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8" name="Picture 7" descr="Ceramic cups, bowls, on white background">
                <a:extLst>
                  <a:ext uri="{FF2B5EF4-FFF2-40B4-BE49-F238E27FC236}">
                    <a16:creationId xmlns:a16="http://schemas.microsoft.com/office/drawing/2014/main" id="{A8C99009-B20C-A3B7-6E0C-5A20056CC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DD94D3E1-27BD-0568-41F1-0B12005ED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6" name="Graphic 5" descr="Computer outline">
              <a:extLst>
                <a:ext uri="{FF2B5EF4-FFF2-40B4-BE49-F238E27FC236}">
                  <a16:creationId xmlns:a16="http://schemas.microsoft.com/office/drawing/2014/main" id="{137609C7-E566-8FD5-D168-52EFCD339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443462-8781-B3FF-F6CE-C76EFD956458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C39115-867F-E497-02AD-9E66B9894AB0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7122D188-47F9-77A9-A768-08B325E2F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FB1643FD-308F-FAFF-8691-D1E74330A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EC5E2794-96D9-82D8-0128-B01FB25A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D49D16-30AF-2548-1970-637131D400C8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81FAD9-E1F7-BD36-5397-B579F2462C18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5DE92A-7BB8-8BCF-13B3-9B12AA54EF14}"/>
              </a:ext>
            </a:extLst>
          </p:cNvPr>
          <p:cNvSpPr txBox="1"/>
          <p:nvPr/>
        </p:nvSpPr>
        <p:spPr>
          <a:xfrm>
            <a:off x="8710692" y="4129726"/>
            <a:ext cx="144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Replicas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2B3393-1612-F444-96B1-E833049BF223}"/>
              </a:ext>
            </a:extLst>
          </p:cNvPr>
          <p:cNvCxnSpPr>
            <a:cxnSpLocks/>
          </p:cNvCxnSpPr>
          <p:nvPr/>
        </p:nvCxnSpPr>
        <p:spPr>
          <a:xfrm flipV="1">
            <a:off x="8964241" y="3380947"/>
            <a:ext cx="0" cy="748779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4B21F9-B466-BB8C-246E-D5B5032EB6E6}"/>
              </a:ext>
            </a:extLst>
          </p:cNvPr>
          <p:cNvCxnSpPr>
            <a:cxnSpLocks/>
          </p:cNvCxnSpPr>
          <p:nvPr/>
        </p:nvCxnSpPr>
        <p:spPr>
          <a:xfrm flipH="1" flipV="1">
            <a:off x="7604761" y="4308038"/>
            <a:ext cx="1032189" cy="5563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9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05530-0FB5-ADE6-2AC0-DF9282BD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C204-75E7-B9D4-6817-5C33261B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does Replication help?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91560-F810-1DE1-EA9B-CFF26D29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29C704-CE5B-4285-C3E4-94D03FBD6A60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C6DD1B-03EA-D64B-072D-96ADC9D2DB07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723F77AD-7536-6C45-D078-DD81485ED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C31E1642-6BD1-B225-0DF3-24A1AA59B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4184B581-D121-12BC-6216-98BE85890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98E08C-11D7-E297-4B3C-1818C4A104DC}"/>
              </a:ext>
            </a:extLst>
          </p:cNvPr>
          <p:cNvSpPr txBox="1"/>
          <p:nvPr/>
        </p:nvSpPr>
        <p:spPr>
          <a:xfrm>
            <a:off x="1900812" y="5305328"/>
            <a:ext cx="8990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Alice now has replicas of her webpage.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If one computer has a virus, she can quickly make another computer as server.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0A0F74-C5D9-0FDE-E33D-3526B9884C0E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C2416D-DDD2-E111-5A98-636FDFC200D8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8" name="Picture 7" descr="Ceramic cups, bowls, on white background">
                <a:extLst>
                  <a:ext uri="{FF2B5EF4-FFF2-40B4-BE49-F238E27FC236}">
                    <a16:creationId xmlns:a16="http://schemas.microsoft.com/office/drawing/2014/main" id="{E345AD91-F243-9F1F-042F-9DBC892B4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FFB439BF-3792-80A3-BC2C-25374A37C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6" name="Graphic 5" descr="Computer outline">
              <a:extLst>
                <a:ext uri="{FF2B5EF4-FFF2-40B4-BE49-F238E27FC236}">
                  <a16:creationId xmlns:a16="http://schemas.microsoft.com/office/drawing/2014/main" id="{D45FC0A1-71AB-9232-B22E-4C335A031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09A685-58BF-3CF3-A88D-9E1EAF11C783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3DB510F-3A5E-B2B1-A77B-7B0C6D7B7A5C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DEB25FDF-4EE8-9C85-F8D7-661F58D53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FAD4DBDF-B237-BB77-A917-7AC40FFE4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2AEB939B-85F7-834E-69E1-1733D9D1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09A9D4-5AAC-150A-FFFD-5F44095CFD2C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A047B6-FD9B-C6E4-FE41-2B615993D812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Ladybug with solid fill">
            <a:extLst>
              <a:ext uri="{FF2B5EF4-FFF2-40B4-BE49-F238E27FC236}">
                <a16:creationId xmlns:a16="http://schemas.microsoft.com/office/drawing/2014/main" id="{5AECB1FF-9F9D-348C-9057-C0A94A990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419" y="1189593"/>
            <a:ext cx="1064939" cy="10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3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E5BE8-DB42-80B8-8FC0-9ED475B6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1402-492C-1BA6-0419-FC0B58FE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266008"/>
            <a:ext cx="11963404" cy="60267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Course Webpage:</a:t>
            </a:r>
            <a:br>
              <a:rPr lang="en-US" sz="4000" b="1" dirty="0">
                <a:latin typeface="Palatino Linotype" panose="02040502050505030304" pitchFamily="18" charset="0"/>
              </a:rPr>
            </a:b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  <a:hlinkClick r:id="rId2"/>
              </a:rPr>
              <a:t>https://gupta-suyash.github.io/cs410-fall24.html</a:t>
            </a:r>
            <a:br>
              <a:rPr lang="en-US" sz="4000" b="1" dirty="0">
                <a:latin typeface="Palatino Linotype" panose="02040502050505030304" pitchFamily="18" charset="0"/>
              </a:rPr>
            </a:br>
            <a:br>
              <a:rPr lang="en-US" sz="3200" b="1" dirty="0">
                <a:latin typeface="Palatino Linotype" panose="02040502050505030304" pitchFamily="18" charset="0"/>
              </a:rPr>
            </a:br>
            <a:br>
              <a:rPr lang="en-US" sz="3200" b="1" dirty="0">
                <a:latin typeface="Palatino Linotype" panose="02040502050505030304" pitchFamily="18" charset="0"/>
              </a:rPr>
            </a:br>
            <a:br>
              <a:rPr lang="en-US" sz="3200" b="1" dirty="0">
                <a:latin typeface="Palatino Linotype" panose="02040502050505030304" pitchFamily="18" charset="0"/>
              </a:rPr>
            </a:b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Course Canvas:</a:t>
            </a:r>
            <a:br>
              <a:rPr lang="en-US" sz="4000" b="1" dirty="0">
                <a:latin typeface="Palatino Linotype" panose="02040502050505030304" pitchFamily="18" charset="0"/>
              </a:rPr>
            </a:b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  <a:hlinkClick r:id="rId3"/>
              </a:rPr>
              <a:t>https://canvas.uoregon.edu/courses/265485</a:t>
            </a:r>
            <a:br>
              <a:rPr lang="en-US" sz="4000" b="1" dirty="0">
                <a:latin typeface="Palatino Linotype" panose="02040502050505030304" pitchFamily="18" charset="0"/>
              </a:rPr>
            </a:b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2CE83-01DC-CEE4-5104-A15C61B4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C55FF-DFAB-8111-5BB7-BD60FB5A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44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74EFE-A03C-B3B4-2107-E5E1BC89D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2DC1-B9EE-7DC5-9267-C3653079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does Replication help?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E1FAE-F1F8-F92D-1F7A-08D422E8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A41A7-F52E-499C-38D3-BB4FBD56D267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B53A33-39CB-49E2-DEA0-A23FCEC45AB0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3" name="Picture 12" descr="Ceramic cups, bowls, on white background">
                <a:extLst>
                  <a:ext uri="{FF2B5EF4-FFF2-40B4-BE49-F238E27FC236}">
                    <a16:creationId xmlns:a16="http://schemas.microsoft.com/office/drawing/2014/main" id="{6B60BC4B-B582-69FE-2FD1-F125A0033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4" name="Graphic 13" descr="Paper with solid fill">
                <a:extLst>
                  <a:ext uri="{FF2B5EF4-FFF2-40B4-BE49-F238E27FC236}">
                    <a16:creationId xmlns:a16="http://schemas.microsoft.com/office/drawing/2014/main" id="{B693B6B0-91B3-2EE6-5B09-851F9C152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2" name="Graphic 11" descr="Computer outline">
              <a:extLst>
                <a:ext uri="{FF2B5EF4-FFF2-40B4-BE49-F238E27FC236}">
                  <a16:creationId xmlns:a16="http://schemas.microsoft.com/office/drawing/2014/main" id="{BE3F3803-26A3-9FC1-8974-516C4929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F6F81D6-7BB1-66BB-42F4-C56F97732DFC}"/>
              </a:ext>
            </a:extLst>
          </p:cNvPr>
          <p:cNvSpPr txBox="1"/>
          <p:nvPr/>
        </p:nvSpPr>
        <p:spPr>
          <a:xfrm>
            <a:off x="1900812" y="5764362"/>
            <a:ext cx="899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All future client requests will be re-directed to new server.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FA4BD4-142E-B2A2-1003-73777621E3CF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DEC917-2A25-EBD0-4966-E32977AE80F3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8" name="Picture 7" descr="Ceramic cups, bowls, on white background">
                <a:extLst>
                  <a:ext uri="{FF2B5EF4-FFF2-40B4-BE49-F238E27FC236}">
                    <a16:creationId xmlns:a16="http://schemas.microsoft.com/office/drawing/2014/main" id="{196E9D7F-FAA7-27A9-B543-4A6B637A07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5" name="Graphic 14" descr="Paper with solid fill">
                <a:extLst>
                  <a:ext uri="{FF2B5EF4-FFF2-40B4-BE49-F238E27FC236}">
                    <a16:creationId xmlns:a16="http://schemas.microsoft.com/office/drawing/2014/main" id="{283FB16D-84EF-6B91-C2F6-EB39ADDA9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6" name="Graphic 5" descr="Computer outline">
              <a:extLst>
                <a:ext uri="{FF2B5EF4-FFF2-40B4-BE49-F238E27FC236}">
                  <a16:creationId xmlns:a16="http://schemas.microsoft.com/office/drawing/2014/main" id="{B1E95C92-510C-58C7-2C32-25B0C3047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FA3C0B-8773-80D8-FD26-F4AD822EAB1A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5E55D6-9961-6304-2FC1-61D324AC676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9" name="Picture 18" descr="Ceramic cups, bowls, on white background">
                <a:extLst>
                  <a:ext uri="{FF2B5EF4-FFF2-40B4-BE49-F238E27FC236}">
                    <a16:creationId xmlns:a16="http://schemas.microsoft.com/office/drawing/2014/main" id="{DE2A0BA8-9B15-41EA-D199-DD7E4EA56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0" name="Graphic 19" descr="Paper with solid fill">
                <a:extLst>
                  <a:ext uri="{FF2B5EF4-FFF2-40B4-BE49-F238E27FC236}">
                    <a16:creationId xmlns:a16="http://schemas.microsoft.com/office/drawing/2014/main" id="{7A8AEAC0-4DC4-646A-4B43-1BA234A13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8" name="Graphic 17" descr="Computer outline">
              <a:extLst>
                <a:ext uri="{FF2B5EF4-FFF2-40B4-BE49-F238E27FC236}">
                  <a16:creationId xmlns:a16="http://schemas.microsoft.com/office/drawing/2014/main" id="{FAEF4F6A-75DD-0F84-24B3-23DA0CF19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25" name="Graphic 24" descr="Ladybug with solid fill">
            <a:extLst>
              <a:ext uri="{FF2B5EF4-FFF2-40B4-BE49-F238E27FC236}">
                <a16:creationId xmlns:a16="http://schemas.microsoft.com/office/drawing/2014/main" id="{7140D7D7-E189-EFAB-BB12-069D2634C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419" y="1189593"/>
            <a:ext cx="1064939" cy="10649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A765BA-223A-6BB2-DF9D-A665E712989C}"/>
              </a:ext>
            </a:extLst>
          </p:cNvPr>
          <p:cNvSpPr txBox="1"/>
          <p:nvPr/>
        </p:nvSpPr>
        <p:spPr>
          <a:xfrm>
            <a:off x="8566722" y="3889246"/>
            <a:ext cx="195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New Server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C78A56-00AD-61EC-93B6-F52D31CCAE5E}"/>
              </a:ext>
            </a:extLst>
          </p:cNvPr>
          <p:cNvCxnSpPr>
            <a:cxnSpLocks/>
          </p:cNvCxnSpPr>
          <p:nvPr/>
        </p:nvCxnSpPr>
        <p:spPr>
          <a:xfrm flipV="1">
            <a:off x="9382758" y="3335193"/>
            <a:ext cx="0" cy="591055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04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1111-ED36-1BD3-9C36-FE814DCC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AAF1-0A56-39DD-9A9F-D58F6E59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What Next? Is Alice done?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9A079-CACC-4FA4-EB48-D649F349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F576734A-68C5-C2B8-49AA-4D6CE850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8" y="4650010"/>
            <a:ext cx="1501786" cy="1601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EA16A3-2CAC-6B24-DD10-CD4ADA3FCD24}"/>
              </a:ext>
            </a:extLst>
          </p:cNvPr>
          <p:cNvSpPr txBox="1"/>
          <p:nvPr/>
        </p:nvSpPr>
        <p:spPr>
          <a:xfrm>
            <a:off x="4551220" y="5722076"/>
            <a:ext cx="436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Any other challenges?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1428F-B539-15B8-F5E4-F0853BC88DFA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EF558F-02FE-A195-CDE7-E2FB78B214C2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2" name="Picture 11" descr="Ceramic cups, bowls, on white background">
                <a:extLst>
                  <a:ext uri="{FF2B5EF4-FFF2-40B4-BE49-F238E27FC236}">
                    <a16:creationId xmlns:a16="http://schemas.microsoft.com/office/drawing/2014/main" id="{BDB5A1BC-3175-0C5B-FF6E-E8704F48E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3" name="Graphic 12" descr="Paper with solid fill">
                <a:extLst>
                  <a:ext uri="{FF2B5EF4-FFF2-40B4-BE49-F238E27FC236}">
                    <a16:creationId xmlns:a16="http://schemas.microsoft.com/office/drawing/2014/main" id="{D81F11BC-6DE9-399A-5210-AE83155B6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1" name="Graphic 10" descr="Computer outline">
              <a:extLst>
                <a:ext uri="{FF2B5EF4-FFF2-40B4-BE49-F238E27FC236}">
                  <a16:creationId xmlns:a16="http://schemas.microsoft.com/office/drawing/2014/main" id="{EFA907D2-141B-D112-DC8C-644EF444A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94B6CB-CA6C-7CD6-4825-5F0D42986D76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7C2384-CCBD-C6ED-94E6-20ECA0194923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4675CACE-FCF2-6685-76AE-EC0AD3F1E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03D35B8F-4E18-1708-EB75-57650BEB2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B4DF43D8-94CC-97EE-C3EC-9ABCEA609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1C52FC-DF9B-2D20-0BE1-5B580CC73991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32EF1D-D2AD-AADC-397A-0EE1342BB46B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2" name="Picture 21" descr="Ceramic cups, bowls, on white background">
                <a:extLst>
                  <a:ext uri="{FF2B5EF4-FFF2-40B4-BE49-F238E27FC236}">
                    <a16:creationId xmlns:a16="http://schemas.microsoft.com/office/drawing/2014/main" id="{D61C4BE1-E1AA-C7DE-2FF4-DA34FEC30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3" name="Graphic 22" descr="Paper with solid fill">
                <a:extLst>
                  <a:ext uri="{FF2B5EF4-FFF2-40B4-BE49-F238E27FC236}">
                    <a16:creationId xmlns:a16="http://schemas.microsoft.com/office/drawing/2014/main" id="{4231E801-7789-938B-1BA6-B130B6A3E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1" name="Graphic 20" descr="Computer outline">
              <a:extLst>
                <a:ext uri="{FF2B5EF4-FFF2-40B4-BE49-F238E27FC236}">
                  <a16:creationId xmlns:a16="http://schemas.microsoft.com/office/drawing/2014/main" id="{AEEFC2C9-754B-D474-DE45-0961D4164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24" name="Graphic 23" descr="Ladybug with solid fill">
            <a:extLst>
              <a:ext uri="{FF2B5EF4-FFF2-40B4-BE49-F238E27FC236}">
                <a16:creationId xmlns:a16="http://schemas.microsoft.com/office/drawing/2014/main" id="{BF75AD74-5307-8A50-5449-D87514866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419" y="1189593"/>
            <a:ext cx="1064939" cy="10649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0952B2-591A-DB12-FFC8-7682834AB748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F14CA0-5808-3917-2B77-05F2E1A048AE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FF2473A-CD1C-6D94-2CFE-F769D6D88680}"/>
              </a:ext>
            </a:extLst>
          </p:cNvPr>
          <p:cNvSpPr txBox="1"/>
          <p:nvPr/>
        </p:nvSpPr>
        <p:spPr>
          <a:xfrm>
            <a:off x="8566722" y="3889246"/>
            <a:ext cx="195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New Server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AFEB8A-9B50-4669-BA1A-213FB6A4189F}"/>
              </a:ext>
            </a:extLst>
          </p:cNvPr>
          <p:cNvCxnSpPr>
            <a:cxnSpLocks/>
          </p:cNvCxnSpPr>
          <p:nvPr/>
        </p:nvCxnSpPr>
        <p:spPr>
          <a:xfrm flipV="1">
            <a:off x="9382758" y="3335193"/>
            <a:ext cx="0" cy="591055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12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CD7E-4A55-4F79-289D-4AB30B25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72C5-25A1-40D0-DD56-22F761F4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Challenge 2: State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87C31-467C-CB12-1FAA-8AB09754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DDAE3-945A-AD29-D185-48B0FA6A1E04}"/>
              </a:ext>
            </a:extLst>
          </p:cNvPr>
          <p:cNvSpPr txBox="1"/>
          <p:nvPr/>
        </p:nvSpPr>
        <p:spPr>
          <a:xfrm>
            <a:off x="3210561" y="5644003"/>
            <a:ext cx="6220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What state does the new server starts from?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Loss of client data?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CEC49F-03A6-5DEB-5F41-1992119AB98E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400002-39B3-9E02-2C5E-F80AA226F756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2" name="Picture 11" descr="Ceramic cups, bowls, on white background">
                <a:extLst>
                  <a:ext uri="{FF2B5EF4-FFF2-40B4-BE49-F238E27FC236}">
                    <a16:creationId xmlns:a16="http://schemas.microsoft.com/office/drawing/2014/main" id="{359F1C0B-D7F4-027D-0E87-7251E63AB3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3" name="Graphic 12" descr="Paper with solid fill">
                <a:extLst>
                  <a:ext uri="{FF2B5EF4-FFF2-40B4-BE49-F238E27FC236}">
                    <a16:creationId xmlns:a16="http://schemas.microsoft.com/office/drawing/2014/main" id="{6A375AD4-17BC-0CBF-574B-F03C4BCDC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1" name="Graphic 10" descr="Computer outline">
              <a:extLst>
                <a:ext uri="{FF2B5EF4-FFF2-40B4-BE49-F238E27FC236}">
                  <a16:creationId xmlns:a16="http://schemas.microsoft.com/office/drawing/2014/main" id="{34E9E2C0-FBFF-F7CF-B895-D388303FB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864792-3AC8-73C3-AB04-D47566D50992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FD9DA0-CA14-0C3B-F7ED-0A8643B7210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9602B257-F41E-C6A9-683D-581401B8A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0AAE37BD-58A8-F8E1-A553-AC29518C1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866AE87C-838E-476B-7848-B6B7FF52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F6E76D-BECA-1CFD-CE34-9D5E25D9BE80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9C48E4-4791-95C6-A15A-0D8C581A76A0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2" name="Picture 21" descr="Ceramic cups, bowls, on white background">
                <a:extLst>
                  <a:ext uri="{FF2B5EF4-FFF2-40B4-BE49-F238E27FC236}">
                    <a16:creationId xmlns:a16="http://schemas.microsoft.com/office/drawing/2014/main" id="{D0B2DB08-14F2-ED44-1EBA-DFCC6DBFA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3" name="Graphic 22" descr="Paper with solid fill">
                <a:extLst>
                  <a:ext uri="{FF2B5EF4-FFF2-40B4-BE49-F238E27FC236}">
                    <a16:creationId xmlns:a16="http://schemas.microsoft.com/office/drawing/2014/main" id="{902C62B9-2EA7-A026-961C-1E0296AFB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1" name="Graphic 20" descr="Computer outline">
              <a:extLst>
                <a:ext uri="{FF2B5EF4-FFF2-40B4-BE49-F238E27FC236}">
                  <a16:creationId xmlns:a16="http://schemas.microsoft.com/office/drawing/2014/main" id="{B0672A95-F580-A14F-B48E-BE67FB127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3276A7-5E0D-3519-FD0D-599CDD19B036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8CEA97-1695-3E93-73CC-B6998F13055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669659-CC3D-7D3A-76D3-CACEE6AA66AE}"/>
              </a:ext>
            </a:extLst>
          </p:cNvPr>
          <p:cNvSpPr txBox="1"/>
          <p:nvPr/>
        </p:nvSpPr>
        <p:spPr>
          <a:xfrm>
            <a:off x="8566722" y="3889246"/>
            <a:ext cx="195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New Server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58CF19-061D-5461-A5A2-51B4C2E8CF83}"/>
              </a:ext>
            </a:extLst>
          </p:cNvPr>
          <p:cNvCxnSpPr>
            <a:cxnSpLocks/>
          </p:cNvCxnSpPr>
          <p:nvPr/>
        </p:nvCxnSpPr>
        <p:spPr>
          <a:xfrm flipV="1">
            <a:off x="9382758" y="3335193"/>
            <a:ext cx="0" cy="591055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Ladybug with solid fill">
            <a:extLst>
              <a:ext uri="{FF2B5EF4-FFF2-40B4-BE49-F238E27FC236}">
                <a16:creationId xmlns:a16="http://schemas.microsoft.com/office/drawing/2014/main" id="{E13E2F0B-1CC4-0C7E-E0F3-B3F7CF726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419" y="1189593"/>
            <a:ext cx="1064939" cy="10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53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CACED-698D-98A5-B632-3DEA70895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1D15-A55D-DA91-8FE2-8C8852EE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Need for Consistency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37F6D-6313-9027-8559-133CEB71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56AF6-9850-761E-AA06-846A99D86523}"/>
              </a:ext>
            </a:extLst>
          </p:cNvPr>
          <p:cNvSpPr txBox="1"/>
          <p:nvPr/>
        </p:nvSpPr>
        <p:spPr>
          <a:xfrm>
            <a:off x="425990" y="5487979"/>
            <a:ext cx="1129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New Server should include all the state and account updates of the old server.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Need a protocol to continuously updates all replicas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 keep replicas consistent.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F89479-02EC-9753-97F9-F7D4CDEDCC32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750AF0-16C6-7624-CC03-BA26CBF3A6FB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2" name="Picture 11" descr="Ceramic cups, bowls, on white background">
                <a:extLst>
                  <a:ext uri="{FF2B5EF4-FFF2-40B4-BE49-F238E27FC236}">
                    <a16:creationId xmlns:a16="http://schemas.microsoft.com/office/drawing/2014/main" id="{D432D42B-8940-D68F-2DD5-4030F2C74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3" name="Graphic 12" descr="Paper with solid fill">
                <a:extLst>
                  <a:ext uri="{FF2B5EF4-FFF2-40B4-BE49-F238E27FC236}">
                    <a16:creationId xmlns:a16="http://schemas.microsoft.com/office/drawing/2014/main" id="{28C3265F-7EF7-CD54-6F82-6D92518A8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1" name="Graphic 10" descr="Computer outline">
              <a:extLst>
                <a:ext uri="{FF2B5EF4-FFF2-40B4-BE49-F238E27FC236}">
                  <a16:creationId xmlns:a16="http://schemas.microsoft.com/office/drawing/2014/main" id="{94106187-2B70-FA5F-A60F-1023C3171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A76181-A070-F7D0-023F-AA76391BD149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776408-EAB4-D7B8-F25A-309D53D9C2C0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E0A3D8B9-E0AC-F8F8-FE7F-97B1C63B8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43E97141-F771-C9DB-F6BF-8EACA2BC7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F540F2CD-6E60-CC3F-2175-882CEC400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61447E-1B50-502D-F2DF-CE937D43BB28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77FB47-1493-B169-1160-3159450204F8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2" name="Picture 21" descr="Ceramic cups, bowls, on white background">
                <a:extLst>
                  <a:ext uri="{FF2B5EF4-FFF2-40B4-BE49-F238E27FC236}">
                    <a16:creationId xmlns:a16="http://schemas.microsoft.com/office/drawing/2014/main" id="{66D92AE0-4772-4A11-E72E-2BC3E62AC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3" name="Graphic 22" descr="Paper with solid fill">
                <a:extLst>
                  <a:ext uri="{FF2B5EF4-FFF2-40B4-BE49-F238E27FC236}">
                    <a16:creationId xmlns:a16="http://schemas.microsoft.com/office/drawing/2014/main" id="{3A56D435-8752-8A3C-EA10-9A3535ABFF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1" name="Graphic 20" descr="Computer outline">
              <a:extLst>
                <a:ext uri="{FF2B5EF4-FFF2-40B4-BE49-F238E27FC236}">
                  <a16:creationId xmlns:a16="http://schemas.microsoft.com/office/drawing/2014/main" id="{03D41219-3F82-C544-E294-39D19F0DA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B9E277-15B4-AC53-DE94-420F538C12E6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B34742-1391-F42E-E2BE-F825F5FFFA26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D55CDD-CEFC-BC96-73BC-8A618AD2F3BC}"/>
              </a:ext>
            </a:extLst>
          </p:cNvPr>
          <p:cNvSpPr txBox="1"/>
          <p:nvPr/>
        </p:nvSpPr>
        <p:spPr>
          <a:xfrm>
            <a:off x="8566722" y="3889246"/>
            <a:ext cx="195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New Server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234116-54E0-B2E4-F80A-AF98B70F9989}"/>
              </a:ext>
            </a:extLst>
          </p:cNvPr>
          <p:cNvCxnSpPr>
            <a:cxnSpLocks/>
          </p:cNvCxnSpPr>
          <p:nvPr/>
        </p:nvCxnSpPr>
        <p:spPr>
          <a:xfrm flipV="1">
            <a:off x="9382758" y="3335193"/>
            <a:ext cx="0" cy="591055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Ladybug with solid fill">
            <a:extLst>
              <a:ext uri="{FF2B5EF4-FFF2-40B4-BE49-F238E27FC236}">
                <a16:creationId xmlns:a16="http://schemas.microsoft.com/office/drawing/2014/main" id="{676286F2-A602-AEC9-E2CC-ED9749103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419" y="1189593"/>
            <a:ext cx="1064939" cy="10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77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B6A34-A9DB-1021-C8AF-A64499C3A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49E8-7AEC-707E-2B0E-533BD320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What Next? Is Alice done?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5CA8E-A10B-467F-D273-6F689EAE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CA0AD899-4303-3B38-2B56-3F8570FF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8" y="4650010"/>
            <a:ext cx="1501786" cy="1601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B0EE1-9387-3FA3-4E2E-096DCD272E93}"/>
              </a:ext>
            </a:extLst>
          </p:cNvPr>
          <p:cNvSpPr txBox="1"/>
          <p:nvPr/>
        </p:nvSpPr>
        <p:spPr>
          <a:xfrm>
            <a:off x="4551220" y="5722076"/>
            <a:ext cx="436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Any other challenges?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29CB00-FB41-642C-8FF7-55D01AE60728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9DE3F5-9B5B-BF77-A64F-8773F12A1549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2" name="Picture 11" descr="Ceramic cups, bowls, on white background">
                <a:extLst>
                  <a:ext uri="{FF2B5EF4-FFF2-40B4-BE49-F238E27FC236}">
                    <a16:creationId xmlns:a16="http://schemas.microsoft.com/office/drawing/2014/main" id="{BF1377B7-CCDD-A438-133A-E1935A9C5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3" name="Graphic 12" descr="Paper with solid fill">
                <a:extLst>
                  <a:ext uri="{FF2B5EF4-FFF2-40B4-BE49-F238E27FC236}">
                    <a16:creationId xmlns:a16="http://schemas.microsoft.com/office/drawing/2014/main" id="{34BC61FB-F960-891C-B649-B353307A7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1" name="Graphic 10" descr="Computer outline">
              <a:extLst>
                <a:ext uri="{FF2B5EF4-FFF2-40B4-BE49-F238E27FC236}">
                  <a16:creationId xmlns:a16="http://schemas.microsoft.com/office/drawing/2014/main" id="{8BC254E7-BF04-7DF6-3E6A-8C572E084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1C330B-DF8E-DD7B-DD66-C1E18312A89C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F3E078-5636-2868-F9AF-60C443A846E5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9B362206-626C-A374-65F6-3B051B704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2B94077F-4601-B33C-B82D-6C619B1B6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7E7C5C63-C8CA-3DA9-3466-06B7941A6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894589-E37D-B0A7-5549-343828B11057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EAC35E-A21B-1ABE-AAE9-DBAFB310C382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2" name="Picture 21" descr="Ceramic cups, bowls, on white background">
                <a:extLst>
                  <a:ext uri="{FF2B5EF4-FFF2-40B4-BE49-F238E27FC236}">
                    <a16:creationId xmlns:a16="http://schemas.microsoft.com/office/drawing/2014/main" id="{C0E7F582-2FBC-C8CF-48DA-2E104E426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3" name="Graphic 22" descr="Paper with solid fill">
                <a:extLst>
                  <a:ext uri="{FF2B5EF4-FFF2-40B4-BE49-F238E27FC236}">
                    <a16:creationId xmlns:a16="http://schemas.microsoft.com/office/drawing/2014/main" id="{01E4E590-D05E-7220-06A1-47764722D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1" name="Graphic 20" descr="Computer outline">
              <a:extLst>
                <a:ext uri="{FF2B5EF4-FFF2-40B4-BE49-F238E27FC236}">
                  <a16:creationId xmlns:a16="http://schemas.microsoft.com/office/drawing/2014/main" id="{5FFCE343-AC79-2525-A38C-DBD16BA4A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24" name="Graphic 23" descr="Ladybug with solid fill">
            <a:extLst>
              <a:ext uri="{FF2B5EF4-FFF2-40B4-BE49-F238E27FC236}">
                <a16:creationId xmlns:a16="http://schemas.microsoft.com/office/drawing/2014/main" id="{F44B8327-E981-A038-0822-0972BE57E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419" y="1189593"/>
            <a:ext cx="1064939" cy="10649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BA3517-6EB7-7CCC-62AC-E4FA10A965CA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822F54-2927-ED66-C17B-EB7B23DDE776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83F371D-1DFE-BFBB-8BB3-668A7491EDD6}"/>
              </a:ext>
            </a:extLst>
          </p:cNvPr>
          <p:cNvSpPr txBox="1"/>
          <p:nvPr/>
        </p:nvSpPr>
        <p:spPr>
          <a:xfrm>
            <a:off x="8566722" y="3889246"/>
            <a:ext cx="195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New Server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68DC4C-4480-DFBD-ABA8-A6C31950C172}"/>
              </a:ext>
            </a:extLst>
          </p:cNvPr>
          <p:cNvCxnSpPr>
            <a:cxnSpLocks/>
          </p:cNvCxnSpPr>
          <p:nvPr/>
        </p:nvCxnSpPr>
        <p:spPr>
          <a:xfrm flipV="1">
            <a:off x="9382758" y="3335193"/>
            <a:ext cx="0" cy="591055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908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EDE83-7A0E-FA80-C436-7C90769E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92E2-2B17-919A-54EF-5CEAD607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Challenge 4: Throughput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5890F-D397-C583-E8BE-09C153F7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AF107-4FFC-FEEA-03E4-148FC5339415}"/>
              </a:ext>
            </a:extLst>
          </p:cNvPr>
          <p:cNvSpPr txBox="1"/>
          <p:nvPr/>
        </p:nvSpPr>
        <p:spPr>
          <a:xfrm>
            <a:off x="563880" y="5291710"/>
            <a:ext cx="1106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Bob wants to buy a cup.</a:t>
            </a:r>
          </a:p>
        </p:txBody>
      </p:sp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6C0750F6-1864-4194-09DC-EC4761FA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7" y="1593142"/>
            <a:ext cx="1713361" cy="258561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CAB37F8-389D-E80F-F818-2BB191CDB278}"/>
              </a:ext>
            </a:extLst>
          </p:cNvPr>
          <p:cNvCxnSpPr>
            <a:cxnSpLocks/>
          </p:cNvCxnSpPr>
          <p:nvPr/>
        </p:nvCxnSpPr>
        <p:spPr>
          <a:xfrm>
            <a:off x="1944850" y="2835403"/>
            <a:ext cx="1692430" cy="2168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C1E514-215A-1633-0D8A-0595A679ECE5}"/>
              </a:ext>
            </a:extLst>
          </p:cNvPr>
          <p:cNvGrpSpPr/>
          <p:nvPr/>
        </p:nvGrpSpPr>
        <p:grpSpPr>
          <a:xfrm>
            <a:off x="3803650" y="999429"/>
            <a:ext cx="4584700" cy="3892810"/>
            <a:chOff x="7142480" y="1004309"/>
            <a:chExt cx="4485640" cy="37058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55B342-3606-2971-93FD-4E757FAD3620}"/>
                </a:ext>
              </a:extLst>
            </p:cNvPr>
            <p:cNvGrpSpPr/>
            <p:nvPr/>
          </p:nvGrpSpPr>
          <p:grpSpPr>
            <a:xfrm>
              <a:off x="7142480" y="1004309"/>
              <a:ext cx="4485640" cy="3310532"/>
              <a:chOff x="7142480" y="1004309"/>
              <a:chExt cx="4485640" cy="33105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4C46B3A-E0D0-604E-0D15-97B5A1B4DF64}"/>
                  </a:ext>
                </a:extLst>
              </p:cNvPr>
              <p:cNvGrpSpPr/>
              <p:nvPr/>
            </p:nvGrpSpPr>
            <p:grpSpPr>
              <a:xfrm>
                <a:off x="7399025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6AED7CBE-EB9C-0319-20EC-EEA8C90F9703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6" name="Picture 35" descr="Ceramic cups, bowls, on white background">
                    <a:extLst>
                      <a:ext uri="{FF2B5EF4-FFF2-40B4-BE49-F238E27FC236}">
                        <a16:creationId xmlns:a16="http://schemas.microsoft.com/office/drawing/2014/main" id="{DF566E26-7636-958F-1207-EBA1133F23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Paper with solid fill">
                    <a:extLst>
                      <a:ext uri="{FF2B5EF4-FFF2-40B4-BE49-F238E27FC236}">
                        <a16:creationId xmlns:a16="http://schemas.microsoft.com/office/drawing/2014/main" id="{EC8486AE-A2D1-777B-0E9A-F5DAB7D17F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Graphic 34" descr="Computer outline">
                  <a:extLst>
                    <a:ext uri="{FF2B5EF4-FFF2-40B4-BE49-F238E27FC236}">
                      <a16:creationId xmlns:a16="http://schemas.microsoft.com/office/drawing/2014/main" id="{C245B8BC-C631-A7AB-9B57-032E4AAA13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 descr="Ladybug with solid fill">
                <a:extLst>
                  <a:ext uri="{FF2B5EF4-FFF2-40B4-BE49-F238E27FC236}">
                    <a16:creationId xmlns:a16="http://schemas.microsoft.com/office/drawing/2014/main" id="{86FFF4DC-30D1-D34A-3294-161C11579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7829" y="1299276"/>
                <a:ext cx="499421" cy="499421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B887243-2060-0DA1-D25C-EA34CD7DCFB7}"/>
                  </a:ext>
                </a:extLst>
              </p:cNvPr>
              <p:cNvGrpSpPr/>
              <p:nvPr/>
            </p:nvGrpSpPr>
            <p:grpSpPr>
              <a:xfrm>
                <a:off x="9596122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88E22C46-C44A-0FBB-C5F4-C8EF474A4460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2" name="Picture 31" descr="Ceramic cups, bowls, on white background">
                    <a:extLst>
                      <a:ext uri="{FF2B5EF4-FFF2-40B4-BE49-F238E27FC236}">
                        <a16:creationId xmlns:a16="http://schemas.microsoft.com/office/drawing/2014/main" id="{0F990C87-495C-028A-176A-8BACCD4FB3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Paper with solid fill">
                    <a:extLst>
                      <a:ext uri="{FF2B5EF4-FFF2-40B4-BE49-F238E27FC236}">
                        <a16:creationId xmlns:a16="http://schemas.microsoft.com/office/drawing/2014/main" id="{17050C41-7D8C-5B09-A36B-B97B1A2B3E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Graphic 30" descr="Computer outline">
                  <a:extLst>
                    <a:ext uri="{FF2B5EF4-FFF2-40B4-BE49-F238E27FC236}">
                      <a16:creationId xmlns:a16="http://schemas.microsoft.com/office/drawing/2014/main" id="{3D7606CC-1778-F591-0C67-2B08932680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5B1C667A-0FA9-CC49-7A1D-5EDAAAC01CDF}"/>
                  </a:ext>
                </a:extLst>
              </p:cNvPr>
              <p:cNvSpPr/>
              <p:nvPr/>
            </p:nvSpPr>
            <p:spPr>
              <a:xfrm>
                <a:off x="7142480" y="1193492"/>
                <a:ext cx="4485640" cy="3121349"/>
              </a:xfrm>
              <a:prstGeom prst="roundRect">
                <a:avLst/>
              </a:pr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673328-062D-68BC-0C4E-59782D7A6F11}"/>
                </a:ext>
              </a:extLst>
            </p:cNvPr>
            <p:cNvGrpSpPr/>
            <p:nvPr/>
          </p:nvGrpSpPr>
          <p:grpSpPr>
            <a:xfrm>
              <a:off x="8497574" y="2597721"/>
              <a:ext cx="1757678" cy="2112429"/>
              <a:chOff x="6501909" y="898781"/>
              <a:chExt cx="5034442" cy="503444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C43ACE3-3B43-C63A-2DCB-D6FFAFAB3B73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43" name="Picture 42" descr="Ceramic cups, bowls, on white background">
                  <a:extLst>
                    <a:ext uri="{FF2B5EF4-FFF2-40B4-BE49-F238E27FC236}">
                      <a16:creationId xmlns:a16="http://schemas.microsoft.com/office/drawing/2014/main" id="{C37688F7-6534-EB40-BF2C-3DF27A489E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44" name="Graphic 43" descr="Paper with solid fill">
                  <a:extLst>
                    <a:ext uri="{FF2B5EF4-FFF2-40B4-BE49-F238E27FC236}">
                      <a16:creationId xmlns:a16="http://schemas.microsoft.com/office/drawing/2014/main" id="{6FF96819-8B42-3084-C77D-D3994CABF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42" name="Graphic 41" descr="Computer outline">
                <a:extLst>
                  <a:ext uri="{FF2B5EF4-FFF2-40B4-BE49-F238E27FC236}">
                    <a16:creationId xmlns:a16="http://schemas.microsoft.com/office/drawing/2014/main" id="{A8BC76CF-4A84-66CD-26D4-757FA769F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8881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9B116-4FC8-A409-F975-C1A0484CE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95ED-8088-BB36-5FB6-1ED4E1EF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Challenge 4: Throughput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6D3-1130-5FE8-1D65-FFAE1C48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7068D-2125-2389-333E-18CB8275A0B5}"/>
              </a:ext>
            </a:extLst>
          </p:cNvPr>
          <p:cNvSpPr txBox="1"/>
          <p:nvPr/>
        </p:nvSpPr>
        <p:spPr>
          <a:xfrm>
            <a:off x="563880" y="5291710"/>
            <a:ext cx="1106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Bob wants to buy a cup.			Harry wants to buy a cup.</a:t>
            </a:r>
          </a:p>
        </p:txBody>
      </p:sp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4B724CB8-FD5D-7A51-9682-03329E8D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7" y="1593142"/>
            <a:ext cx="1713361" cy="258561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3970C7-61F3-CC5A-B201-D13225B59293}"/>
              </a:ext>
            </a:extLst>
          </p:cNvPr>
          <p:cNvCxnSpPr>
            <a:cxnSpLocks/>
          </p:cNvCxnSpPr>
          <p:nvPr/>
        </p:nvCxnSpPr>
        <p:spPr>
          <a:xfrm>
            <a:off x="1944850" y="2835403"/>
            <a:ext cx="1692430" cy="2168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BEB515-6EA8-86A1-7984-E83DB8DF4568}"/>
              </a:ext>
            </a:extLst>
          </p:cNvPr>
          <p:cNvGrpSpPr/>
          <p:nvPr/>
        </p:nvGrpSpPr>
        <p:grpSpPr>
          <a:xfrm>
            <a:off x="3803650" y="999429"/>
            <a:ext cx="4584700" cy="3892810"/>
            <a:chOff x="7142480" y="1004309"/>
            <a:chExt cx="4485640" cy="37058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A56C6C-74AA-2042-8173-9655CCB6D639}"/>
                </a:ext>
              </a:extLst>
            </p:cNvPr>
            <p:cNvGrpSpPr/>
            <p:nvPr/>
          </p:nvGrpSpPr>
          <p:grpSpPr>
            <a:xfrm>
              <a:off x="7142480" y="1004309"/>
              <a:ext cx="4485640" cy="3310532"/>
              <a:chOff x="7142480" y="1004309"/>
              <a:chExt cx="4485640" cy="33105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9C7A735-20A1-DCE0-FE18-B44916888CF7}"/>
                  </a:ext>
                </a:extLst>
              </p:cNvPr>
              <p:cNvGrpSpPr/>
              <p:nvPr/>
            </p:nvGrpSpPr>
            <p:grpSpPr>
              <a:xfrm>
                <a:off x="7399025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A981BAA-BB0C-D078-E57E-E86F7C55015D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6" name="Picture 35" descr="Ceramic cups, bowls, on white background">
                    <a:extLst>
                      <a:ext uri="{FF2B5EF4-FFF2-40B4-BE49-F238E27FC236}">
                        <a16:creationId xmlns:a16="http://schemas.microsoft.com/office/drawing/2014/main" id="{7F024D83-42E6-9DFC-7C6C-A10E552AF6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Paper with solid fill">
                    <a:extLst>
                      <a:ext uri="{FF2B5EF4-FFF2-40B4-BE49-F238E27FC236}">
                        <a16:creationId xmlns:a16="http://schemas.microsoft.com/office/drawing/2014/main" id="{FB7151E9-226A-8D2B-31B4-4BF31B0367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Graphic 34" descr="Computer outline">
                  <a:extLst>
                    <a:ext uri="{FF2B5EF4-FFF2-40B4-BE49-F238E27FC236}">
                      <a16:creationId xmlns:a16="http://schemas.microsoft.com/office/drawing/2014/main" id="{61F71240-8C41-F479-F3A3-88E886C464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 descr="Ladybug with solid fill">
                <a:extLst>
                  <a:ext uri="{FF2B5EF4-FFF2-40B4-BE49-F238E27FC236}">
                    <a16:creationId xmlns:a16="http://schemas.microsoft.com/office/drawing/2014/main" id="{B83B3B0B-825E-335A-0702-D80628F1E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7829" y="1299276"/>
                <a:ext cx="499421" cy="499421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ABE134-C986-D7DF-EEBC-84C600467999}"/>
                  </a:ext>
                </a:extLst>
              </p:cNvPr>
              <p:cNvGrpSpPr/>
              <p:nvPr/>
            </p:nvGrpSpPr>
            <p:grpSpPr>
              <a:xfrm>
                <a:off x="9596122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152E8B8C-B197-FC57-BAAB-720D6C93FFEF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2" name="Picture 31" descr="Ceramic cups, bowls, on white background">
                    <a:extLst>
                      <a:ext uri="{FF2B5EF4-FFF2-40B4-BE49-F238E27FC236}">
                        <a16:creationId xmlns:a16="http://schemas.microsoft.com/office/drawing/2014/main" id="{E3D395F3-3375-B357-4A73-2D050624A5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Paper with solid fill">
                    <a:extLst>
                      <a:ext uri="{FF2B5EF4-FFF2-40B4-BE49-F238E27FC236}">
                        <a16:creationId xmlns:a16="http://schemas.microsoft.com/office/drawing/2014/main" id="{3E063779-076E-1CA3-90E5-527FB31E63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Graphic 30" descr="Computer outline">
                  <a:extLst>
                    <a:ext uri="{FF2B5EF4-FFF2-40B4-BE49-F238E27FC236}">
                      <a16:creationId xmlns:a16="http://schemas.microsoft.com/office/drawing/2014/main" id="{806470C7-F51C-63FC-B0BF-5E512A630C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B4A8C0C-6A1C-D864-C1A8-DE3F11635305}"/>
                  </a:ext>
                </a:extLst>
              </p:cNvPr>
              <p:cNvSpPr/>
              <p:nvPr/>
            </p:nvSpPr>
            <p:spPr>
              <a:xfrm>
                <a:off x="7142480" y="1193492"/>
                <a:ext cx="4485640" cy="3121349"/>
              </a:xfrm>
              <a:prstGeom prst="roundRect">
                <a:avLst/>
              </a:pr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BD0C106-048F-C0E3-AAAD-5AB7283F578B}"/>
                </a:ext>
              </a:extLst>
            </p:cNvPr>
            <p:cNvGrpSpPr/>
            <p:nvPr/>
          </p:nvGrpSpPr>
          <p:grpSpPr>
            <a:xfrm>
              <a:off x="8497574" y="2597721"/>
              <a:ext cx="1757678" cy="2112429"/>
              <a:chOff x="6501909" y="898781"/>
              <a:chExt cx="5034442" cy="503444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AB62AA3-7078-F51E-3CDE-9C6FB2CAAAA7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43" name="Picture 42" descr="Ceramic cups, bowls, on white background">
                  <a:extLst>
                    <a:ext uri="{FF2B5EF4-FFF2-40B4-BE49-F238E27FC236}">
                      <a16:creationId xmlns:a16="http://schemas.microsoft.com/office/drawing/2014/main" id="{853D7C72-DF4C-3DF3-EBDD-B5FB543357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44" name="Graphic 43" descr="Paper with solid fill">
                  <a:extLst>
                    <a:ext uri="{FF2B5EF4-FFF2-40B4-BE49-F238E27FC236}">
                      <a16:creationId xmlns:a16="http://schemas.microsoft.com/office/drawing/2014/main" id="{70BA24BC-8144-EF5C-24FF-A6AC3D6E7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42" name="Graphic 41" descr="Computer outline">
                <a:extLst>
                  <a:ext uri="{FF2B5EF4-FFF2-40B4-BE49-F238E27FC236}">
                    <a16:creationId xmlns:a16="http://schemas.microsoft.com/office/drawing/2014/main" id="{EF8E5ADE-5449-11C1-2FFF-E56C3901C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A person with round glasses&#10;&#10;AI-generated content may be incorrect.">
            <a:extLst>
              <a:ext uri="{FF2B5EF4-FFF2-40B4-BE49-F238E27FC236}">
                <a16:creationId xmlns:a16="http://schemas.microsoft.com/office/drawing/2014/main" id="{FCA096C4-2841-86BC-623D-201587E217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4902" y="1836897"/>
            <a:ext cx="1334278" cy="17790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153B77-2758-A801-52FF-25B660CAD2E6}"/>
              </a:ext>
            </a:extLst>
          </p:cNvPr>
          <p:cNvCxnSpPr>
            <a:cxnSpLocks/>
          </p:cNvCxnSpPr>
          <p:nvPr/>
        </p:nvCxnSpPr>
        <p:spPr>
          <a:xfrm flipH="1">
            <a:off x="8597078" y="2811914"/>
            <a:ext cx="1634042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09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F9FE-9FD4-E5C1-A156-56B307EEB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4A8E-63EF-F812-7C8E-056F7829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Need for High Throughput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E1456-CE6B-02CD-724B-DF032455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5D071-8758-B469-40A5-3F555C3AD836}"/>
              </a:ext>
            </a:extLst>
          </p:cNvPr>
          <p:cNvSpPr txBox="1"/>
          <p:nvPr/>
        </p:nvSpPr>
        <p:spPr>
          <a:xfrm>
            <a:off x="563880" y="5291710"/>
            <a:ext cx="1106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The system should be able to process multiple client requests.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Should complete a large number of client requests per unit of time.</a:t>
            </a:r>
          </a:p>
        </p:txBody>
      </p:sp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DA645752-7779-AB45-2689-86E7CCB1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7" y="1593142"/>
            <a:ext cx="1713361" cy="258561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8FE70A-57C1-370B-2146-1C65A0EA05FA}"/>
              </a:ext>
            </a:extLst>
          </p:cNvPr>
          <p:cNvCxnSpPr>
            <a:cxnSpLocks/>
          </p:cNvCxnSpPr>
          <p:nvPr/>
        </p:nvCxnSpPr>
        <p:spPr>
          <a:xfrm>
            <a:off x="1944850" y="2835403"/>
            <a:ext cx="1692430" cy="2168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683A59-2A50-2C97-EA00-30CBEC494575}"/>
              </a:ext>
            </a:extLst>
          </p:cNvPr>
          <p:cNvGrpSpPr/>
          <p:nvPr/>
        </p:nvGrpSpPr>
        <p:grpSpPr>
          <a:xfrm>
            <a:off x="3803650" y="999429"/>
            <a:ext cx="4584700" cy="3892810"/>
            <a:chOff x="7142480" y="1004309"/>
            <a:chExt cx="4485640" cy="37058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275C3A-9720-1DB3-EBB6-B692A6C4A44A}"/>
                </a:ext>
              </a:extLst>
            </p:cNvPr>
            <p:cNvGrpSpPr/>
            <p:nvPr/>
          </p:nvGrpSpPr>
          <p:grpSpPr>
            <a:xfrm>
              <a:off x="7142480" y="1004309"/>
              <a:ext cx="4485640" cy="3310532"/>
              <a:chOff x="7142480" y="1004309"/>
              <a:chExt cx="4485640" cy="33105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286C4A3-7749-4FC5-9D07-59A1B3DF03D4}"/>
                  </a:ext>
                </a:extLst>
              </p:cNvPr>
              <p:cNvGrpSpPr/>
              <p:nvPr/>
            </p:nvGrpSpPr>
            <p:grpSpPr>
              <a:xfrm>
                <a:off x="7399025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540B4A0D-75AA-47CE-F812-9CA00B48730E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6" name="Picture 35" descr="Ceramic cups, bowls, on white background">
                    <a:extLst>
                      <a:ext uri="{FF2B5EF4-FFF2-40B4-BE49-F238E27FC236}">
                        <a16:creationId xmlns:a16="http://schemas.microsoft.com/office/drawing/2014/main" id="{70CCD003-872F-F65C-3728-B9444A5222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Paper with solid fill">
                    <a:extLst>
                      <a:ext uri="{FF2B5EF4-FFF2-40B4-BE49-F238E27FC236}">
                        <a16:creationId xmlns:a16="http://schemas.microsoft.com/office/drawing/2014/main" id="{EAD2CC04-BB19-D5A7-AC13-AF6D2788BC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Graphic 34" descr="Computer outline">
                  <a:extLst>
                    <a:ext uri="{FF2B5EF4-FFF2-40B4-BE49-F238E27FC236}">
                      <a16:creationId xmlns:a16="http://schemas.microsoft.com/office/drawing/2014/main" id="{FE0406B3-FD21-4BE9-A010-CE36971D95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 descr="Ladybug with solid fill">
                <a:extLst>
                  <a:ext uri="{FF2B5EF4-FFF2-40B4-BE49-F238E27FC236}">
                    <a16:creationId xmlns:a16="http://schemas.microsoft.com/office/drawing/2014/main" id="{89848FF2-FA65-5D8C-3455-9637A18D1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7829" y="1299276"/>
                <a:ext cx="499421" cy="499421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9BBF68D-9C5D-B166-ED8D-DE39146BFEB0}"/>
                  </a:ext>
                </a:extLst>
              </p:cNvPr>
              <p:cNvGrpSpPr/>
              <p:nvPr/>
            </p:nvGrpSpPr>
            <p:grpSpPr>
              <a:xfrm>
                <a:off x="9596122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0213F374-627B-068C-6211-797D1C992945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2" name="Picture 31" descr="Ceramic cups, bowls, on white background">
                    <a:extLst>
                      <a:ext uri="{FF2B5EF4-FFF2-40B4-BE49-F238E27FC236}">
                        <a16:creationId xmlns:a16="http://schemas.microsoft.com/office/drawing/2014/main" id="{F97E5513-8893-44F3-B600-B6AAAF261A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Paper with solid fill">
                    <a:extLst>
                      <a:ext uri="{FF2B5EF4-FFF2-40B4-BE49-F238E27FC236}">
                        <a16:creationId xmlns:a16="http://schemas.microsoft.com/office/drawing/2014/main" id="{BF890694-0515-EBEF-3B8E-92B2213D8C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Graphic 30" descr="Computer outline">
                  <a:extLst>
                    <a:ext uri="{FF2B5EF4-FFF2-40B4-BE49-F238E27FC236}">
                      <a16:creationId xmlns:a16="http://schemas.microsoft.com/office/drawing/2014/main" id="{7F17F26E-68C9-9FB6-FD90-A4A5FC2515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16E1A545-B28E-3167-90BA-960619CF1271}"/>
                  </a:ext>
                </a:extLst>
              </p:cNvPr>
              <p:cNvSpPr/>
              <p:nvPr/>
            </p:nvSpPr>
            <p:spPr>
              <a:xfrm>
                <a:off x="7142480" y="1193492"/>
                <a:ext cx="4485640" cy="3121349"/>
              </a:xfrm>
              <a:prstGeom prst="roundRect">
                <a:avLst/>
              </a:pr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042636B-BF95-72C0-8A6A-DE5C86048272}"/>
                </a:ext>
              </a:extLst>
            </p:cNvPr>
            <p:cNvGrpSpPr/>
            <p:nvPr/>
          </p:nvGrpSpPr>
          <p:grpSpPr>
            <a:xfrm>
              <a:off x="8497574" y="2597721"/>
              <a:ext cx="1757678" cy="2112429"/>
              <a:chOff x="6501909" y="898781"/>
              <a:chExt cx="5034442" cy="503444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155B651-61F0-D34C-F5E3-D542E672FEA0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43" name="Picture 42" descr="Ceramic cups, bowls, on white background">
                  <a:extLst>
                    <a:ext uri="{FF2B5EF4-FFF2-40B4-BE49-F238E27FC236}">
                      <a16:creationId xmlns:a16="http://schemas.microsoft.com/office/drawing/2014/main" id="{5090A292-16A1-9100-19F8-CA09DB36EC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44" name="Graphic 43" descr="Paper with solid fill">
                  <a:extLst>
                    <a:ext uri="{FF2B5EF4-FFF2-40B4-BE49-F238E27FC236}">
                      <a16:creationId xmlns:a16="http://schemas.microsoft.com/office/drawing/2014/main" id="{E6A44074-FC07-98AB-6EB4-4BF5B4C74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42" name="Graphic 41" descr="Computer outline">
                <a:extLst>
                  <a:ext uri="{FF2B5EF4-FFF2-40B4-BE49-F238E27FC236}">
                    <a16:creationId xmlns:a16="http://schemas.microsoft.com/office/drawing/2014/main" id="{4C223DFF-4642-DFEA-5250-7021395A8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A person with round glasses&#10;&#10;AI-generated content may be incorrect.">
            <a:extLst>
              <a:ext uri="{FF2B5EF4-FFF2-40B4-BE49-F238E27FC236}">
                <a16:creationId xmlns:a16="http://schemas.microsoft.com/office/drawing/2014/main" id="{BE26923E-4D88-3B69-F037-B0BE56180F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4902" y="1836897"/>
            <a:ext cx="1334278" cy="17790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8A44E0-19A1-91A8-C179-DBC6B8D357F4}"/>
              </a:ext>
            </a:extLst>
          </p:cNvPr>
          <p:cNvCxnSpPr>
            <a:cxnSpLocks/>
          </p:cNvCxnSpPr>
          <p:nvPr/>
        </p:nvCxnSpPr>
        <p:spPr>
          <a:xfrm flipH="1">
            <a:off x="8597078" y="2811914"/>
            <a:ext cx="1634042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54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BACA-C59E-096D-9B2B-E8FE4573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21DB-C7A8-D49C-92C4-ACDA0C8F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Challenge 5: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F58CA-378F-3D84-B49B-46296CCD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20CC2-920D-C7EF-D7A3-0765A83BA989}"/>
              </a:ext>
            </a:extLst>
          </p:cNvPr>
          <p:cNvSpPr txBox="1"/>
          <p:nvPr/>
        </p:nvSpPr>
        <p:spPr>
          <a:xfrm>
            <a:off x="563880" y="5291710"/>
            <a:ext cx="1106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Say there is only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</a:rPr>
              <a:t>one golden cup </a:t>
            </a:r>
            <a:r>
              <a:rPr lang="en-US" sz="2400" b="1" dirty="0">
                <a:latin typeface="Palatino Linotype" panose="02040502050505030304" pitchFamily="18" charset="0"/>
              </a:rPr>
              <a:t>and both Bob and Harry send a request to buy the cup.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Who gets the cup?</a:t>
            </a:r>
          </a:p>
        </p:txBody>
      </p:sp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E172D978-DD83-2C84-8499-131A9661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7" y="1593142"/>
            <a:ext cx="1713361" cy="258561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17D5F94-019E-3189-8B7F-F2E1ABC39898}"/>
              </a:ext>
            </a:extLst>
          </p:cNvPr>
          <p:cNvCxnSpPr>
            <a:cxnSpLocks/>
          </p:cNvCxnSpPr>
          <p:nvPr/>
        </p:nvCxnSpPr>
        <p:spPr>
          <a:xfrm>
            <a:off x="1944850" y="2835403"/>
            <a:ext cx="1692430" cy="2168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37F7D7B-92CD-D859-EBCC-DBF86A2311A4}"/>
              </a:ext>
            </a:extLst>
          </p:cNvPr>
          <p:cNvGrpSpPr/>
          <p:nvPr/>
        </p:nvGrpSpPr>
        <p:grpSpPr>
          <a:xfrm>
            <a:off x="3803650" y="999429"/>
            <a:ext cx="4584700" cy="3892810"/>
            <a:chOff x="7142480" y="1004309"/>
            <a:chExt cx="4485640" cy="37058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E9B8A3-B461-9A63-C924-2A80E69DD2FA}"/>
                </a:ext>
              </a:extLst>
            </p:cNvPr>
            <p:cNvGrpSpPr/>
            <p:nvPr/>
          </p:nvGrpSpPr>
          <p:grpSpPr>
            <a:xfrm>
              <a:off x="7142480" y="1004309"/>
              <a:ext cx="4485640" cy="3310532"/>
              <a:chOff x="7142480" y="1004309"/>
              <a:chExt cx="4485640" cy="33105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96433DD-6BBC-E804-C168-22ADBC0241D8}"/>
                  </a:ext>
                </a:extLst>
              </p:cNvPr>
              <p:cNvGrpSpPr/>
              <p:nvPr/>
            </p:nvGrpSpPr>
            <p:grpSpPr>
              <a:xfrm>
                <a:off x="7399025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88B868E1-FB08-055C-FCE0-93B3E84D4839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6" name="Picture 35" descr="Ceramic cups, bowls, on white background">
                    <a:extLst>
                      <a:ext uri="{FF2B5EF4-FFF2-40B4-BE49-F238E27FC236}">
                        <a16:creationId xmlns:a16="http://schemas.microsoft.com/office/drawing/2014/main" id="{CAE78FBE-E5AD-64A6-7600-0C0519E457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Paper with solid fill">
                    <a:extLst>
                      <a:ext uri="{FF2B5EF4-FFF2-40B4-BE49-F238E27FC236}">
                        <a16:creationId xmlns:a16="http://schemas.microsoft.com/office/drawing/2014/main" id="{5364DB76-20C4-C7E9-11F8-68B88EC151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Graphic 34" descr="Computer outline">
                  <a:extLst>
                    <a:ext uri="{FF2B5EF4-FFF2-40B4-BE49-F238E27FC236}">
                      <a16:creationId xmlns:a16="http://schemas.microsoft.com/office/drawing/2014/main" id="{C2267304-E417-80BA-5873-86353B7A3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 descr="Ladybug with solid fill">
                <a:extLst>
                  <a:ext uri="{FF2B5EF4-FFF2-40B4-BE49-F238E27FC236}">
                    <a16:creationId xmlns:a16="http://schemas.microsoft.com/office/drawing/2014/main" id="{3CA9CF67-9505-FA0A-6BC7-196A74620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7829" y="1299276"/>
                <a:ext cx="499421" cy="499421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EBDE0C3-69E8-9E02-E28C-DD3E2DECCD48}"/>
                  </a:ext>
                </a:extLst>
              </p:cNvPr>
              <p:cNvGrpSpPr/>
              <p:nvPr/>
            </p:nvGrpSpPr>
            <p:grpSpPr>
              <a:xfrm>
                <a:off x="9596122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C2535B76-5152-6B0B-3F88-B4B0EDA5FEAA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2" name="Picture 31" descr="Ceramic cups, bowls, on white background">
                    <a:extLst>
                      <a:ext uri="{FF2B5EF4-FFF2-40B4-BE49-F238E27FC236}">
                        <a16:creationId xmlns:a16="http://schemas.microsoft.com/office/drawing/2014/main" id="{C60CA0C4-056A-B4A8-A0B1-AE7DDA0187A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Paper with solid fill">
                    <a:extLst>
                      <a:ext uri="{FF2B5EF4-FFF2-40B4-BE49-F238E27FC236}">
                        <a16:creationId xmlns:a16="http://schemas.microsoft.com/office/drawing/2014/main" id="{3B581CE3-6287-7A64-C998-9AD1333652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Graphic 30" descr="Computer outline">
                  <a:extLst>
                    <a:ext uri="{FF2B5EF4-FFF2-40B4-BE49-F238E27FC236}">
                      <a16:creationId xmlns:a16="http://schemas.microsoft.com/office/drawing/2014/main" id="{A09BE08B-0E79-ECB8-ABCE-58A2442E3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F7287E36-5463-2C3F-0F5A-251C4AE1C256}"/>
                  </a:ext>
                </a:extLst>
              </p:cNvPr>
              <p:cNvSpPr/>
              <p:nvPr/>
            </p:nvSpPr>
            <p:spPr>
              <a:xfrm>
                <a:off x="7142480" y="1193492"/>
                <a:ext cx="4485640" cy="3121349"/>
              </a:xfrm>
              <a:prstGeom prst="roundRect">
                <a:avLst/>
              </a:pr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32A26A-E4F8-BBC7-EBED-65796A0992C5}"/>
                </a:ext>
              </a:extLst>
            </p:cNvPr>
            <p:cNvGrpSpPr/>
            <p:nvPr/>
          </p:nvGrpSpPr>
          <p:grpSpPr>
            <a:xfrm>
              <a:off x="8497574" y="2597721"/>
              <a:ext cx="1757678" cy="2112429"/>
              <a:chOff x="6501909" y="898781"/>
              <a:chExt cx="5034442" cy="503444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B1DC832-274C-90A5-95EA-B4D1C1DD61B3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43" name="Picture 42" descr="Ceramic cups, bowls, on white background">
                  <a:extLst>
                    <a:ext uri="{FF2B5EF4-FFF2-40B4-BE49-F238E27FC236}">
                      <a16:creationId xmlns:a16="http://schemas.microsoft.com/office/drawing/2014/main" id="{2BA92651-BAC7-3DBB-37D8-4E2A95B44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44" name="Graphic 43" descr="Paper with solid fill">
                  <a:extLst>
                    <a:ext uri="{FF2B5EF4-FFF2-40B4-BE49-F238E27FC236}">
                      <a16:creationId xmlns:a16="http://schemas.microsoft.com/office/drawing/2014/main" id="{15D0D2F3-91E7-A42D-0F33-0607EBF58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42" name="Graphic 41" descr="Computer outline">
                <a:extLst>
                  <a:ext uri="{FF2B5EF4-FFF2-40B4-BE49-F238E27FC236}">
                    <a16:creationId xmlns:a16="http://schemas.microsoft.com/office/drawing/2014/main" id="{6ADF22AF-961B-878F-9501-12F6344AF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</p:grpSp>
      <p:pic>
        <p:nvPicPr>
          <p:cNvPr id="4" name="Picture 3" descr="A person with round glasses&#10;&#10;AI-generated content may be incorrect.">
            <a:extLst>
              <a:ext uri="{FF2B5EF4-FFF2-40B4-BE49-F238E27FC236}">
                <a16:creationId xmlns:a16="http://schemas.microsoft.com/office/drawing/2014/main" id="{980FCCB7-27EF-BEA3-FCC5-24AC5AA42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4902" y="1836897"/>
            <a:ext cx="1334278" cy="17790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D42E11-3E23-7DF3-FEEB-EFF75CC95BB1}"/>
              </a:ext>
            </a:extLst>
          </p:cNvPr>
          <p:cNvCxnSpPr>
            <a:cxnSpLocks/>
          </p:cNvCxnSpPr>
          <p:nvPr/>
        </p:nvCxnSpPr>
        <p:spPr>
          <a:xfrm flipH="1">
            <a:off x="8597078" y="2811914"/>
            <a:ext cx="1634042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32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51DBD-0A05-31BE-4C63-E553E5C9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7F7B-C147-EE1A-B8DA-8E0C4612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Need for Transaction Ordering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DF11E-44A9-114F-A5C9-16EFE7E7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91A0B-4FA0-7973-EFB0-F6BDC51E8C9A}"/>
              </a:ext>
            </a:extLst>
          </p:cNvPr>
          <p:cNvSpPr txBox="1"/>
          <p:nvPr/>
        </p:nvSpPr>
        <p:spPr>
          <a:xfrm>
            <a:off x="563880" y="5291710"/>
            <a:ext cx="1106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The system should fairly order client requests/transactions.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Need to decide who gets the golden cup based on various factors, such as time of arrival of client transactions.</a:t>
            </a:r>
          </a:p>
        </p:txBody>
      </p:sp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E3936D6F-D6FD-A514-92F8-9D1306FA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7" y="1593142"/>
            <a:ext cx="1713361" cy="2585617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C8AB15D-83F2-E850-36A7-9137223B21D5}"/>
              </a:ext>
            </a:extLst>
          </p:cNvPr>
          <p:cNvCxnSpPr>
            <a:cxnSpLocks/>
          </p:cNvCxnSpPr>
          <p:nvPr/>
        </p:nvCxnSpPr>
        <p:spPr>
          <a:xfrm>
            <a:off x="1944850" y="2835403"/>
            <a:ext cx="1692430" cy="2168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AE1360-2623-A383-1105-294CD287F5E3}"/>
              </a:ext>
            </a:extLst>
          </p:cNvPr>
          <p:cNvGrpSpPr/>
          <p:nvPr/>
        </p:nvGrpSpPr>
        <p:grpSpPr>
          <a:xfrm>
            <a:off x="3803650" y="999429"/>
            <a:ext cx="4584700" cy="3892810"/>
            <a:chOff x="7142480" y="1004309"/>
            <a:chExt cx="4485640" cy="37058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EFCB16-DC00-34CE-C077-B359C5FB0B31}"/>
                </a:ext>
              </a:extLst>
            </p:cNvPr>
            <p:cNvGrpSpPr/>
            <p:nvPr/>
          </p:nvGrpSpPr>
          <p:grpSpPr>
            <a:xfrm>
              <a:off x="7142480" y="1004309"/>
              <a:ext cx="4485640" cy="3310532"/>
              <a:chOff x="7142480" y="1004309"/>
              <a:chExt cx="4485640" cy="331053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76D5178-3D47-5F6D-75C8-823EC12BA91B}"/>
                  </a:ext>
                </a:extLst>
              </p:cNvPr>
              <p:cNvGrpSpPr/>
              <p:nvPr/>
            </p:nvGrpSpPr>
            <p:grpSpPr>
              <a:xfrm>
                <a:off x="7399025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47E3CEF1-0BCD-E58A-EC4F-CC93CA4C94AD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6" name="Picture 35" descr="Ceramic cups, bowls, on white background">
                    <a:extLst>
                      <a:ext uri="{FF2B5EF4-FFF2-40B4-BE49-F238E27FC236}">
                        <a16:creationId xmlns:a16="http://schemas.microsoft.com/office/drawing/2014/main" id="{6F0F221A-B900-5244-3676-346A919D8F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Paper with solid fill">
                    <a:extLst>
                      <a:ext uri="{FF2B5EF4-FFF2-40B4-BE49-F238E27FC236}">
                        <a16:creationId xmlns:a16="http://schemas.microsoft.com/office/drawing/2014/main" id="{B7B0F2AE-6C1D-CA61-4A81-C9356FD875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Graphic 34" descr="Computer outline">
                  <a:extLst>
                    <a:ext uri="{FF2B5EF4-FFF2-40B4-BE49-F238E27FC236}">
                      <a16:creationId xmlns:a16="http://schemas.microsoft.com/office/drawing/2014/main" id="{60EDCDAF-C16A-5AB7-523B-E69111FDC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 descr="Ladybug with solid fill">
                <a:extLst>
                  <a:ext uri="{FF2B5EF4-FFF2-40B4-BE49-F238E27FC236}">
                    <a16:creationId xmlns:a16="http://schemas.microsoft.com/office/drawing/2014/main" id="{EB051177-173D-85E7-0A82-98244FD2A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47829" y="1299276"/>
                <a:ext cx="499421" cy="499421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1C95E69-E4CC-4EE2-2986-23EC0BCDAD94}"/>
                  </a:ext>
                </a:extLst>
              </p:cNvPr>
              <p:cNvGrpSpPr/>
              <p:nvPr/>
            </p:nvGrpSpPr>
            <p:grpSpPr>
              <a:xfrm>
                <a:off x="9596122" y="1004309"/>
                <a:ext cx="1757678" cy="2112429"/>
                <a:chOff x="6501909" y="898781"/>
                <a:chExt cx="5034442" cy="503444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7B1D182-4C5B-5F76-1885-95FE7E0396CE}"/>
                    </a:ext>
                  </a:extLst>
                </p:cNvPr>
                <p:cNvGrpSpPr/>
                <p:nvPr/>
              </p:nvGrpSpPr>
              <p:grpSpPr>
                <a:xfrm>
                  <a:off x="7327455" y="2245785"/>
                  <a:ext cx="1772921" cy="1763158"/>
                  <a:chOff x="6641441" y="1386441"/>
                  <a:chExt cx="4712360" cy="4085117"/>
                </a:xfrm>
              </p:grpSpPr>
              <p:pic>
                <p:nvPicPr>
                  <p:cNvPr id="32" name="Picture 31" descr="Ceramic cups, bowls, on white background">
                    <a:extLst>
                      <a:ext uri="{FF2B5EF4-FFF2-40B4-BE49-F238E27FC236}">
                        <a16:creationId xmlns:a16="http://schemas.microsoft.com/office/drawing/2014/main" id="{4377CA14-2695-C569-64BD-B9D3F5247F6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830524" y="3026031"/>
                    <a:ext cx="2334193" cy="1556129"/>
                  </a:xfrm>
                  <a:prstGeom prst="rect">
                    <a:avLst/>
                  </a:prstGeom>
                </p:spPr>
              </p:pic>
              <p:pic>
                <p:nvPicPr>
                  <p:cNvPr id="33" name="Graphic 32" descr="Paper with solid fill">
                    <a:extLst>
                      <a:ext uri="{FF2B5EF4-FFF2-40B4-BE49-F238E27FC236}">
                        <a16:creationId xmlns:a16="http://schemas.microsoft.com/office/drawing/2014/main" id="{4251586D-7290-56E9-EECA-7E156807BE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41441" y="1386441"/>
                    <a:ext cx="4712360" cy="408511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Graphic 30" descr="Computer outline">
                  <a:extLst>
                    <a:ext uri="{FF2B5EF4-FFF2-40B4-BE49-F238E27FC236}">
                      <a16:creationId xmlns:a16="http://schemas.microsoft.com/office/drawing/2014/main" id="{58B5F5B2-51FE-5621-9735-0C6E89E5C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01909" y="898781"/>
                  <a:ext cx="5034442" cy="5034442"/>
                </a:xfrm>
                <a:prstGeom prst="rect">
                  <a:avLst/>
                </a:prstGeom>
              </p:spPr>
            </p:pic>
          </p:grp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BA67FE6A-1AE5-4E02-BC80-17E546620428}"/>
                  </a:ext>
                </a:extLst>
              </p:cNvPr>
              <p:cNvSpPr/>
              <p:nvPr/>
            </p:nvSpPr>
            <p:spPr>
              <a:xfrm>
                <a:off x="7142480" y="1193492"/>
                <a:ext cx="4485640" cy="3121349"/>
              </a:xfrm>
              <a:prstGeom prst="roundRect">
                <a:avLst/>
              </a:prstGeom>
              <a:noFill/>
              <a:ln w="222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098AC6E-818F-0339-175D-5D9B842563D1}"/>
                </a:ext>
              </a:extLst>
            </p:cNvPr>
            <p:cNvGrpSpPr/>
            <p:nvPr/>
          </p:nvGrpSpPr>
          <p:grpSpPr>
            <a:xfrm>
              <a:off x="8497574" y="2597721"/>
              <a:ext cx="1757678" cy="2112429"/>
              <a:chOff x="6501909" y="898781"/>
              <a:chExt cx="5034442" cy="503444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CE6428C-1B0B-D112-72F6-41991A67723A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43" name="Picture 42" descr="Ceramic cups, bowls, on white background">
                  <a:extLst>
                    <a:ext uri="{FF2B5EF4-FFF2-40B4-BE49-F238E27FC236}">
                      <a16:creationId xmlns:a16="http://schemas.microsoft.com/office/drawing/2014/main" id="{5C382E81-6F7C-3317-FFFC-2B41B988D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44" name="Graphic 43" descr="Paper with solid fill">
                  <a:extLst>
                    <a:ext uri="{FF2B5EF4-FFF2-40B4-BE49-F238E27FC236}">
                      <a16:creationId xmlns:a16="http://schemas.microsoft.com/office/drawing/2014/main" id="{383B2BDD-8A22-C81B-717C-B6DA3D5720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42" name="Graphic 41" descr="Computer outline">
                <a:extLst>
                  <a:ext uri="{FF2B5EF4-FFF2-40B4-BE49-F238E27FC236}">
                    <a16:creationId xmlns:a16="http://schemas.microsoft.com/office/drawing/2014/main" id="{7E77748D-36D3-9344-FDB7-5E34F4B33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A person with round glasses&#10;&#10;AI-generated content may be incorrect.">
            <a:extLst>
              <a:ext uri="{FF2B5EF4-FFF2-40B4-BE49-F238E27FC236}">
                <a16:creationId xmlns:a16="http://schemas.microsoft.com/office/drawing/2014/main" id="{4752AB14-0B18-8BFF-2CA3-9E8B690C2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4902" y="1836897"/>
            <a:ext cx="1334278" cy="17790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683297-EB48-0990-02AE-4BBC5E3F799F}"/>
              </a:ext>
            </a:extLst>
          </p:cNvPr>
          <p:cNvCxnSpPr>
            <a:cxnSpLocks/>
          </p:cNvCxnSpPr>
          <p:nvPr/>
        </p:nvCxnSpPr>
        <p:spPr>
          <a:xfrm flipH="1">
            <a:off x="8597078" y="2811914"/>
            <a:ext cx="1634042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22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39333"/>
            <a:ext cx="10896600" cy="33793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Suyash Gupta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Office Hours: Wednesday, 10-11am, Deschutes 334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80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F57E8-5ABB-3E96-099B-2076C3A4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6816-9D16-7173-E08F-AD219552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Challenge 6: Client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6DE2B-7543-AEE9-C3F0-8CA9DFAA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79920-B549-5BFD-5530-EAB1BA2500CD}"/>
              </a:ext>
            </a:extLst>
          </p:cNvPr>
          <p:cNvSpPr txBox="1"/>
          <p:nvPr/>
        </p:nvSpPr>
        <p:spPr>
          <a:xfrm>
            <a:off x="563880" y="5291710"/>
            <a:ext cx="1106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How does client know which server to connect to?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How does client know that the old server failed and it needs to connect with the new server?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9EF47D-FEA8-5F91-2B9F-74A18F3DE495}"/>
              </a:ext>
            </a:extLst>
          </p:cNvPr>
          <p:cNvGrpSpPr/>
          <p:nvPr/>
        </p:nvGrpSpPr>
        <p:grpSpPr>
          <a:xfrm>
            <a:off x="1300482" y="862805"/>
            <a:ext cx="3017520" cy="3021157"/>
            <a:chOff x="6501909" y="898781"/>
            <a:chExt cx="5034442" cy="50344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B1AD18-FD69-48DE-39CF-140D01222D80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2" name="Picture 11" descr="Ceramic cups, bowls, on white background">
                <a:extLst>
                  <a:ext uri="{FF2B5EF4-FFF2-40B4-BE49-F238E27FC236}">
                    <a16:creationId xmlns:a16="http://schemas.microsoft.com/office/drawing/2014/main" id="{ABB065AC-B286-2D63-369C-4D13DE1EA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3" name="Graphic 12" descr="Paper with solid fill">
                <a:extLst>
                  <a:ext uri="{FF2B5EF4-FFF2-40B4-BE49-F238E27FC236}">
                    <a16:creationId xmlns:a16="http://schemas.microsoft.com/office/drawing/2014/main" id="{F89A4E83-AEE4-2E5A-D24A-A4346A3FC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1" name="Graphic 10" descr="Computer outline">
              <a:extLst>
                <a:ext uri="{FF2B5EF4-FFF2-40B4-BE49-F238E27FC236}">
                  <a16:creationId xmlns:a16="http://schemas.microsoft.com/office/drawing/2014/main" id="{83E93D64-0BD1-66BB-17BB-343062A9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140CD1-EA4A-D3D4-6B65-18F56FF62FFD}"/>
              </a:ext>
            </a:extLst>
          </p:cNvPr>
          <p:cNvGrpSpPr/>
          <p:nvPr/>
        </p:nvGrpSpPr>
        <p:grpSpPr>
          <a:xfrm>
            <a:off x="7873998" y="905091"/>
            <a:ext cx="3017520" cy="3021157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FABD59-F294-6C7A-EF90-9269DC17E5BD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1284BC00-C55C-07FC-E34F-FE8A3DBD3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135FE323-9051-6B67-EA02-4127B2E39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8DEE51D3-7E4A-401A-1B1C-51874A809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D35F69-0E69-1DAB-E315-81A822FD6299}"/>
              </a:ext>
            </a:extLst>
          </p:cNvPr>
          <p:cNvGrpSpPr/>
          <p:nvPr/>
        </p:nvGrpSpPr>
        <p:grpSpPr>
          <a:xfrm>
            <a:off x="4587241" y="2820456"/>
            <a:ext cx="3017520" cy="3021157"/>
            <a:chOff x="6501909" y="898781"/>
            <a:chExt cx="5034442" cy="50344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6EC1E7-E5A3-6EF4-A885-D61C4875B79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2" name="Picture 21" descr="Ceramic cups, bowls, on white background">
                <a:extLst>
                  <a:ext uri="{FF2B5EF4-FFF2-40B4-BE49-F238E27FC236}">
                    <a16:creationId xmlns:a16="http://schemas.microsoft.com/office/drawing/2014/main" id="{26EA085B-54CD-0979-2D8B-AA6D7208D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3" name="Graphic 22" descr="Paper with solid fill">
                <a:extLst>
                  <a:ext uri="{FF2B5EF4-FFF2-40B4-BE49-F238E27FC236}">
                    <a16:creationId xmlns:a16="http://schemas.microsoft.com/office/drawing/2014/main" id="{96DE0460-CBB8-51DF-11B1-086CE4A9B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1" name="Graphic 20" descr="Computer outline">
              <a:extLst>
                <a:ext uri="{FF2B5EF4-FFF2-40B4-BE49-F238E27FC236}">
                  <a16:creationId xmlns:a16="http://schemas.microsoft.com/office/drawing/2014/main" id="{C2E1C8E6-19FB-424B-81BE-F79CB60E4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793A9FC-C6A6-AF3A-8E0B-76734BEF91E0}"/>
              </a:ext>
            </a:extLst>
          </p:cNvPr>
          <p:cNvSpPr txBox="1"/>
          <p:nvPr/>
        </p:nvSpPr>
        <p:spPr>
          <a:xfrm>
            <a:off x="176432" y="3851936"/>
            <a:ext cx="215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Initial Server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FE950F-A0FA-2DFA-CDD0-BA5B4A41757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251524" y="3305512"/>
            <a:ext cx="543770" cy="546424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DB5FC5-9B2C-A823-D1F3-8C67D6796AC7}"/>
              </a:ext>
            </a:extLst>
          </p:cNvPr>
          <p:cNvSpPr txBox="1"/>
          <p:nvPr/>
        </p:nvSpPr>
        <p:spPr>
          <a:xfrm>
            <a:off x="8566722" y="3889246"/>
            <a:ext cx="1959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New Server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34D322-7AE2-A410-815B-5A416765BCBF}"/>
              </a:ext>
            </a:extLst>
          </p:cNvPr>
          <p:cNvCxnSpPr>
            <a:cxnSpLocks/>
          </p:cNvCxnSpPr>
          <p:nvPr/>
        </p:nvCxnSpPr>
        <p:spPr>
          <a:xfrm flipV="1">
            <a:off x="9382758" y="3335193"/>
            <a:ext cx="0" cy="591055"/>
          </a:xfrm>
          <a:prstGeom prst="straightConnector1">
            <a:avLst/>
          </a:prstGeom>
          <a:ln w="76200">
            <a:solidFill>
              <a:srgbClr val="0070C0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Ladybug with solid fill">
            <a:extLst>
              <a:ext uri="{FF2B5EF4-FFF2-40B4-BE49-F238E27FC236}">
                <a16:creationId xmlns:a16="http://schemas.microsoft.com/office/drawing/2014/main" id="{46C1BC81-6311-C1EB-0379-7381C647D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5419" y="1189593"/>
            <a:ext cx="1064939" cy="10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36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B5521-B272-749E-10EF-C3015A54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E7D2-6CE3-482C-77B8-15ACB294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Need for a Proxy</a:t>
            </a:r>
            <a:endParaRPr lang="en-US" sz="4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639E6-6CC4-A620-4A51-0E71113B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4897B-695B-8429-F113-B1062CFF673B}"/>
              </a:ext>
            </a:extLst>
          </p:cNvPr>
          <p:cNvSpPr txBox="1"/>
          <p:nvPr/>
        </p:nvSpPr>
        <p:spPr>
          <a:xfrm>
            <a:off x="563880" y="5291710"/>
            <a:ext cx="1106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Client only talks with the proxy.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Proxy knows the current server and delivers all client requests to server.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EECE64-67FD-62FF-BE30-42C9784392AF}"/>
              </a:ext>
            </a:extLst>
          </p:cNvPr>
          <p:cNvGrpSpPr/>
          <p:nvPr/>
        </p:nvGrpSpPr>
        <p:grpSpPr>
          <a:xfrm>
            <a:off x="8497574" y="2597721"/>
            <a:ext cx="1757678" cy="2112429"/>
            <a:chOff x="6501909" y="898781"/>
            <a:chExt cx="5034442" cy="50344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25D0831-BF45-5D8D-9C21-09F033999EF8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33" name="Picture 32" descr="Ceramic cups, bowls, on white background">
                <a:extLst>
                  <a:ext uri="{FF2B5EF4-FFF2-40B4-BE49-F238E27FC236}">
                    <a16:creationId xmlns:a16="http://schemas.microsoft.com/office/drawing/2014/main" id="{566437B9-2EF8-7FD3-858F-C3392C799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4" name="Graphic 33" descr="Paper with solid fill">
                <a:extLst>
                  <a:ext uri="{FF2B5EF4-FFF2-40B4-BE49-F238E27FC236}">
                    <a16:creationId xmlns:a16="http://schemas.microsoft.com/office/drawing/2014/main" id="{AC150649-153A-EBDE-3ABE-699E90178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32" name="Graphic 31" descr="Computer outline">
              <a:extLst>
                <a:ext uri="{FF2B5EF4-FFF2-40B4-BE49-F238E27FC236}">
                  <a16:creationId xmlns:a16="http://schemas.microsoft.com/office/drawing/2014/main" id="{F4443CC2-FA02-754C-DD85-B5F74D7A8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1F1B3D-F84C-CAB7-4E77-168E99356C37}"/>
              </a:ext>
            </a:extLst>
          </p:cNvPr>
          <p:cNvGrpSpPr/>
          <p:nvPr/>
        </p:nvGrpSpPr>
        <p:grpSpPr>
          <a:xfrm>
            <a:off x="7142480" y="1004309"/>
            <a:ext cx="4485640" cy="3310532"/>
            <a:chOff x="7142480" y="1004309"/>
            <a:chExt cx="4485640" cy="331053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B7212AF-80CA-D373-6CDC-BE6132916ABF}"/>
                </a:ext>
              </a:extLst>
            </p:cNvPr>
            <p:cNvGrpSpPr/>
            <p:nvPr/>
          </p:nvGrpSpPr>
          <p:grpSpPr>
            <a:xfrm>
              <a:off x="7399025" y="1004309"/>
              <a:ext cx="1757678" cy="2112429"/>
              <a:chOff x="6501909" y="898781"/>
              <a:chExt cx="5034442" cy="50344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6D1E92C-5AAE-888E-C81A-E4B51E19C79E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17" name="Picture 16" descr="Ceramic cups, bowls, on white background">
                  <a:extLst>
                    <a:ext uri="{FF2B5EF4-FFF2-40B4-BE49-F238E27FC236}">
                      <a16:creationId xmlns:a16="http://schemas.microsoft.com/office/drawing/2014/main" id="{FD8FCE8F-E3BF-D140-049D-D8C2B2253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18" name="Graphic 17" descr="Paper with solid fill">
                  <a:extLst>
                    <a:ext uri="{FF2B5EF4-FFF2-40B4-BE49-F238E27FC236}">
                      <a16:creationId xmlns:a16="http://schemas.microsoft.com/office/drawing/2014/main" id="{6699B7A7-9138-6A62-44B9-7F5F060482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16" name="Graphic 15" descr="Computer outline">
                <a:extLst>
                  <a:ext uri="{FF2B5EF4-FFF2-40B4-BE49-F238E27FC236}">
                    <a16:creationId xmlns:a16="http://schemas.microsoft.com/office/drawing/2014/main" id="{903527E0-753D-A3D8-606E-E19FE68BA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  <p:pic>
          <p:nvPicPr>
            <p:cNvPr id="25" name="Graphic 24" descr="Ladybug with solid fill">
              <a:extLst>
                <a:ext uri="{FF2B5EF4-FFF2-40B4-BE49-F238E27FC236}">
                  <a16:creationId xmlns:a16="http://schemas.microsoft.com/office/drawing/2014/main" id="{ECE6457E-A21D-D16E-D3A1-D3F490F59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47829" y="1299276"/>
              <a:ext cx="499421" cy="49942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AD15604-2B59-64A8-37A9-D4F6836B3A76}"/>
                </a:ext>
              </a:extLst>
            </p:cNvPr>
            <p:cNvGrpSpPr/>
            <p:nvPr/>
          </p:nvGrpSpPr>
          <p:grpSpPr>
            <a:xfrm>
              <a:off x="9596122" y="1004309"/>
              <a:ext cx="1757678" cy="2112429"/>
              <a:chOff x="6501909" y="898781"/>
              <a:chExt cx="5034442" cy="50344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AC25EF7-7305-79CD-D705-E23DE3FD7027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28" name="Picture 27" descr="Ceramic cups, bowls, on white background">
                  <a:extLst>
                    <a:ext uri="{FF2B5EF4-FFF2-40B4-BE49-F238E27FC236}">
                      <a16:creationId xmlns:a16="http://schemas.microsoft.com/office/drawing/2014/main" id="{ED35CA8E-304D-8C5B-5643-1F730FE410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29" name="Graphic 28" descr="Paper with solid fill">
                  <a:extLst>
                    <a:ext uri="{FF2B5EF4-FFF2-40B4-BE49-F238E27FC236}">
                      <a16:creationId xmlns:a16="http://schemas.microsoft.com/office/drawing/2014/main" id="{C166FC6B-856B-7D35-117A-1A260D6DA4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 descr="Computer outline">
                <a:extLst>
                  <a:ext uri="{FF2B5EF4-FFF2-40B4-BE49-F238E27FC236}">
                    <a16:creationId xmlns:a16="http://schemas.microsoft.com/office/drawing/2014/main" id="{B03D3634-A35D-74D9-89FF-4760F4B10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959A4A3-6F26-2AC7-DC68-4FDBC5754514}"/>
                </a:ext>
              </a:extLst>
            </p:cNvPr>
            <p:cNvSpPr/>
            <p:nvPr/>
          </p:nvSpPr>
          <p:spPr>
            <a:xfrm>
              <a:off x="7142480" y="1193492"/>
              <a:ext cx="4485640" cy="3121349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Graphic 36" descr="Monitor outline">
            <a:extLst>
              <a:ext uri="{FF2B5EF4-FFF2-40B4-BE49-F238E27FC236}">
                <a16:creationId xmlns:a16="http://schemas.microsoft.com/office/drawing/2014/main" id="{DC90AF1A-670C-D04C-5C6C-F95ACEC5AE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920" y="2007341"/>
            <a:ext cx="2030649" cy="2030649"/>
          </a:xfrm>
          <a:prstGeom prst="rect">
            <a:avLst/>
          </a:prstGeom>
        </p:spPr>
      </p:pic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1C2ACC19-CF1D-6564-AAD4-79874B7BAF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80" y="1729224"/>
            <a:ext cx="1713361" cy="2585617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84D630-37E9-B57B-014B-381046665C20}"/>
              </a:ext>
            </a:extLst>
          </p:cNvPr>
          <p:cNvCxnSpPr>
            <a:cxnSpLocks/>
          </p:cNvCxnSpPr>
          <p:nvPr/>
        </p:nvCxnSpPr>
        <p:spPr>
          <a:xfrm>
            <a:off x="6379001" y="2705235"/>
            <a:ext cx="672541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73B6F70-4377-0179-155B-C99586C3E5BA}"/>
              </a:ext>
            </a:extLst>
          </p:cNvPr>
          <p:cNvCxnSpPr>
            <a:cxnSpLocks/>
          </p:cNvCxnSpPr>
          <p:nvPr/>
        </p:nvCxnSpPr>
        <p:spPr>
          <a:xfrm flipH="1">
            <a:off x="6379001" y="3116738"/>
            <a:ext cx="63949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32661D-7537-57A5-DB3A-41FD6B991B6F}"/>
              </a:ext>
            </a:extLst>
          </p:cNvPr>
          <p:cNvCxnSpPr>
            <a:cxnSpLocks/>
          </p:cNvCxnSpPr>
          <p:nvPr/>
        </p:nvCxnSpPr>
        <p:spPr>
          <a:xfrm>
            <a:off x="2375341" y="2757554"/>
            <a:ext cx="206457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F1695B7-68C7-FC81-787E-84766DAE2237}"/>
              </a:ext>
            </a:extLst>
          </p:cNvPr>
          <p:cNvSpPr txBox="1"/>
          <p:nvPr/>
        </p:nvSpPr>
        <p:spPr>
          <a:xfrm>
            <a:off x="982720" y="4341610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B77EF0-EAA8-4A20-DBC4-23EACFAE95E4}"/>
              </a:ext>
            </a:extLst>
          </p:cNvPr>
          <p:cNvSpPr txBox="1"/>
          <p:nvPr/>
        </p:nvSpPr>
        <p:spPr>
          <a:xfrm>
            <a:off x="4305940" y="4341610"/>
            <a:ext cx="242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Proxy/ Frontend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F1F4F0-29FC-F655-21B3-D87240E450ED}"/>
              </a:ext>
            </a:extLst>
          </p:cNvPr>
          <p:cNvSpPr txBox="1"/>
          <p:nvPr/>
        </p:nvSpPr>
        <p:spPr>
          <a:xfrm>
            <a:off x="7457440" y="4341610"/>
            <a:ext cx="40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Replicated Server/ Backend</a:t>
            </a:r>
          </a:p>
        </p:txBody>
      </p:sp>
    </p:spTree>
    <p:extLst>
      <p:ext uri="{BB962C8B-B14F-4D97-AF65-F5344CB8AC3E}">
        <p14:creationId xmlns:p14="http://schemas.microsoft.com/office/powerpoint/2010/main" val="1199185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7B2EE-F560-84C6-71F1-B4AA96B42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218E-95C2-4F79-B44F-10090156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What Next? Is Alice done?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5841C-AF0E-CDD9-A159-E4AA2563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close-up of a doll&#10;&#10;Description automatically generated">
            <a:extLst>
              <a:ext uri="{FF2B5EF4-FFF2-40B4-BE49-F238E27FC236}">
                <a16:creationId xmlns:a16="http://schemas.microsoft.com/office/drawing/2014/main" id="{4EB03A07-BDA6-F9DF-5788-5CE8C8A6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7" y="5138974"/>
            <a:ext cx="1501786" cy="1601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6EC55-96F2-E6C6-53DD-4C48C97ECB14}"/>
              </a:ext>
            </a:extLst>
          </p:cNvPr>
          <p:cNvSpPr txBox="1"/>
          <p:nvPr/>
        </p:nvSpPr>
        <p:spPr>
          <a:xfrm>
            <a:off x="4551220" y="5722076"/>
            <a:ext cx="436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Any other challenges?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49AA9C-BC17-3D52-9544-5609C7483175}"/>
              </a:ext>
            </a:extLst>
          </p:cNvPr>
          <p:cNvGrpSpPr/>
          <p:nvPr/>
        </p:nvGrpSpPr>
        <p:grpSpPr>
          <a:xfrm>
            <a:off x="7399025" y="1004309"/>
            <a:ext cx="1757678" cy="2112429"/>
            <a:chOff x="6501909" y="898781"/>
            <a:chExt cx="5034442" cy="50344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245B07-DE70-14D2-8D3E-AA3B4AF73A5E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9" name="Picture 28" descr="Ceramic cups, bowls, on white background">
                <a:extLst>
                  <a:ext uri="{FF2B5EF4-FFF2-40B4-BE49-F238E27FC236}">
                    <a16:creationId xmlns:a16="http://schemas.microsoft.com/office/drawing/2014/main" id="{7CAB2368-9E08-B47C-314F-B8D85CA90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0" name="Graphic 29" descr="Paper with solid fill">
                <a:extLst>
                  <a:ext uri="{FF2B5EF4-FFF2-40B4-BE49-F238E27FC236}">
                    <a16:creationId xmlns:a16="http://schemas.microsoft.com/office/drawing/2014/main" id="{16334B70-A916-D68A-A9D4-32C20AFD6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9" name="Graphic 8" descr="Computer outline">
              <a:extLst>
                <a:ext uri="{FF2B5EF4-FFF2-40B4-BE49-F238E27FC236}">
                  <a16:creationId xmlns:a16="http://schemas.microsoft.com/office/drawing/2014/main" id="{2CC16E2F-F833-F9A7-CC79-AA8A4F452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31" name="Graphic 30" descr="Ladybug with solid fill">
            <a:extLst>
              <a:ext uri="{FF2B5EF4-FFF2-40B4-BE49-F238E27FC236}">
                <a16:creationId xmlns:a16="http://schemas.microsoft.com/office/drawing/2014/main" id="{D6DACE77-69C6-38FF-CFD5-42E740EF2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7829" y="1299276"/>
            <a:ext cx="499421" cy="49942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30EC0D4-C38B-E826-1A69-D1F1BE3F59C0}"/>
              </a:ext>
            </a:extLst>
          </p:cNvPr>
          <p:cNvGrpSpPr/>
          <p:nvPr/>
        </p:nvGrpSpPr>
        <p:grpSpPr>
          <a:xfrm>
            <a:off x="9596122" y="1004309"/>
            <a:ext cx="1757678" cy="2112429"/>
            <a:chOff x="6501909" y="898781"/>
            <a:chExt cx="5034442" cy="503444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92A5EE-5337-AF7F-7327-47D5F00B821D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35" name="Picture 34" descr="Ceramic cups, bowls, on white background">
                <a:extLst>
                  <a:ext uri="{FF2B5EF4-FFF2-40B4-BE49-F238E27FC236}">
                    <a16:creationId xmlns:a16="http://schemas.microsoft.com/office/drawing/2014/main" id="{4D83A623-C085-36AC-628A-98293D5D3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6" name="Graphic 35" descr="Paper with solid fill">
                <a:extLst>
                  <a:ext uri="{FF2B5EF4-FFF2-40B4-BE49-F238E27FC236}">
                    <a16:creationId xmlns:a16="http://schemas.microsoft.com/office/drawing/2014/main" id="{67A06894-A313-4DB8-85EE-A10A93560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34" name="Graphic 33" descr="Computer outline">
              <a:extLst>
                <a:ext uri="{FF2B5EF4-FFF2-40B4-BE49-F238E27FC236}">
                  <a16:creationId xmlns:a16="http://schemas.microsoft.com/office/drawing/2014/main" id="{3BC04497-C81D-BC43-064C-C87A119BF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F644B0-7951-FE6B-69F4-56491B1AFE25}"/>
              </a:ext>
            </a:extLst>
          </p:cNvPr>
          <p:cNvGrpSpPr/>
          <p:nvPr/>
        </p:nvGrpSpPr>
        <p:grpSpPr>
          <a:xfrm>
            <a:off x="8497574" y="2597721"/>
            <a:ext cx="1757678" cy="2112429"/>
            <a:chOff x="6501909" y="898781"/>
            <a:chExt cx="5034442" cy="50344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BBB8B19-95C9-DE60-F7FE-8C4CF3B1588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40" name="Picture 39" descr="Ceramic cups, bowls, on white background">
                <a:extLst>
                  <a:ext uri="{FF2B5EF4-FFF2-40B4-BE49-F238E27FC236}">
                    <a16:creationId xmlns:a16="http://schemas.microsoft.com/office/drawing/2014/main" id="{56833ED5-B129-7626-89C0-CFF25FB13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41" name="Graphic 40" descr="Paper with solid fill">
                <a:extLst>
                  <a:ext uri="{FF2B5EF4-FFF2-40B4-BE49-F238E27FC236}">
                    <a16:creationId xmlns:a16="http://schemas.microsoft.com/office/drawing/2014/main" id="{3FDAA701-6DCF-4093-AF87-D8F668826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39" name="Graphic 38" descr="Computer outline">
              <a:extLst>
                <a:ext uri="{FF2B5EF4-FFF2-40B4-BE49-F238E27FC236}">
                  <a16:creationId xmlns:a16="http://schemas.microsoft.com/office/drawing/2014/main" id="{12A7140F-82E8-A052-EB1F-85D9E4A4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6C18A78-A196-A7EA-123C-100FA8FD8D4C}"/>
              </a:ext>
            </a:extLst>
          </p:cNvPr>
          <p:cNvSpPr/>
          <p:nvPr/>
        </p:nvSpPr>
        <p:spPr>
          <a:xfrm>
            <a:off x="7142480" y="1193492"/>
            <a:ext cx="4485640" cy="312134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Monitor outline">
            <a:extLst>
              <a:ext uri="{FF2B5EF4-FFF2-40B4-BE49-F238E27FC236}">
                <a16:creationId xmlns:a16="http://schemas.microsoft.com/office/drawing/2014/main" id="{065816F5-9AE8-2207-EB23-3AC2B1735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9920" y="2007341"/>
            <a:ext cx="2030649" cy="2030649"/>
          </a:xfrm>
          <a:prstGeom prst="rect">
            <a:avLst/>
          </a:prstGeom>
        </p:spPr>
      </p:pic>
      <p:pic>
        <p:nvPicPr>
          <p:cNvPr id="44" name="Picture 43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859973CC-FB60-40DB-BB9B-72CDCF2474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980" y="1729224"/>
            <a:ext cx="1713361" cy="2585617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1BD81B7-4D75-4707-F885-97895C5D3A62}"/>
              </a:ext>
            </a:extLst>
          </p:cNvPr>
          <p:cNvCxnSpPr>
            <a:cxnSpLocks/>
          </p:cNvCxnSpPr>
          <p:nvPr/>
        </p:nvCxnSpPr>
        <p:spPr>
          <a:xfrm>
            <a:off x="6379001" y="2705235"/>
            <a:ext cx="672541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F120E8-D015-75AA-3D51-039EECAA1D05}"/>
              </a:ext>
            </a:extLst>
          </p:cNvPr>
          <p:cNvCxnSpPr>
            <a:cxnSpLocks/>
          </p:cNvCxnSpPr>
          <p:nvPr/>
        </p:nvCxnSpPr>
        <p:spPr>
          <a:xfrm flipH="1">
            <a:off x="6379001" y="3116738"/>
            <a:ext cx="63949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0B0707B-907A-D6DA-CAD8-D8A752BA504D}"/>
              </a:ext>
            </a:extLst>
          </p:cNvPr>
          <p:cNvCxnSpPr>
            <a:cxnSpLocks/>
          </p:cNvCxnSpPr>
          <p:nvPr/>
        </p:nvCxnSpPr>
        <p:spPr>
          <a:xfrm>
            <a:off x="2375341" y="2757554"/>
            <a:ext cx="206457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B06CDED-5466-70FE-B561-C561406A2F4D}"/>
              </a:ext>
            </a:extLst>
          </p:cNvPr>
          <p:cNvSpPr txBox="1"/>
          <p:nvPr/>
        </p:nvSpPr>
        <p:spPr>
          <a:xfrm>
            <a:off x="982720" y="4341610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FA815D-DDB3-5F3F-6F57-4CF70BBB4A54}"/>
              </a:ext>
            </a:extLst>
          </p:cNvPr>
          <p:cNvSpPr txBox="1"/>
          <p:nvPr/>
        </p:nvSpPr>
        <p:spPr>
          <a:xfrm>
            <a:off x="4305940" y="4341610"/>
            <a:ext cx="242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Proxy/ Frontend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212B7F-0A60-B433-8ACA-D9365F975DC5}"/>
              </a:ext>
            </a:extLst>
          </p:cNvPr>
          <p:cNvSpPr txBox="1"/>
          <p:nvPr/>
        </p:nvSpPr>
        <p:spPr>
          <a:xfrm>
            <a:off x="7457440" y="4341610"/>
            <a:ext cx="40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Replicated Server/ Backend</a:t>
            </a:r>
          </a:p>
        </p:txBody>
      </p:sp>
    </p:spTree>
    <p:extLst>
      <p:ext uri="{BB962C8B-B14F-4D97-AF65-F5344CB8AC3E}">
        <p14:creationId xmlns:p14="http://schemas.microsoft.com/office/powerpoint/2010/main" val="1730331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68B62-4A81-6F05-3603-0264AF1AB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3BFD-4DF4-4A6C-91A1-11A703D3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Challenge 7: Client Requirements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B8DC5-E06D-666F-8178-B7B34F5CE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61D83-873E-4793-02EA-2DDABA4E132E}"/>
              </a:ext>
            </a:extLst>
          </p:cNvPr>
          <p:cNvSpPr txBox="1"/>
          <p:nvPr/>
        </p:nvSpPr>
        <p:spPr>
          <a:xfrm>
            <a:off x="563880" y="5291710"/>
            <a:ext cx="1106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What other requirements/ expectations can clients have from the system?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5BE63C-229D-3F19-ED8E-5A63682A5C3E}"/>
              </a:ext>
            </a:extLst>
          </p:cNvPr>
          <p:cNvGrpSpPr/>
          <p:nvPr/>
        </p:nvGrpSpPr>
        <p:grpSpPr>
          <a:xfrm>
            <a:off x="7399025" y="1004309"/>
            <a:ext cx="1757678" cy="2112429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1BB88A9-2750-3B88-50A5-47A5A9B3A586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94185FA1-270A-9C4E-B0C7-A1A169333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2FFDCCD8-BE99-D76A-B75F-39DF5F64B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40210C7B-1555-7C9F-5043-E893FB3D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25" name="Graphic 24" descr="Ladybug with solid fill">
            <a:extLst>
              <a:ext uri="{FF2B5EF4-FFF2-40B4-BE49-F238E27FC236}">
                <a16:creationId xmlns:a16="http://schemas.microsoft.com/office/drawing/2014/main" id="{47A53BA5-64F5-1E55-2180-D67C61DC7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7829" y="1299276"/>
            <a:ext cx="499421" cy="4994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88F453-160E-088C-7FFD-F8941B331CE0}"/>
              </a:ext>
            </a:extLst>
          </p:cNvPr>
          <p:cNvGrpSpPr/>
          <p:nvPr/>
        </p:nvGrpSpPr>
        <p:grpSpPr>
          <a:xfrm>
            <a:off x="9596122" y="1004309"/>
            <a:ext cx="1757678" cy="2112429"/>
            <a:chOff x="6501909" y="898781"/>
            <a:chExt cx="5034442" cy="503444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011CD73-C13E-848E-ED21-28B70F7E8689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8" name="Picture 27" descr="Ceramic cups, bowls, on white background">
                <a:extLst>
                  <a:ext uri="{FF2B5EF4-FFF2-40B4-BE49-F238E27FC236}">
                    <a16:creationId xmlns:a16="http://schemas.microsoft.com/office/drawing/2014/main" id="{779DE52A-5076-E473-86CA-7A50D1864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9" name="Graphic 28" descr="Paper with solid fill">
                <a:extLst>
                  <a:ext uri="{FF2B5EF4-FFF2-40B4-BE49-F238E27FC236}">
                    <a16:creationId xmlns:a16="http://schemas.microsoft.com/office/drawing/2014/main" id="{C1292A6D-7966-F8CA-7FE0-3C0795899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7" name="Graphic 26" descr="Computer outline">
              <a:extLst>
                <a:ext uri="{FF2B5EF4-FFF2-40B4-BE49-F238E27FC236}">
                  <a16:creationId xmlns:a16="http://schemas.microsoft.com/office/drawing/2014/main" id="{D2C0F5F0-2F96-AC53-1648-00658D419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5A90E4-EFBC-79A9-3C29-71340E99E66A}"/>
              </a:ext>
            </a:extLst>
          </p:cNvPr>
          <p:cNvGrpSpPr/>
          <p:nvPr/>
        </p:nvGrpSpPr>
        <p:grpSpPr>
          <a:xfrm>
            <a:off x="8497574" y="2597721"/>
            <a:ext cx="1757678" cy="2112429"/>
            <a:chOff x="6501909" y="898781"/>
            <a:chExt cx="5034442" cy="50344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4C2D6D-55E1-5E62-750C-A5CB1040ADDD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33" name="Picture 32" descr="Ceramic cups, bowls, on white background">
                <a:extLst>
                  <a:ext uri="{FF2B5EF4-FFF2-40B4-BE49-F238E27FC236}">
                    <a16:creationId xmlns:a16="http://schemas.microsoft.com/office/drawing/2014/main" id="{36D05837-AEBA-8AE2-4BBC-5DCF191BD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4" name="Graphic 33" descr="Paper with solid fill">
                <a:extLst>
                  <a:ext uri="{FF2B5EF4-FFF2-40B4-BE49-F238E27FC236}">
                    <a16:creationId xmlns:a16="http://schemas.microsoft.com/office/drawing/2014/main" id="{7CC2FDEE-2415-94E3-B8A8-D496CD741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32" name="Graphic 31" descr="Computer outline">
              <a:extLst>
                <a:ext uri="{FF2B5EF4-FFF2-40B4-BE49-F238E27FC236}">
                  <a16:creationId xmlns:a16="http://schemas.microsoft.com/office/drawing/2014/main" id="{925C1E66-4F3C-B775-F0A2-A03123547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646B70F-8A73-E877-C668-3A65B6CDBF5A}"/>
              </a:ext>
            </a:extLst>
          </p:cNvPr>
          <p:cNvSpPr/>
          <p:nvPr/>
        </p:nvSpPr>
        <p:spPr>
          <a:xfrm>
            <a:off x="7142480" y="1193492"/>
            <a:ext cx="4485640" cy="312134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 descr="Monitor outline">
            <a:extLst>
              <a:ext uri="{FF2B5EF4-FFF2-40B4-BE49-F238E27FC236}">
                <a16:creationId xmlns:a16="http://schemas.microsoft.com/office/drawing/2014/main" id="{B39A8C31-7649-0D4D-EA2D-019D75967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920" y="2007341"/>
            <a:ext cx="2030649" cy="2030649"/>
          </a:xfrm>
          <a:prstGeom prst="rect">
            <a:avLst/>
          </a:prstGeom>
        </p:spPr>
      </p:pic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A173D0C2-FA6A-8B7A-3313-B87702297A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80" y="1729224"/>
            <a:ext cx="1713361" cy="2585617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2F8144D-23EA-96EE-C9DC-55CE23430186}"/>
              </a:ext>
            </a:extLst>
          </p:cNvPr>
          <p:cNvCxnSpPr>
            <a:cxnSpLocks/>
          </p:cNvCxnSpPr>
          <p:nvPr/>
        </p:nvCxnSpPr>
        <p:spPr>
          <a:xfrm>
            <a:off x="6379001" y="2705235"/>
            <a:ext cx="672541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B88E7BE-E3E0-44C9-180D-731B5353EF58}"/>
              </a:ext>
            </a:extLst>
          </p:cNvPr>
          <p:cNvCxnSpPr>
            <a:cxnSpLocks/>
          </p:cNvCxnSpPr>
          <p:nvPr/>
        </p:nvCxnSpPr>
        <p:spPr>
          <a:xfrm flipH="1">
            <a:off x="6379001" y="3116738"/>
            <a:ext cx="63949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D98E810-2F30-9198-1A44-353D9E818737}"/>
              </a:ext>
            </a:extLst>
          </p:cNvPr>
          <p:cNvCxnSpPr>
            <a:cxnSpLocks/>
          </p:cNvCxnSpPr>
          <p:nvPr/>
        </p:nvCxnSpPr>
        <p:spPr>
          <a:xfrm>
            <a:off x="2375341" y="2757554"/>
            <a:ext cx="206457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5772A3F-EBDE-DB7F-C259-B7F0E49CC373}"/>
              </a:ext>
            </a:extLst>
          </p:cNvPr>
          <p:cNvSpPr txBox="1"/>
          <p:nvPr/>
        </p:nvSpPr>
        <p:spPr>
          <a:xfrm>
            <a:off x="982720" y="4341610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38EE097-BEF7-F42B-DC3E-E713F1A2C0B8}"/>
              </a:ext>
            </a:extLst>
          </p:cNvPr>
          <p:cNvSpPr txBox="1"/>
          <p:nvPr/>
        </p:nvSpPr>
        <p:spPr>
          <a:xfrm>
            <a:off x="4305940" y="4341610"/>
            <a:ext cx="242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Proxy/ Frontend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3DAAF1-C737-224C-8152-88B70A3944F0}"/>
              </a:ext>
            </a:extLst>
          </p:cNvPr>
          <p:cNvSpPr txBox="1"/>
          <p:nvPr/>
        </p:nvSpPr>
        <p:spPr>
          <a:xfrm>
            <a:off x="7457440" y="4341610"/>
            <a:ext cx="40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Replicated Server/ Backend</a:t>
            </a:r>
          </a:p>
        </p:txBody>
      </p:sp>
    </p:spTree>
    <p:extLst>
      <p:ext uri="{BB962C8B-B14F-4D97-AF65-F5344CB8AC3E}">
        <p14:creationId xmlns:p14="http://schemas.microsoft.com/office/powerpoint/2010/main" val="2166842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F90F-84B5-CF0E-10BB-E3E4480CE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E6D4-4714-E2A9-47F8-92B21332E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Need for Responsiveness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D3B44-57EF-85EE-7FAF-88F0165D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8ECF4-63B4-DCFE-B0A8-45CADAFBE6D0}"/>
              </a:ext>
            </a:extLst>
          </p:cNvPr>
          <p:cNvSpPr txBox="1"/>
          <p:nvPr/>
        </p:nvSpPr>
        <p:spPr>
          <a:xfrm>
            <a:off x="998220" y="5150191"/>
            <a:ext cx="1019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Bob needs a response back from the system to know that his request was processed.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Bob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somehow</a:t>
            </a:r>
            <a:r>
              <a:rPr lang="en-US" sz="2400" b="1" dirty="0">
                <a:latin typeface="Palatino Linotype" panose="02040502050505030304" pitchFamily="18" charset="0"/>
              </a:rPr>
              <a:t> needs to verify that </a:t>
            </a: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he received a correct response</a:t>
            </a:r>
            <a:r>
              <a:rPr lang="en-US" sz="2400" b="1" dirty="0">
                <a:latin typeface="Palatino Linotype" panose="02040502050505030304" pitchFamily="18" charset="0"/>
              </a:rPr>
              <a:t>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1360B1-619C-3A55-385B-3E1FB4827E3F}"/>
              </a:ext>
            </a:extLst>
          </p:cNvPr>
          <p:cNvGrpSpPr/>
          <p:nvPr/>
        </p:nvGrpSpPr>
        <p:grpSpPr>
          <a:xfrm>
            <a:off x="7399025" y="1004309"/>
            <a:ext cx="1757678" cy="2112429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CCE69C-7BBD-84B1-0DC9-0A91E79099A5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7A1DE078-EFEF-3077-A578-D295C6B28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9473249A-3447-FD0A-0513-1936952EE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7A57DA32-AC6F-4DA8-02AF-F8DCDF53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25" name="Graphic 24" descr="Ladybug with solid fill">
            <a:extLst>
              <a:ext uri="{FF2B5EF4-FFF2-40B4-BE49-F238E27FC236}">
                <a16:creationId xmlns:a16="http://schemas.microsoft.com/office/drawing/2014/main" id="{C7747048-B08B-3727-F093-F4E6BA761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7829" y="1299276"/>
            <a:ext cx="499421" cy="4994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7D985A-5A04-62AB-D8D0-42658EED2DD4}"/>
              </a:ext>
            </a:extLst>
          </p:cNvPr>
          <p:cNvGrpSpPr/>
          <p:nvPr/>
        </p:nvGrpSpPr>
        <p:grpSpPr>
          <a:xfrm>
            <a:off x="9596122" y="1004309"/>
            <a:ext cx="1757678" cy="2112429"/>
            <a:chOff x="6501909" y="898781"/>
            <a:chExt cx="5034442" cy="503444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156C5A2-AC4C-98B5-7ED2-53E6B5A51F53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8" name="Picture 27" descr="Ceramic cups, bowls, on white background">
                <a:extLst>
                  <a:ext uri="{FF2B5EF4-FFF2-40B4-BE49-F238E27FC236}">
                    <a16:creationId xmlns:a16="http://schemas.microsoft.com/office/drawing/2014/main" id="{BDF0BB55-095E-A44A-DC54-8AB406194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9" name="Graphic 28" descr="Paper with solid fill">
                <a:extLst>
                  <a:ext uri="{FF2B5EF4-FFF2-40B4-BE49-F238E27FC236}">
                    <a16:creationId xmlns:a16="http://schemas.microsoft.com/office/drawing/2014/main" id="{3B062278-44D9-5530-9328-2AEBE054D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7" name="Graphic 26" descr="Computer outline">
              <a:extLst>
                <a:ext uri="{FF2B5EF4-FFF2-40B4-BE49-F238E27FC236}">
                  <a16:creationId xmlns:a16="http://schemas.microsoft.com/office/drawing/2014/main" id="{EDC4F558-B484-E92B-E95F-91EBAFDB7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A28902-2690-ABC6-BBDD-DB6420CEEB0E}"/>
              </a:ext>
            </a:extLst>
          </p:cNvPr>
          <p:cNvGrpSpPr/>
          <p:nvPr/>
        </p:nvGrpSpPr>
        <p:grpSpPr>
          <a:xfrm>
            <a:off x="8497574" y="2597721"/>
            <a:ext cx="1757678" cy="2112429"/>
            <a:chOff x="6501909" y="898781"/>
            <a:chExt cx="5034442" cy="50344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E3818ED-2A10-43A5-9EBC-FFB23E6CA365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33" name="Picture 32" descr="Ceramic cups, bowls, on white background">
                <a:extLst>
                  <a:ext uri="{FF2B5EF4-FFF2-40B4-BE49-F238E27FC236}">
                    <a16:creationId xmlns:a16="http://schemas.microsoft.com/office/drawing/2014/main" id="{3FB3559B-EFE6-E32E-35D3-3CF70B3C3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4" name="Graphic 33" descr="Paper with solid fill">
                <a:extLst>
                  <a:ext uri="{FF2B5EF4-FFF2-40B4-BE49-F238E27FC236}">
                    <a16:creationId xmlns:a16="http://schemas.microsoft.com/office/drawing/2014/main" id="{9051DFD0-57B6-54B7-16BF-3E0B07847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32" name="Graphic 31" descr="Computer outline">
              <a:extLst>
                <a:ext uri="{FF2B5EF4-FFF2-40B4-BE49-F238E27FC236}">
                  <a16:creationId xmlns:a16="http://schemas.microsoft.com/office/drawing/2014/main" id="{C06C0D32-581B-2C1C-9177-C1838CF9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88AFC66-B0C7-BDB4-DFF7-1562C9AC7D28}"/>
              </a:ext>
            </a:extLst>
          </p:cNvPr>
          <p:cNvSpPr/>
          <p:nvPr/>
        </p:nvSpPr>
        <p:spPr>
          <a:xfrm>
            <a:off x="7142480" y="1193492"/>
            <a:ext cx="4485640" cy="312134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 descr="Monitor outline">
            <a:extLst>
              <a:ext uri="{FF2B5EF4-FFF2-40B4-BE49-F238E27FC236}">
                <a16:creationId xmlns:a16="http://schemas.microsoft.com/office/drawing/2014/main" id="{8A65EFE0-5679-1147-6120-7E09454AEE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920" y="2007341"/>
            <a:ext cx="2030649" cy="2030649"/>
          </a:xfrm>
          <a:prstGeom prst="rect">
            <a:avLst/>
          </a:prstGeom>
        </p:spPr>
      </p:pic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CA15EF4B-F557-9FCE-7DEB-DFCFB583C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80" y="1729224"/>
            <a:ext cx="1713361" cy="2585617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2E28557-75D3-8201-80B0-60ED3D825B42}"/>
              </a:ext>
            </a:extLst>
          </p:cNvPr>
          <p:cNvCxnSpPr>
            <a:cxnSpLocks/>
          </p:cNvCxnSpPr>
          <p:nvPr/>
        </p:nvCxnSpPr>
        <p:spPr>
          <a:xfrm>
            <a:off x="6379001" y="2705235"/>
            <a:ext cx="672541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DBF5C25-0FC9-0775-106E-6427C45D1F83}"/>
              </a:ext>
            </a:extLst>
          </p:cNvPr>
          <p:cNvCxnSpPr>
            <a:cxnSpLocks/>
          </p:cNvCxnSpPr>
          <p:nvPr/>
        </p:nvCxnSpPr>
        <p:spPr>
          <a:xfrm flipH="1">
            <a:off x="6379001" y="3116738"/>
            <a:ext cx="63949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5AEBA7B-3D70-418F-30DA-4CE8DD4AF0FE}"/>
              </a:ext>
            </a:extLst>
          </p:cNvPr>
          <p:cNvCxnSpPr>
            <a:cxnSpLocks/>
          </p:cNvCxnSpPr>
          <p:nvPr/>
        </p:nvCxnSpPr>
        <p:spPr>
          <a:xfrm>
            <a:off x="2375341" y="2757554"/>
            <a:ext cx="206457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C615476-30B7-EBB1-D774-2A1137622556}"/>
              </a:ext>
            </a:extLst>
          </p:cNvPr>
          <p:cNvSpPr txBox="1"/>
          <p:nvPr/>
        </p:nvSpPr>
        <p:spPr>
          <a:xfrm>
            <a:off x="982720" y="4341610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137653-8CD8-085F-CBD5-983465C5F542}"/>
              </a:ext>
            </a:extLst>
          </p:cNvPr>
          <p:cNvSpPr txBox="1"/>
          <p:nvPr/>
        </p:nvSpPr>
        <p:spPr>
          <a:xfrm>
            <a:off x="4305940" y="4341610"/>
            <a:ext cx="242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Proxy/ Frontend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57FFD7-D41E-7FDC-33FA-8E45498162B9}"/>
              </a:ext>
            </a:extLst>
          </p:cNvPr>
          <p:cNvSpPr txBox="1"/>
          <p:nvPr/>
        </p:nvSpPr>
        <p:spPr>
          <a:xfrm>
            <a:off x="7457440" y="4341610"/>
            <a:ext cx="40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Replicated Server/ Backend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402F45-9D2D-05D8-FFEA-9248F69835F9}"/>
              </a:ext>
            </a:extLst>
          </p:cNvPr>
          <p:cNvCxnSpPr>
            <a:cxnSpLocks/>
          </p:cNvCxnSpPr>
          <p:nvPr/>
        </p:nvCxnSpPr>
        <p:spPr>
          <a:xfrm flipH="1">
            <a:off x="2375341" y="3261136"/>
            <a:ext cx="2064579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08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A078E-93C6-FF37-E0BB-0B4EF69A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74D0-1E10-E4FE-1762-0649ECE3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Need for Low Latency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030B2-206A-F4C3-2EEF-2B5ECE07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3E2AD-6550-5F93-246B-69802E6779EE}"/>
              </a:ext>
            </a:extLst>
          </p:cNvPr>
          <p:cNvSpPr txBox="1"/>
          <p:nvPr/>
        </p:nvSpPr>
        <p:spPr>
          <a:xfrm>
            <a:off x="998220" y="5150191"/>
            <a:ext cx="1019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Bob needs a response back from the system </a:t>
            </a:r>
            <a:r>
              <a:rPr lang="en-U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as fast as possible</a:t>
            </a:r>
            <a:r>
              <a:rPr lang="en-US" sz="2400" b="1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A system should thrive to reduce the time a client sends a request to time when the client receives a response for its request.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3CF1E7-4006-EF44-3E92-1FB9C0301656}"/>
              </a:ext>
            </a:extLst>
          </p:cNvPr>
          <p:cNvGrpSpPr/>
          <p:nvPr/>
        </p:nvGrpSpPr>
        <p:grpSpPr>
          <a:xfrm>
            <a:off x="7399025" y="1004309"/>
            <a:ext cx="1757678" cy="2112429"/>
            <a:chOff x="6501909" y="898781"/>
            <a:chExt cx="5034442" cy="5034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68ED12-DC57-C334-2200-7B2F342B2436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17" name="Picture 16" descr="Ceramic cups, bowls, on white background">
                <a:extLst>
                  <a:ext uri="{FF2B5EF4-FFF2-40B4-BE49-F238E27FC236}">
                    <a16:creationId xmlns:a16="http://schemas.microsoft.com/office/drawing/2014/main" id="{7733E1B1-1A8F-0CE8-282D-BB0FE1816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18" name="Graphic 17" descr="Paper with solid fill">
                <a:extLst>
                  <a:ext uri="{FF2B5EF4-FFF2-40B4-BE49-F238E27FC236}">
                    <a16:creationId xmlns:a16="http://schemas.microsoft.com/office/drawing/2014/main" id="{C10BF208-C182-A19C-6A5C-3219EE734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1ACDE9E5-6291-CDE6-A2B0-2B43D7CFF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pic>
        <p:nvPicPr>
          <p:cNvPr id="25" name="Graphic 24" descr="Ladybug with solid fill">
            <a:extLst>
              <a:ext uri="{FF2B5EF4-FFF2-40B4-BE49-F238E27FC236}">
                <a16:creationId xmlns:a16="http://schemas.microsoft.com/office/drawing/2014/main" id="{06A0DC90-3F92-5DED-218E-5732ECE5F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7829" y="1299276"/>
            <a:ext cx="499421" cy="4994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639895-CF64-3EB2-3ED1-7E7CFCC286E1}"/>
              </a:ext>
            </a:extLst>
          </p:cNvPr>
          <p:cNvGrpSpPr/>
          <p:nvPr/>
        </p:nvGrpSpPr>
        <p:grpSpPr>
          <a:xfrm>
            <a:off x="9596122" y="1004309"/>
            <a:ext cx="1757678" cy="2112429"/>
            <a:chOff x="6501909" y="898781"/>
            <a:chExt cx="5034442" cy="503444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81DA0A-27A9-7257-9F39-BDB2F4C603A4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28" name="Picture 27" descr="Ceramic cups, bowls, on white background">
                <a:extLst>
                  <a:ext uri="{FF2B5EF4-FFF2-40B4-BE49-F238E27FC236}">
                    <a16:creationId xmlns:a16="http://schemas.microsoft.com/office/drawing/2014/main" id="{327293BF-2A7D-DC54-E16D-E978AD1BB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29" name="Graphic 28" descr="Paper with solid fill">
                <a:extLst>
                  <a:ext uri="{FF2B5EF4-FFF2-40B4-BE49-F238E27FC236}">
                    <a16:creationId xmlns:a16="http://schemas.microsoft.com/office/drawing/2014/main" id="{5226E9C4-C9B4-EB3A-8860-E2658B3A6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27" name="Graphic 26" descr="Computer outline">
              <a:extLst>
                <a:ext uri="{FF2B5EF4-FFF2-40B4-BE49-F238E27FC236}">
                  <a16:creationId xmlns:a16="http://schemas.microsoft.com/office/drawing/2014/main" id="{959C1450-2B7F-F518-CA94-68C9399B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168247-4A25-B46C-FA9C-0D6C305CB35D}"/>
              </a:ext>
            </a:extLst>
          </p:cNvPr>
          <p:cNvGrpSpPr/>
          <p:nvPr/>
        </p:nvGrpSpPr>
        <p:grpSpPr>
          <a:xfrm>
            <a:off x="8497574" y="2597721"/>
            <a:ext cx="1757678" cy="2112429"/>
            <a:chOff x="6501909" y="898781"/>
            <a:chExt cx="5034442" cy="50344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E8E1A2D-6B60-93A4-1A5E-006B71FB3B3D}"/>
                </a:ext>
              </a:extLst>
            </p:cNvPr>
            <p:cNvGrpSpPr/>
            <p:nvPr/>
          </p:nvGrpSpPr>
          <p:grpSpPr>
            <a:xfrm>
              <a:off x="7327455" y="2245785"/>
              <a:ext cx="1772921" cy="1763158"/>
              <a:chOff x="6641441" y="1386441"/>
              <a:chExt cx="4712360" cy="4085117"/>
            </a:xfrm>
          </p:grpSpPr>
          <p:pic>
            <p:nvPicPr>
              <p:cNvPr id="33" name="Picture 32" descr="Ceramic cups, bowls, on white background">
                <a:extLst>
                  <a:ext uri="{FF2B5EF4-FFF2-40B4-BE49-F238E27FC236}">
                    <a16:creationId xmlns:a16="http://schemas.microsoft.com/office/drawing/2014/main" id="{CCF0E33D-921F-F6EB-84AC-7E53DEED2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0524" y="3026031"/>
                <a:ext cx="2334193" cy="1556129"/>
              </a:xfrm>
              <a:prstGeom prst="rect">
                <a:avLst/>
              </a:prstGeom>
            </p:spPr>
          </p:pic>
          <p:pic>
            <p:nvPicPr>
              <p:cNvPr id="34" name="Graphic 33" descr="Paper with solid fill">
                <a:extLst>
                  <a:ext uri="{FF2B5EF4-FFF2-40B4-BE49-F238E27FC236}">
                    <a16:creationId xmlns:a16="http://schemas.microsoft.com/office/drawing/2014/main" id="{3B261F71-CCE3-CA5F-D1F0-13B536CBC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641441" y="1386441"/>
                <a:ext cx="4712360" cy="4085117"/>
              </a:xfrm>
              <a:prstGeom prst="rect">
                <a:avLst/>
              </a:prstGeom>
            </p:spPr>
          </p:pic>
        </p:grpSp>
        <p:pic>
          <p:nvPicPr>
            <p:cNvPr id="32" name="Graphic 31" descr="Computer outline">
              <a:extLst>
                <a:ext uri="{FF2B5EF4-FFF2-40B4-BE49-F238E27FC236}">
                  <a16:creationId xmlns:a16="http://schemas.microsoft.com/office/drawing/2014/main" id="{17FABA4F-F1CA-C67B-10C6-AB13FD497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01909" y="898781"/>
              <a:ext cx="5034442" cy="5034442"/>
            </a:xfrm>
            <a:prstGeom prst="rect">
              <a:avLst/>
            </a:prstGeom>
          </p:spPr>
        </p:pic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F122113-A13C-D76C-B1ED-1B696C917D48}"/>
              </a:ext>
            </a:extLst>
          </p:cNvPr>
          <p:cNvSpPr/>
          <p:nvPr/>
        </p:nvSpPr>
        <p:spPr>
          <a:xfrm>
            <a:off x="7142480" y="1193492"/>
            <a:ext cx="4485640" cy="3121349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36" descr="Monitor outline">
            <a:extLst>
              <a:ext uri="{FF2B5EF4-FFF2-40B4-BE49-F238E27FC236}">
                <a16:creationId xmlns:a16="http://schemas.microsoft.com/office/drawing/2014/main" id="{91CAF75F-26DD-253D-0F33-93F8EAC4F7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39920" y="2007341"/>
            <a:ext cx="2030649" cy="2030649"/>
          </a:xfrm>
          <a:prstGeom prst="rect">
            <a:avLst/>
          </a:prstGeom>
        </p:spPr>
      </p:pic>
      <p:pic>
        <p:nvPicPr>
          <p:cNvPr id="38" name="Picture 37" descr="A toy character wearing a helmet and holding up his hand&#10;&#10;AI-generated content may be incorrect.">
            <a:extLst>
              <a:ext uri="{FF2B5EF4-FFF2-40B4-BE49-F238E27FC236}">
                <a16:creationId xmlns:a16="http://schemas.microsoft.com/office/drawing/2014/main" id="{7EA5256D-ABAC-23F2-E09B-560F9BB4DB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80" y="1729224"/>
            <a:ext cx="1713361" cy="2585617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33CCBB-F485-707A-D789-87F3FCD4A4C2}"/>
              </a:ext>
            </a:extLst>
          </p:cNvPr>
          <p:cNvCxnSpPr>
            <a:cxnSpLocks/>
          </p:cNvCxnSpPr>
          <p:nvPr/>
        </p:nvCxnSpPr>
        <p:spPr>
          <a:xfrm>
            <a:off x="6379001" y="2705235"/>
            <a:ext cx="672541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0143099-A41D-41F1-04FC-9FC3281E049E}"/>
              </a:ext>
            </a:extLst>
          </p:cNvPr>
          <p:cNvCxnSpPr>
            <a:cxnSpLocks/>
          </p:cNvCxnSpPr>
          <p:nvPr/>
        </p:nvCxnSpPr>
        <p:spPr>
          <a:xfrm flipH="1">
            <a:off x="6379001" y="3116738"/>
            <a:ext cx="63949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8117C0F-BC8E-32A1-4BF4-9747316B979A}"/>
              </a:ext>
            </a:extLst>
          </p:cNvPr>
          <p:cNvCxnSpPr>
            <a:cxnSpLocks/>
          </p:cNvCxnSpPr>
          <p:nvPr/>
        </p:nvCxnSpPr>
        <p:spPr>
          <a:xfrm>
            <a:off x="2375341" y="2757554"/>
            <a:ext cx="2064579" cy="0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415157F-11C3-638F-2FBF-9CAC558764F6}"/>
              </a:ext>
            </a:extLst>
          </p:cNvPr>
          <p:cNvSpPr txBox="1"/>
          <p:nvPr/>
        </p:nvSpPr>
        <p:spPr>
          <a:xfrm>
            <a:off x="982720" y="4341610"/>
            <a:ext cx="107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Client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C1EF4C-2FE9-7004-C5CF-9B741829F4F9}"/>
              </a:ext>
            </a:extLst>
          </p:cNvPr>
          <p:cNvSpPr txBox="1"/>
          <p:nvPr/>
        </p:nvSpPr>
        <p:spPr>
          <a:xfrm>
            <a:off x="4305940" y="4341610"/>
            <a:ext cx="242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Proxy/ Frontend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F64DFF-366D-357C-D26E-5872518D8229}"/>
              </a:ext>
            </a:extLst>
          </p:cNvPr>
          <p:cNvSpPr txBox="1"/>
          <p:nvPr/>
        </p:nvSpPr>
        <p:spPr>
          <a:xfrm>
            <a:off x="7457440" y="4341610"/>
            <a:ext cx="40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Replicated Server/ Backend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B7B595-F8B4-AC5F-B51E-DFA76EF3B884}"/>
              </a:ext>
            </a:extLst>
          </p:cNvPr>
          <p:cNvCxnSpPr>
            <a:cxnSpLocks/>
          </p:cNvCxnSpPr>
          <p:nvPr/>
        </p:nvCxnSpPr>
        <p:spPr>
          <a:xfrm flipH="1">
            <a:off x="2375341" y="3261136"/>
            <a:ext cx="2064579" cy="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41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68F44-5F8E-C1C0-2B25-66203D75A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66F3-799F-D118-386B-70698B2E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System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1D7C9-69D3-4B98-0860-B02D67824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6"/>
            <a:ext cx="10394373" cy="337933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When designing a system, a developer needs to lay down the system model, which requires stating various properties.</a:t>
            </a:r>
          </a:p>
          <a:p>
            <a:pPr marL="0" indent="0" fontAlgn="base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fontAlgn="base"/>
            <a:r>
              <a:rPr lang="en-US" sz="2400" b="1" dirty="0">
                <a:latin typeface="Palatino Linotype" panose="02040502050505030304" pitchFamily="18" charset="0"/>
              </a:rPr>
              <a:t>System Properties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Safety</a:t>
            </a:r>
            <a:r>
              <a:rPr lang="en-US" dirty="0">
                <a:latin typeface="Palatino Linotype" panose="02040502050505030304" pitchFamily="18" charset="0"/>
              </a:rPr>
              <a:t> – A system is safe if it guarantees consistency.</a:t>
            </a:r>
          </a:p>
          <a:p>
            <a:pPr marL="457200" lvl="1" indent="0" fontAlgn="base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Liveness </a:t>
            </a:r>
            <a:r>
              <a:rPr lang="en-US" dirty="0">
                <a:latin typeface="Palatino Linotype" panose="02040502050505030304" pitchFamily="18" charset="0"/>
              </a:rPr>
              <a:t>– A system is live if it is available despite failures.</a:t>
            </a:r>
          </a:p>
          <a:p>
            <a:pPr marL="457200" lvl="1" indent="0" fontAlgn="base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Responsiveness</a:t>
            </a:r>
            <a:r>
              <a:rPr lang="en-US" dirty="0">
                <a:latin typeface="Palatino Linotype" panose="02040502050505030304" pitchFamily="18" charset="0"/>
              </a:rPr>
              <a:t> – A system is responsive if it sends a response back to the client.</a:t>
            </a:r>
          </a:p>
          <a:p>
            <a:pPr marL="0" lvl="1" indent="0" fontAlgn="base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lvl="1" indent="0" fontAlgn="base">
              <a:buNone/>
            </a:pPr>
            <a:r>
              <a:rPr lang="en-US" i="1" dirty="0">
                <a:latin typeface="Palatino Linotype" panose="02040502050505030304" pitchFamily="18" charset="0"/>
              </a:rPr>
              <a:t>Note: Each modern system guarantees these properties under some network model.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6DD10-81CB-0FA7-6361-18A9A496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9EC9-52C3-6A85-16B7-90869F21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219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1E79F-58D7-08F5-CB4E-784C6538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1EE6-BA58-88EF-9153-617F07BD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System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E1D2B-F863-CEAA-3E25-C2E5B7D80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6"/>
            <a:ext cx="10394373" cy="3379334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>
                <a:latin typeface="Palatino Linotype" panose="02040502050505030304" pitchFamily="18" charset="0"/>
              </a:rPr>
              <a:t>System Metrics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Throughput</a:t>
            </a:r>
            <a:r>
              <a:rPr lang="en-US" dirty="0">
                <a:latin typeface="Palatino Linotype" panose="02040502050505030304" pitchFamily="18" charset="0"/>
              </a:rPr>
              <a:t> – Number of transactions processed per second.</a:t>
            </a:r>
          </a:p>
          <a:p>
            <a:pPr marL="457200" lvl="1" indent="0" fontAlgn="base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Latency </a:t>
            </a:r>
            <a:r>
              <a:rPr lang="en-US" dirty="0">
                <a:latin typeface="Palatino Linotype" panose="02040502050505030304" pitchFamily="18" charset="0"/>
              </a:rPr>
              <a:t>– Time difference between a client sends a request to the time client receives a response back from the server.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C1F72-1CDB-DDDF-6AAB-7FC9D4D3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C65E7-D149-4BDA-2F66-9276A8E0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4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E8F61-9496-AEE2-6848-46085A15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77BE-D0EC-780B-4472-127CCF27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Need for Scalability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7EBC-A7E5-3C1A-9C08-F306244C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753C7-5CA8-D3C4-80A2-A86605DDF4C0}"/>
              </a:ext>
            </a:extLst>
          </p:cNvPr>
          <p:cNvSpPr txBox="1"/>
          <p:nvPr/>
        </p:nvSpPr>
        <p:spPr>
          <a:xfrm>
            <a:off x="998220" y="5150191"/>
            <a:ext cx="1075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What if Alice’s website becomes famous and has to handle billions of client requests daily, like Amazon!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Is continuously replicating billions of requests feasible?</a:t>
            </a:r>
            <a:r>
              <a:rPr lang="en-US" sz="2400" b="1" dirty="0">
                <a:latin typeface="Palatino Linotype" panose="02040502050505030304" pitchFamily="18" charset="0"/>
              </a:rPr>
              <a:t> What can Alice do?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487230-6E11-C241-4154-E0CC904CFB9E}"/>
              </a:ext>
            </a:extLst>
          </p:cNvPr>
          <p:cNvGrpSpPr/>
          <p:nvPr/>
        </p:nvGrpSpPr>
        <p:grpSpPr>
          <a:xfrm>
            <a:off x="3853180" y="1055109"/>
            <a:ext cx="4485640" cy="3705841"/>
            <a:chOff x="7142480" y="1004309"/>
            <a:chExt cx="4485640" cy="37058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60A025-D1A6-9425-B958-865F69BD26AE}"/>
                </a:ext>
              </a:extLst>
            </p:cNvPr>
            <p:cNvGrpSpPr/>
            <p:nvPr/>
          </p:nvGrpSpPr>
          <p:grpSpPr>
            <a:xfrm>
              <a:off x="7399025" y="1004309"/>
              <a:ext cx="1757678" cy="2112429"/>
              <a:chOff x="6501909" y="898781"/>
              <a:chExt cx="5034442" cy="50344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C879502-B371-CE49-8BBF-6DFD0F56B61F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17" name="Picture 16" descr="Ceramic cups, bowls, on white background">
                  <a:extLst>
                    <a:ext uri="{FF2B5EF4-FFF2-40B4-BE49-F238E27FC236}">
                      <a16:creationId xmlns:a16="http://schemas.microsoft.com/office/drawing/2014/main" id="{DBCDC327-FD30-3EE6-BEA0-15BA8D88D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18" name="Graphic 17" descr="Paper with solid fill">
                  <a:extLst>
                    <a:ext uri="{FF2B5EF4-FFF2-40B4-BE49-F238E27FC236}">
                      <a16:creationId xmlns:a16="http://schemas.microsoft.com/office/drawing/2014/main" id="{7EEF4265-495D-2ABF-2171-82E8974493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16" name="Graphic 15" descr="Computer outline">
                <a:extLst>
                  <a:ext uri="{FF2B5EF4-FFF2-40B4-BE49-F238E27FC236}">
                    <a16:creationId xmlns:a16="http://schemas.microsoft.com/office/drawing/2014/main" id="{E7B841E2-628B-0F1D-0183-27A292E69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  <p:pic>
          <p:nvPicPr>
            <p:cNvPr id="25" name="Graphic 24" descr="Ladybug with solid fill">
              <a:extLst>
                <a:ext uri="{FF2B5EF4-FFF2-40B4-BE49-F238E27FC236}">
                  <a16:creationId xmlns:a16="http://schemas.microsoft.com/office/drawing/2014/main" id="{614FB9F9-7DAD-50AC-133F-DFB70FAA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47829" y="1299276"/>
              <a:ext cx="499421" cy="49942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3D62A7-838E-B4CC-C0C3-357724D080D2}"/>
                </a:ext>
              </a:extLst>
            </p:cNvPr>
            <p:cNvGrpSpPr/>
            <p:nvPr/>
          </p:nvGrpSpPr>
          <p:grpSpPr>
            <a:xfrm>
              <a:off x="9596122" y="1004309"/>
              <a:ext cx="1757678" cy="2112429"/>
              <a:chOff x="6501909" y="898781"/>
              <a:chExt cx="5034442" cy="50344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6BCF946-C3EF-613A-8867-1A8B07425E2D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28" name="Picture 27" descr="Ceramic cups, bowls, on white background">
                  <a:extLst>
                    <a:ext uri="{FF2B5EF4-FFF2-40B4-BE49-F238E27FC236}">
                      <a16:creationId xmlns:a16="http://schemas.microsoft.com/office/drawing/2014/main" id="{611409A4-85ED-C64C-82B8-F48BCFE720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29" name="Graphic 28" descr="Paper with solid fill">
                  <a:extLst>
                    <a:ext uri="{FF2B5EF4-FFF2-40B4-BE49-F238E27FC236}">
                      <a16:creationId xmlns:a16="http://schemas.microsoft.com/office/drawing/2014/main" id="{AE33E293-D664-6C7D-6339-3415344ED1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27" name="Graphic 26" descr="Computer outline">
                <a:extLst>
                  <a:ext uri="{FF2B5EF4-FFF2-40B4-BE49-F238E27FC236}">
                    <a16:creationId xmlns:a16="http://schemas.microsoft.com/office/drawing/2014/main" id="{00168B04-C1A3-602D-D65C-874557E84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783DB3D-5562-E906-62DD-17A4D0984210}"/>
                </a:ext>
              </a:extLst>
            </p:cNvPr>
            <p:cNvGrpSpPr/>
            <p:nvPr/>
          </p:nvGrpSpPr>
          <p:grpSpPr>
            <a:xfrm>
              <a:off x="8497574" y="2597721"/>
              <a:ext cx="1757678" cy="2112429"/>
              <a:chOff x="6501909" y="898781"/>
              <a:chExt cx="5034442" cy="503444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CB944D2-295A-528F-D9B1-E92B4437CE85}"/>
                  </a:ext>
                </a:extLst>
              </p:cNvPr>
              <p:cNvGrpSpPr/>
              <p:nvPr/>
            </p:nvGrpSpPr>
            <p:grpSpPr>
              <a:xfrm>
                <a:off x="7327455" y="2245785"/>
                <a:ext cx="1772921" cy="1763158"/>
                <a:chOff x="6641441" y="1386441"/>
                <a:chExt cx="4712360" cy="4085117"/>
              </a:xfrm>
            </p:grpSpPr>
            <p:pic>
              <p:nvPicPr>
                <p:cNvPr id="33" name="Picture 32" descr="Ceramic cups, bowls, on white background">
                  <a:extLst>
                    <a:ext uri="{FF2B5EF4-FFF2-40B4-BE49-F238E27FC236}">
                      <a16:creationId xmlns:a16="http://schemas.microsoft.com/office/drawing/2014/main" id="{55629C22-CA92-9A06-6054-763AC498F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830524" y="3026031"/>
                  <a:ext cx="2334193" cy="1556129"/>
                </a:xfrm>
                <a:prstGeom prst="rect">
                  <a:avLst/>
                </a:prstGeom>
              </p:spPr>
            </p:pic>
            <p:pic>
              <p:nvPicPr>
                <p:cNvPr id="34" name="Graphic 33" descr="Paper with solid fill">
                  <a:extLst>
                    <a:ext uri="{FF2B5EF4-FFF2-40B4-BE49-F238E27FC236}">
                      <a16:creationId xmlns:a16="http://schemas.microsoft.com/office/drawing/2014/main" id="{29AF9A67-D72C-8A73-194F-4550C0ACEF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441" y="1386441"/>
                  <a:ext cx="4712360" cy="4085117"/>
                </a:xfrm>
                <a:prstGeom prst="rect">
                  <a:avLst/>
                </a:prstGeom>
              </p:spPr>
            </p:pic>
          </p:grpSp>
          <p:pic>
            <p:nvPicPr>
              <p:cNvPr id="32" name="Graphic 31" descr="Computer outline">
                <a:extLst>
                  <a:ext uri="{FF2B5EF4-FFF2-40B4-BE49-F238E27FC236}">
                    <a16:creationId xmlns:a16="http://schemas.microsoft.com/office/drawing/2014/main" id="{F9C7C367-AF52-5929-718D-1AE5BD54F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01909" y="898781"/>
                <a:ext cx="5034442" cy="5034442"/>
              </a:xfrm>
              <a:prstGeom prst="rect">
                <a:avLst/>
              </a:prstGeom>
            </p:spPr>
          </p:pic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E0803AE-D43A-7CBE-91EE-3EBF443FD08A}"/>
                </a:ext>
              </a:extLst>
            </p:cNvPr>
            <p:cNvSpPr/>
            <p:nvPr/>
          </p:nvSpPr>
          <p:spPr>
            <a:xfrm>
              <a:off x="7142480" y="1193492"/>
              <a:ext cx="4485640" cy="3121349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395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5A5EE-3485-2208-8E79-3D792066F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5D15-34DF-F63A-69FA-C681E7A4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Replication vs. Sharding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9941D-E8DC-025D-A6A6-DDFF7716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4DB2E-F9CE-B832-21B3-91C3247D7A58}"/>
              </a:ext>
            </a:extLst>
          </p:cNvPr>
          <p:cNvSpPr txBox="1"/>
          <p:nvPr/>
        </p:nvSpPr>
        <p:spPr>
          <a:xfrm>
            <a:off x="838200" y="1370671"/>
            <a:ext cx="1075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We saw earlier that replication is necessary.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But, can we also partition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Sharding allows dividing data into distinct groups.</a:t>
            </a:r>
          </a:p>
        </p:txBody>
      </p:sp>
    </p:spTree>
    <p:extLst>
      <p:ext uri="{BB962C8B-B14F-4D97-AF65-F5344CB8AC3E}">
        <p14:creationId xmlns:p14="http://schemas.microsoft.com/office/powerpoint/2010/main" val="277551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374D1-ED97-0EC8-6867-2DE7403E1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832A-EAF6-CBD2-28E8-70EE9A2E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TextBooks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D0CE-9674-2E78-9F3F-EC0F7085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6"/>
            <a:ext cx="11139748" cy="3379334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Main Course Book: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Principles of Distributed Database Systems (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/e by Tamer </a:t>
            </a:r>
            <a:r>
              <a:rPr lang="en-US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Ozsu</a:t>
            </a:r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).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Fault-Tolerant Distributed Transactions on Blockchains (1/e by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Gupta</a:t>
            </a:r>
            <a:r>
              <a:rPr lang="en-US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).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6E359-24BB-0D9B-9296-22AE2179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E8DB3-8D65-9612-2C32-9580063A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03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96BDA-7130-60C8-B22A-B2C530851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BA3E-7CBE-0B0D-4DCF-9CC3258F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Need for Scalability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B6647-91B0-0BAD-580A-0EC9A25B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1DA788-714F-D971-E966-8BBEE982D793}"/>
              </a:ext>
            </a:extLst>
          </p:cNvPr>
          <p:cNvGrpSpPr/>
          <p:nvPr/>
        </p:nvGrpSpPr>
        <p:grpSpPr>
          <a:xfrm>
            <a:off x="205740" y="773011"/>
            <a:ext cx="5270500" cy="4325293"/>
            <a:chOff x="205740" y="773011"/>
            <a:chExt cx="5270500" cy="4325293"/>
          </a:xfrm>
        </p:grpSpPr>
        <p:pic>
          <p:nvPicPr>
            <p:cNvPr id="16" name="Graphic 15" descr="Computer outline">
              <a:extLst>
                <a:ext uri="{FF2B5EF4-FFF2-40B4-BE49-F238E27FC236}">
                  <a16:creationId xmlns:a16="http://schemas.microsoft.com/office/drawing/2014/main" id="{059463F0-8A3A-A1E3-B8BF-98F9F08D6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27" name="Graphic 26" descr="Computer outline">
              <a:extLst>
                <a:ext uri="{FF2B5EF4-FFF2-40B4-BE49-F238E27FC236}">
                  <a16:creationId xmlns:a16="http://schemas.microsoft.com/office/drawing/2014/main" id="{4FD5D153-0B1A-93A5-D806-224AB1D15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EFBACBB-C306-6B74-C25B-32B26A3B6996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A02847-5EAC-FCCA-C2ED-88D69F46AC7C}"/>
                </a:ext>
              </a:extLst>
            </p:cNvPr>
            <p:cNvSpPr txBox="1"/>
            <p:nvPr/>
          </p:nvSpPr>
          <p:spPr>
            <a:xfrm>
              <a:off x="961597" y="1422655"/>
              <a:ext cx="2762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  <p:pic>
          <p:nvPicPr>
            <p:cNvPr id="42" name="Graphic 41" descr="Computer outline">
              <a:extLst>
                <a:ext uri="{FF2B5EF4-FFF2-40B4-BE49-F238E27FC236}">
                  <a16:creationId xmlns:a16="http://schemas.microsoft.com/office/drawing/2014/main" id="{4241790F-5607-BBFB-6388-E87F4962B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ED5820-E156-A9A7-009C-7902EFED7725}"/>
                </a:ext>
              </a:extLst>
            </p:cNvPr>
            <p:cNvSpPr txBox="1"/>
            <p:nvPr/>
          </p:nvSpPr>
          <p:spPr>
            <a:xfrm>
              <a:off x="3597366" y="1422655"/>
              <a:ext cx="2762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BE8DE1-813D-5D4D-08D1-422A315B5174}"/>
                </a:ext>
              </a:extLst>
            </p:cNvPr>
            <p:cNvSpPr txBox="1"/>
            <p:nvPr/>
          </p:nvSpPr>
          <p:spPr>
            <a:xfrm>
              <a:off x="2312937" y="3229229"/>
              <a:ext cx="2762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496677C-7AE1-EE57-11CF-2A513F4D4B8E}"/>
              </a:ext>
            </a:extLst>
          </p:cNvPr>
          <p:cNvGrpSpPr/>
          <p:nvPr/>
        </p:nvGrpSpPr>
        <p:grpSpPr>
          <a:xfrm>
            <a:off x="6230620" y="2596873"/>
            <a:ext cx="5270500" cy="4325293"/>
            <a:chOff x="205740" y="773011"/>
            <a:chExt cx="5270500" cy="4325293"/>
          </a:xfrm>
        </p:grpSpPr>
        <p:pic>
          <p:nvPicPr>
            <p:cNvPr id="48" name="Graphic 47" descr="Computer outline">
              <a:extLst>
                <a:ext uri="{FF2B5EF4-FFF2-40B4-BE49-F238E27FC236}">
                  <a16:creationId xmlns:a16="http://schemas.microsoft.com/office/drawing/2014/main" id="{B84F3534-4AB4-2F19-CDEA-C02113E63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7173" y="773011"/>
              <a:ext cx="2065222" cy="2501431"/>
            </a:xfrm>
            <a:prstGeom prst="rect">
              <a:avLst/>
            </a:prstGeom>
          </p:spPr>
        </p:pic>
        <p:pic>
          <p:nvPicPr>
            <p:cNvPr id="49" name="Graphic 48" descr="Computer outline">
              <a:extLst>
                <a:ext uri="{FF2B5EF4-FFF2-40B4-BE49-F238E27FC236}">
                  <a16:creationId xmlns:a16="http://schemas.microsoft.com/office/drawing/2014/main" id="{23E31A62-6283-DFB1-5DAA-B2146B434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8700" y="773011"/>
              <a:ext cx="2065222" cy="2501431"/>
            </a:xfrm>
            <a:prstGeom prst="rect">
              <a:avLst/>
            </a:prstGeom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B0353388-9577-9DCF-D20F-599ACCEAE9CE}"/>
                </a:ext>
              </a:extLst>
            </p:cNvPr>
            <p:cNvSpPr/>
            <p:nvPr/>
          </p:nvSpPr>
          <p:spPr>
            <a:xfrm>
              <a:off x="205740" y="997032"/>
              <a:ext cx="5270500" cy="3696143"/>
            </a:xfrm>
            <a:prstGeom prst="roundRect">
              <a:avLst/>
            </a:prstGeom>
            <a:noFill/>
            <a:ln w="222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FFC3BF-D363-ADEF-AA0E-2A14230CDA3A}"/>
                </a:ext>
              </a:extLst>
            </p:cNvPr>
            <p:cNvSpPr txBox="1"/>
            <p:nvPr/>
          </p:nvSpPr>
          <p:spPr>
            <a:xfrm>
              <a:off x="993794" y="1682366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A</a:t>
              </a:r>
            </a:p>
          </p:txBody>
        </p:sp>
        <p:pic>
          <p:nvPicPr>
            <p:cNvPr id="52" name="Graphic 51" descr="Computer outline">
              <a:extLst>
                <a:ext uri="{FF2B5EF4-FFF2-40B4-BE49-F238E27FC236}">
                  <a16:creationId xmlns:a16="http://schemas.microsoft.com/office/drawing/2014/main" id="{35593B88-18B6-4903-71ED-1D87EA562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8379" y="2596873"/>
              <a:ext cx="2065222" cy="250143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1D07EA-BF78-0D28-88F2-E51D93753CDD}"/>
                </a:ext>
              </a:extLst>
            </p:cNvPr>
            <p:cNvSpPr txBox="1"/>
            <p:nvPr/>
          </p:nvSpPr>
          <p:spPr>
            <a:xfrm>
              <a:off x="3607454" y="1682366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5C05DA-B694-1548-D649-F15233AD3B87}"/>
                </a:ext>
              </a:extLst>
            </p:cNvPr>
            <p:cNvSpPr txBox="1"/>
            <p:nvPr/>
          </p:nvSpPr>
          <p:spPr>
            <a:xfrm>
              <a:off x="2296160" y="3498463"/>
              <a:ext cx="276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latin typeface="Palatino Linotype" panose="02040502050505030304" pitchFamily="18" charset="0"/>
                </a:rPr>
                <a:t>C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432CE49-BB1B-9E10-EF34-3619B0DB96FD}"/>
              </a:ext>
            </a:extLst>
          </p:cNvPr>
          <p:cNvSpPr txBox="1"/>
          <p:nvPr/>
        </p:nvSpPr>
        <p:spPr>
          <a:xfrm>
            <a:off x="961597" y="4784915"/>
            <a:ext cx="357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Fully Replicated System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4504BB-850E-C6C9-605E-75FAFAA5B731}"/>
              </a:ext>
            </a:extLst>
          </p:cNvPr>
          <p:cNvSpPr txBox="1"/>
          <p:nvPr/>
        </p:nvSpPr>
        <p:spPr>
          <a:xfrm>
            <a:off x="7159927" y="2345985"/>
            <a:ext cx="357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Fully Sharded System</a:t>
            </a:r>
          </a:p>
        </p:txBody>
      </p:sp>
    </p:spTree>
    <p:extLst>
      <p:ext uri="{BB962C8B-B14F-4D97-AF65-F5344CB8AC3E}">
        <p14:creationId xmlns:p14="http://schemas.microsoft.com/office/powerpoint/2010/main" val="3791740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EB766-3A1B-2959-BC4B-A51A87C6A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B711-5C5B-89AF-8E10-EC060EDE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Sharded Replicated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68413-0769-6350-CE9B-F14D09D7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5E82C-0290-7518-3D05-C3D7D0DD4A44}"/>
              </a:ext>
            </a:extLst>
          </p:cNvPr>
          <p:cNvSpPr txBox="1"/>
          <p:nvPr/>
        </p:nvSpPr>
        <p:spPr>
          <a:xfrm>
            <a:off x="838200" y="1370671"/>
            <a:ext cx="10756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 sharding only supports data partitioning.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We still need availability.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So, internally each shard can be replicated.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Google’s Spanner is an example of sharded replicated system.</a:t>
            </a:r>
          </a:p>
        </p:txBody>
      </p:sp>
    </p:spTree>
    <p:extLst>
      <p:ext uri="{BB962C8B-B14F-4D97-AF65-F5344CB8AC3E}">
        <p14:creationId xmlns:p14="http://schemas.microsoft.com/office/powerpoint/2010/main" val="1831685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AAF85-F9F0-C47E-08DC-BD74C6AB0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1390-7ED5-8135-3ADD-3CA03A30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1" y="2743664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How did Google perform massive compute?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28AFE-DF94-C523-71C9-B2981472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59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1261E-C011-D488-822E-CB847BF45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D768-5DC8-A2B0-B194-9E149830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How did Google perform massive compute?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622F9-BD5F-B5AF-D7F6-252C52B8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6B31A-1A39-2240-9C5F-64A7AA80C327}"/>
              </a:ext>
            </a:extLst>
          </p:cNvPr>
          <p:cNvSpPr txBox="1"/>
          <p:nvPr/>
        </p:nvSpPr>
        <p:spPr>
          <a:xfrm>
            <a:off x="838200" y="1811829"/>
            <a:ext cx="10756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Even in early 2000’s, Internet was large.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Google wanted to process a large amount of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Often their developers wanted to apply same operations to the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They wanted to use the 1000s of computers they had to quickly perform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So, what do you think they did?</a:t>
            </a:r>
          </a:p>
        </p:txBody>
      </p:sp>
    </p:spTree>
    <p:extLst>
      <p:ext uri="{BB962C8B-B14F-4D97-AF65-F5344CB8AC3E}">
        <p14:creationId xmlns:p14="http://schemas.microsoft.com/office/powerpoint/2010/main" val="395325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A59CB-C9CD-66F1-6CAF-B18B6E314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9E355-74B9-3299-7B97-A7F06F35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How did Google perform massive compute?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57724-AA0C-4E19-61ED-9B457278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D01DB-F0DD-104A-A324-2622FC2A61EC}"/>
              </a:ext>
            </a:extLst>
          </p:cNvPr>
          <p:cNvSpPr txBox="1"/>
          <p:nvPr/>
        </p:nvSpPr>
        <p:spPr>
          <a:xfrm>
            <a:off x="838200" y="1811829"/>
            <a:ext cx="1075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Example Operations: Sorting data, counting words,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Solution: </a:t>
            </a:r>
            <a:r>
              <a:rPr lang="en-US" sz="2400" b="1" dirty="0">
                <a:latin typeface="Palatino Linotype" panose="02040502050505030304" pitchFamily="18" charset="0"/>
              </a:rPr>
              <a:t>Map Reduce Framework</a:t>
            </a:r>
            <a:r>
              <a:rPr lang="en-US" sz="2400" dirty="0">
                <a:latin typeface="Palatino Linotype" panose="02040502050505030304" pitchFamily="18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Google published the seminal paper on Map Reduce.</a:t>
            </a:r>
          </a:p>
        </p:txBody>
      </p:sp>
    </p:spTree>
    <p:extLst>
      <p:ext uri="{BB962C8B-B14F-4D97-AF65-F5344CB8AC3E}">
        <p14:creationId xmlns:p14="http://schemas.microsoft.com/office/powerpoint/2010/main" val="3829576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8692-F8A2-B61D-F674-CA46AC17B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2137-FFDB-E0D9-821C-DFC2F452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4F200-E85B-2ED1-617E-866FAA13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D86CB-F072-9E8C-61B2-BAA9FCB24FFF}"/>
              </a:ext>
            </a:extLst>
          </p:cNvPr>
          <p:cNvSpPr txBox="1"/>
          <p:nvPr/>
        </p:nvSpPr>
        <p:spPr>
          <a:xfrm>
            <a:off x="838200" y="1811829"/>
            <a:ext cx="1075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Map Reduce architecture is a pipelined architecture.</a:t>
            </a:r>
          </a:p>
        </p:txBody>
      </p:sp>
    </p:spTree>
    <p:extLst>
      <p:ext uri="{BB962C8B-B14F-4D97-AF65-F5344CB8AC3E}">
        <p14:creationId xmlns:p14="http://schemas.microsoft.com/office/powerpoint/2010/main" val="1988606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4EF2-042D-57BE-87ED-17A454561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8F94-2B9E-F72A-D788-64AD9E35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B7FB0-A491-D0D9-3A55-FE42B615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AD2ED-8C9D-0D72-E675-5CD38EF61AEA}"/>
              </a:ext>
            </a:extLst>
          </p:cNvPr>
          <p:cNvSpPr txBox="1"/>
          <p:nvPr/>
        </p:nvSpPr>
        <p:spPr>
          <a:xfrm>
            <a:off x="838200" y="1811829"/>
            <a:ext cx="1075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Map Reduce architecture is a pipelined architecture.</a:t>
            </a:r>
          </a:p>
        </p:txBody>
      </p:sp>
      <p:sp>
        <p:nvSpPr>
          <p:cNvPr id="4" name="Multidocument 3">
            <a:extLst>
              <a:ext uri="{FF2B5EF4-FFF2-40B4-BE49-F238E27FC236}">
                <a16:creationId xmlns:a16="http://schemas.microsoft.com/office/drawing/2014/main" id="{7B1FC572-344A-9A4A-8ED5-C28B0A436743}"/>
              </a:ext>
            </a:extLst>
          </p:cNvPr>
          <p:cNvSpPr/>
          <p:nvPr/>
        </p:nvSpPr>
        <p:spPr>
          <a:xfrm>
            <a:off x="3200400" y="2999873"/>
            <a:ext cx="2133600" cy="1876927"/>
          </a:xfrm>
          <a:prstGeom prst="flowChartMulti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5B2FF-5A95-8D70-2D6B-7EE1517E53A9}"/>
              </a:ext>
            </a:extLst>
          </p:cNvPr>
          <p:cNvSpPr txBox="1"/>
          <p:nvPr/>
        </p:nvSpPr>
        <p:spPr>
          <a:xfrm>
            <a:off x="3315387" y="3808868"/>
            <a:ext cx="16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7E355-E15A-596C-28D3-F0EA2055F20B}"/>
              </a:ext>
            </a:extLst>
          </p:cNvPr>
          <p:cNvSpPr txBox="1"/>
          <p:nvPr/>
        </p:nvSpPr>
        <p:spPr>
          <a:xfrm>
            <a:off x="840215" y="3808867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7D2B8A-BA5B-618F-B84F-EA29FE4D5C2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779896" y="4039700"/>
            <a:ext cx="1350930" cy="1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14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5C353-1A83-1BE0-BEA7-5C71E24C5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1B79-6130-E626-96C9-E8A4B6F30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06FF-0221-AF91-CEEB-E28C139F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162FC-9EC8-1E88-F1C9-346172FB7A3B}"/>
              </a:ext>
            </a:extLst>
          </p:cNvPr>
          <p:cNvSpPr txBox="1"/>
          <p:nvPr/>
        </p:nvSpPr>
        <p:spPr>
          <a:xfrm>
            <a:off x="838200" y="1811829"/>
            <a:ext cx="1075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Map Reduce architecture is a pipelined architecture.</a:t>
            </a:r>
          </a:p>
        </p:txBody>
      </p:sp>
      <p:sp>
        <p:nvSpPr>
          <p:cNvPr id="4" name="Multidocument 3">
            <a:extLst>
              <a:ext uri="{FF2B5EF4-FFF2-40B4-BE49-F238E27FC236}">
                <a16:creationId xmlns:a16="http://schemas.microsoft.com/office/drawing/2014/main" id="{9D36C779-1469-D914-502B-10B30C935AA2}"/>
              </a:ext>
            </a:extLst>
          </p:cNvPr>
          <p:cNvSpPr/>
          <p:nvPr/>
        </p:nvSpPr>
        <p:spPr>
          <a:xfrm>
            <a:off x="3200400" y="2999873"/>
            <a:ext cx="2133600" cy="1876927"/>
          </a:xfrm>
          <a:prstGeom prst="flowChartMulti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42546-B4D4-CE8A-BDB8-009A1319F59E}"/>
              </a:ext>
            </a:extLst>
          </p:cNvPr>
          <p:cNvSpPr txBox="1"/>
          <p:nvPr/>
        </p:nvSpPr>
        <p:spPr>
          <a:xfrm>
            <a:off x="3315387" y="3808868"/>
            <a:ext cx="16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735DA-31A5-10EB-1159-7FE1909C2FDD}"/>
              </a:ext>
            </a:extLst>
          </p:cNvPr>
          <p:cNvSpPr txBox="1"/>
          <p:nvPr/>
        </p:nvSpPr>
        <p:spPr>
          <a:xfrm>
            <a:off x="840215" y="3808867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A9FCC9-A2C2-290E-0BFA-9BE0477E2BA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779896" y="4039700"/>
            <a:ext cx="1350930" cy="1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592297-22CE-9C7A-E4DD-681C4D226C6F}"/>
              </a:ext>
            </a:extLst>
          </p:cNvPr>
          <p:cNvCxnSpPr>
            <a:cxnSpLocks/>
          </p:cNvCxnSpPr>
          <p:nvPr/>
        </p:nvCxnSpPr>
        <p:spPr>
          <a:xfrm>
            <a:off x="5541185" y="3938335"/>
            <a:ext cx="1350930" cy="1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22F7DB-D9D0-36D4-4CF5-6F00C757F59F}"/>
              </a:ext>
            </a:extLst>
          </p:cNvPr>
          <p:cNvSpPr txBox="1"/>
          <p:nvPr/>
        </p:nvSpPr>
        <p:spPr>
          <a:xfrm>
            <a:off x="6975972" y="3522836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Intermediate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093773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81BD-46FF-5739-718A-7A915C01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4F98-1808-83A2-6095-C32C6E5D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6B5AF-F0FB-AE53-B9D3-C78F6876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2FF7D-8497-4F02-5BB2-2ACB7068F7B1}"/>
              </a:ext>
            </a:extLst>
          </p:cNvPr>
          <p:cNvSpPr txBox="1"/>
          <p:nvPr/>
        </p:nvSpPr>
        <p:spPr>
          <a:xfrm>
            <a:off x="838200" y="1811829"/>
            <a:ext cx="1075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Map Reduce architecture is a pipelined architecture.</a:t>
            </a:r>
          </a:p>
        </p:txBody>
      </p:sp>
      <p:sp>
        <p:nvSpPr>
          <p:cNvPr id="4" name="Multidocument 3">
            <a:extLst>
              <a:ext uri="{FF2B5EF4-FFF2-40B4-BE49-F238E27FC236}">
                <a16:creationId xmlns:a16="http://schemas.microsoft.com/office/drawing/2014/main" id="{2664552D-CF72-4374-2412-800D5A15E777}"/>
              </a:ext>
            </a:extLst>
          </p:cNvPr>
          <p:cNvSpPr/>
          <p:nvPr/>
        </p:nvSpPr>
        <p:spPr>
          <a:xfrm>
            <a:off x="9220200" y="4792126"/>
            <a:ext cx="2133600" cy="1876927"/>
          </a:xfrm>
          <a:prstGeom prst="flowChartMulti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A991C-88CF-EF64-5DCD-A6532AEC3ED1}"/>
              </a:ext>
            </a:extLst>
          </p:cNvPr>
          <p:cNvSpPr txBox="1"/>
          <p:nvPr/>
        </p:nvSpPr>
        <p:spPr>
          <a:xfrm>
            <a:off x="3315387" y="3808868"/>
            <a:ext cx="16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76C88-FB9E-AF02-7D1B-602C738C8C14}"/>
              </a:ext>
            </a:extLst>
          </p:cNvPr>
          <p:cNvSpPr txBox="1"/>
          <p:nvPr/>
        </p:nvSpPr>
        <p:spPr>
          <a:xfrm>
            <a:off x="840215" y="3808867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17848E-0B19-2172-EFEE-77638AB2B1C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779896" y="4039700"/>
            <a:ext cx="1350930" cy="1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668DAC-ADF5-2ADE-3AD4-F203233816C7}"/>
              </a:ext>
            </a:extLst>
          </p:cNvPr>
          <p:cNvCxnSpPr>
            <a:cxnSpLocks/>
          </p:cNvCxnSpPr>
          <p:nvPr/>
        </p:nvCxnSpPr>
        <p:spPr>
          <a:xfrm>
            <a:off x="5541185" y="3938335"/>
            <a:ext cx="1350930" cy="1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DD9B23-87DD-3EB1-09F1-6952A33DABB8}"/>
              </a:ext>
            </a:extLst>
          </p:cNvPr>
          <p:cNvSpPr txBox="1"/>
          <p:nvPr/>
        </p:nvSpPr>
        <p:spPr>
          <a:xfrm>
            <a:off x="6975972" y="3522836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Intermediate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Output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A83EE7-308B-A318-2755-0C3A7131F175}"/>
              </a:ext>
            </a:extLst>
          </p:cNvPr>
          <p:cNvCxnSpPr>
            <a:cxnSpLocks/>
          </p:cNvCxnSpPr>
          <p:nvPr/>
        </p:nvCxnSpPr>
        <p:spPr>
          <a:xfrm>
            <a:off x="7956360" y="4405966"/>
            <a:ext cx="1078310" cy="772321"/>
          </a:xfrm>
          <a:prstGeom prst="straightConnector1">
            <a:avLst/>
          </a:prstGeom>
          <a:ln w="1016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DF9B27-4926-6A30-71C8-688A6C185981}"/>
              </a:ext>
            </a:extLst>
          </p:cNvPr>
          <p:cNvSpPr txBox="1"/>
          <p:nvPr/>
        </p:nvSpPr>
        <p:spPr>
          <a:xfrm>
            <a:off x="9651249" y="5448769"/>
            <a:ext cx="1271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Reduce 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Tasks</a:t>
            </a:r>
          </a:p>
        </p:txBody>
      </p:sp>
      <p:sp>
        <p:nvSpPr>
          <p:cNvPr id="15" name="Multidocument 14">
            <a:extLst>
              <a:ext uri="{FF2B5EF4-FFF2-40B4-BE49-F238E27FC236}">
                <a16:creationId xmlns:a16="http://schemas.microsoft.com/office/drawing/2014/main" id="{5F12EB13-E01C-B43F-0A4C-8E02D1D75C75}"/>
              </a:ext>
            </a:extLst>
          </p:cNvPr>
          <p:cNvSpPr/>
          <p:nvPr/>
        </p:nvSpPr>
        <p:spPr>
          <a:xfrm>
            <a:off x="3200400" y="2999873"/>
            <a:ext cx="2133600" cy="1876927"/>
          </a:xfrm>
          <a:prstGeom prst="flowChartMultidocumen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286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539E8-B362-2E5F-DEEB-283122E4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3950-ED93-EC8F-4BF6-0628904F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E4744-992F-F0E4-CD8F-1F38FD83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30446-7790-6C95-6588-C8EBCE03EF1A}"/>
              </a:ext>
            </a:extLst>
          </p:cNvPr>
          <p:cNvSpPr txBox="1"/>
          <p:nvPr/>
        </p:nvSpPr>
        <p:spPr>
          <a:xfrm>
            <a:off x="838200" y="1811829"/>
            <a:ext cx="10756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Key Requirement</a:t>
            </a:r>
            <a:r>
              <a:rPr lang="en-US" sz="2400" dirty="0">
                <a:latin typeface="Palatino Linotype" panose="02040502050505030304" pitchFamily="18" charset="0"/>
              </a:rPr>
              <a:t>: The tasks should be independent to allow split to happen.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Lets take an example: Count the total words in a 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 The map function takes a set of files as inputs and returns key, value pairs that identify each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The reduce function will try to aggregate them.</a:t>
            </a:r>
          </a:p>
        </p:txBody>
      </p:sp>
    </p:spTree>
    <p:extLst>
      <p:ext uri="{BB962C8B-B14F-4D97-AF65-F5344CB8AC3E}">
        <p14:creationId xmlns:p14="http://schemas.microsoft.com/office/powerpoint/2010/main" val="57130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01C05-159C-EA3E-153E-C8FFBBDD7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CDF6D-BBBF-6098-4440-5D9BA88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Grading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653D-8D6B-D27A-CB3E-E9B5388B1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9243"/>
            <a:ext cx="10849495" cy="3045278"/>
          </a:xfrm>
        </p:spPr>
        <p:txBody>
          <a:bodyPr>
            <a:noAutofit/>
          </a:bodyPr>
          <a:lstStyle/>
          <a:p>
            <a:pPr fontAlgn="base"/>
            <a:r>
              <a:rPr lang="en-US" sz="2400" b="1" dirty="0">
                <a:latin typeface="Palatino Linotype" panose="02040502050505030304" pitchFamily="18" charset="0"/>
              </a:rPr>
              <a:t>Rubric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95% - A+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90% - A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85% - A-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80% - B+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75% - B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70% - B-</a:t>
            </a:r>
          </a:p>
          <a:p>
            <a:pPr lvl="1" fontAlgn="base"/>
            <a:r>
              <a:rPr lang="en-US" b="1" dirty="0">
                <a:latin typeface="Palatino Linotype" panose="02040502050505030304" pitchFamily="18" charset="0"/>
              </a:rPr>
              <a:t>65% - C+</a:t>
            </a:r>
          </a:p>
          <a:p>
            <a:pPr lvl="1" fontAlgn="base"/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43EB2-FAE4-8084-2239-B289D415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98CEB9-F3D6-528B-3F18-78A24C842A2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160541"/>
          <a:ext cx="64688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486">
                  <a:extLst>
                    <a:ext uri="{9D8B030D-6E8A-4147-A177-3AD203B41FA5}">
                      <a16:colId xmlns:a16="http://schemas.microsoft.com/office/drawing/2014/main" val="3550216939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972601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Percentage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Project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07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Presentations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269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Class Participation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1991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BFA81D-AD64-436F-770E-CF83E047C1AB}"/>
              </a:ext>
            </a:extLst>
          </p:cNvPr>
          <p:cNvSpPr txBox="1"/>
          <p:nvPr/>
        </p:nvSpPr>
        <p:spPr>
          <a:xfrm>
            <a:off x="8202523" y="2074941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 Exams!!!</a:t>
            </a:r>
          </a:p>
        </p:txBody>
      </p:sp>
    </p:spTree>
    <p:extLst>
      <p:ext uri="{BB962C8B-B14F-4D97-AF65-F5344CB8AC3E}">
        <p14:creationId xmlns:p14="http://schemas.microsoft.com/office/powerpoint/2010/main" val="694834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BA4C2-457C-CB46-69C6-3CD49BB0D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86DE-F8F6-7FCD-A209-E5481EBD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83922-FAD2-AA2C-AB2F-53F7843F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ard 3">
            <a:extLst>
              <a:ext uri="{FF2B5EF4-FFF2-40B4-BE49-F238E27FC236}">
                <a16:creationId xmlns:a16="http://schemas.microsoft.com/office/drawing/2014/main" id="{51B2EEEC-EBBB-2B73-79FC-47101E8306E0}"/>
              </a:ext>
            </a:extLst>
          </p:cNvPr>
          <p:cNvSpPr/>
          <p:nvPr/>
        </p:nvSpPr>
        <p:spPr>
          <a:xfrm>
            <a:off x="1023730" y="189837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rd 5">
            <a:extLst>
              <a:ext uri="{FF2B5EF4-FFF2-40B4-BE49-F238E27FC236}">
                <a16:creationId xmlns:a16="http://schemas.microsoft.com/office/drawing/2014/main" id="{CE6E289E-B238-B898-B72B-24DC005DAF03}"/>
              </a:ext>
            </a:extLst>
          </p:cNvPr>
          <p:cNvSpPr/>
          <p:nvPr/>
        </p:nvSpPr>
        <p:spPr>
          <a:xfrm>
            <a:off x="1023730" y="3311889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rd 6">
            <a:extLst>
              <a:ext uri="{FF2B5EF4-FFF2-40B4-BE49-F238E27FC236}">
                <a16:creationId xmlns:a16="http://schemas.microsoft.com/office/drawing/2014/main" id="{4115593C-59DC-717B-2788-8E3B198EB141}"/>
              </a:ext>
            </a:extLst>
          </p:cNvPr>
          <p:cNvSpPr/>
          <p:nvPr/>
        </p:nvSpPr>
        <p:spPr>
          <a:xfrm>
            <a:off x="1023730" y="472540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36F66-F591-77E2-7CF6-A5AB0F58E17E}"/>
              </a:ext>
            </a:extLst>
          </p:cNvPr>
          <p:cNvSpPr txBox="1"/>
          <p:nvPr/>
        </p:nvSpPr>
        <p:spPr>
          <a:xfrm>
            <a:off x="1297236" y="221916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4A9F8-E3F1-DB06-5DB6-0B05D44F94F5}"/>
              </a:ext>
            </a:extLst>
          </p:cNvPr>
          <p:cNvSpPr txBox="1"/>
          <p:nvPr/>
        </p:nvSpPr>
        <p:spPr>
          <a:xfrm>
            <a:off x="1297235" y="3632678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B,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C6483-043D-0A1B-2B59-443F7B7CB635}"/>
              </a:ext>
            </a:extLst>
          </p:cNvPr>
          <p:cNvSpPr txBox="1"/>
          <p:nvPr/>
        </p:nvSpPr>
        <p:spPr>
          <a:xfrm>
            <a:off x="1276396" y="504619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446E5-334D-7B51-7574-0CE15A64F78C}"/>
              </a:ext>
            </a:extLst>
          </p:cNvPr>
          <p:cNvSpPr txBox="1"/>
          <p:nvPr/>
        </p:nvSpPr>
        <p:spPr>
          <a:xfrm>
            <a:off x="838200" y="614943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 Files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19B982-6A78-32DF-4DAF-D693B674415E}"/>
              </a:ext>
            </a:extLst>
          </p:cNvPr>
          <p:cNvCxnSpPr>
            <a:cxnSpLocks/>
          </p:cNvCxnSpPr>
          <p:nvPr/>
        </p:nvCxnSpPr>
        <p:spPr>
          <a:xfrm>
            <a:off x="2483202" y="244999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BB49C4-F1F8-50D1-DC53-79B17A6F6704}"/>
              </a:ext>
            </a:extLst>
          </p:cNvPr>
          <p:cNvCxnSpPr>
            <a:cxnSpLocks/>
          </p:cNvCxnSpPr>
          <p:nvPr/>
        </p:nvCxnSpPr>
        <p:spPr>
          <a:xfrm>
            <a:off x="2483202" y="3910467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88D2CB-2A3B-F8E6-1D8F-7BBCB30DD8B3}"/>
              </a:ext>
            </a:extLst>
          </p:cNvPr>
          <p:cNvCxnSpPr>
            <a:cxnSpLocks/>
          </p:cNvCxnSpPr>
          <p:nvPr/>
        </p:nvCxnSpPr>
        <p:spPr>
          <a:xfrm>
            <a:off x="2483202" y="526384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n 16">
            <a:extLst>
              <a:ext uri="{FF2B5EF4-FFF2-40B4-BE49-F238E27FC236}">
                <a16:creationId xmlns:a16="http://schemas.microsoft.com/office/drawing/2014/main" id="{7056B129-2B62-6C05-AE2E-A8881745FB5A}"/>
              </a:ext>
            </a:extLst>
          </p:cNvPr>
          <p:cNvSpPr/>
          <p:nvPr/>
        </p:nvSpPr>
        <p:spPr>
          <a:xfrm>
            <a:off x="3428999" y="1898371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A050AE6E-7C08-A5B4-094D-6CF3ED6A9A5A}"/>
              </a:ext>
            </a:extLst>
          </p:cNvPr>
          <p:cNvSpPr/>
          <p:nvPr/>
        </p:nvSpPr>
        <p:spPr>
          <a:xfrm>
            <a:off x="3429000" y="3311889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2D8570C8-CD32-DA81-594A-86512602F196}"/>
              </a:ext>
            </a:extLst>
          </p:cNvPr>
          <p:cNvSpPr/>
          <p:nvPr/>
        </p:nvSpPr>
        <p:spPr>
          <a:xfrm>
            <a:off x="3428998" y="4725404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187D9-1FF0-1E92-5940-2A3C21F699CF}"/>
              </a:ext>
            </a:extLst>
          </p:cNvPr>
          <p:cNvSpPr txBox="1"/>
          <p:nvPr/>
        </p:nvSpPr>
        <p:spPr>
          <a:xfrm>
            <a:off x="3073636" y="61494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Mappers</a:t>
            </a:r>
          </a:p>
        </p:txBody>
      </p:sp>
    </p:spTree>
    <p:extLst>
      <p:ext uri="{BB962C8B-B14F-4D97-AF65-F5344CB8AC3E}">
        <p14:creationId xmlns:p14="http://schemas.microsoft.com/office/powerpoint/2010/main" val="39420189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650CD-075D-3DFC-5F60-BF42D3084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61E5-0B75-1181-B3A4-F678C339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E2FC5-B5A4-0B2A-0EAC-E6E5D44F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ard 3">
            <a:extLst>
              <a:ext uri="{FF2B5EF4-FFF2-40B4-BE49-F238E27FC236}">
                <a16:creationId xmlns:a16="http://schemas.microsoft.com/office/drawing/2014/main" id="{CE6AB7D9-952E-CE5A-23AC-A334711E8384}"/>
              </a:ext>
            </a:extLst>
          </p:cNvPr>
          <p:cNvSpPr/>
          <p:nvPr/>
        </p:nvSpPr>
        <p:spPr>
          <a:xfrm>
            <a:off x="1023730" y="189837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rd 5">
            <a:extLst>
              <a:ext uri="{FF2B5EF4-FFF2-40B4-BE49-F238E27FC236}">
                <a16:creationId xmlns:a16="http://schemas.microsoft.com/office/drawing/2014/main" id="{CFB1957C-EFFD-3F00-830C-A829E9447447}"/>
              </a:ext>
            </a:extLst>
          </p:cNvPr>
          <p:cNvSpPr/>
          <p:nvPr/>
        </p:nvSpPr>
        <p:spPr>
          <a:xfrm>
            <a:off x="1023730" y="3311889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rd 6">
            <a:extLst>
              <a:ext uri="{FF2B5EF4-FFF2-40B4-BE49-F238E27FC236}">
                <a16:creationId xmlns:a16="http://schemas.microsoft.com/office/drawing/2014/main" id="{44322CDC-3F3E-DD99-32E0-001F52FED8E8}"/>
              </a:ext>
            </a:extLst>
          </p:cNvPr>
          <p:cNvSpPr/>
          <p:nvPr/>
        </p:nvSpPr>
        <p:spPr>
          <a:xfrm>
            <a:off x="1023730" y="472540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D59B8-62EF-E26F-B91B-3880CFBBD1CC}"/>
              </a:ext>
            </a:extLst>
          </p:cNvPr>
          <p:cNvSpPr txBox="1"/>
          <p:nvPr/>
        </p:nvSpPr>
        <p:spPr>
          <a:xfrm>
            <a:off x="1297236" y="221916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5E57E-45DD-3D8E-6956-8C4ED60F82C7}"/>
              </a:ext>
            </a:extLst>
          </p:cNvPr>
          <p:cNvSpPr txBox="1"/>
          <p:nvPr/>
        </p:nvSpPr>
        <p:spPr>
          <a:xfrm>
            <a:off x="1297235" y="3632678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B,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12E3B-F3C6-C13A-429E-44DD3373E465}"/>
              </a:ext>
            </a:extLst>
          </p:cNvPr>
          <p:cNvSpPr txBox="1"/>
          <p:nvPr/>
        </p:nvSpPr>
        <p:spPr>
          <a:xfrm>
            <a:off x="1276396" y="504619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6EF9B-C38A-1664-7899-336E936EF348}"/>
              </a:ext>
            </a:extLst>
          </p:cNvPr>
          <p:cNvSpPr txBox="1"/>
          <p:nvPr/>
        </p:nvSpPr>
        <p:spPr>
          <a:xfrm>
            <a:off x="838200" y="614943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 Files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9DFA96-D580-C68D-A387-32154B54E531}"/>
              </a:ext>
            </a:extLst>
          </p:cNvPr>
          <p:cNvCxnSpPr>
            <a:cxnSpLocks/>
          </p:cNvCxnSpPr>
          <p:nvPr/>
        </p:nvCxnSpPr>
        <p:spPr>
          <a:xfrm>
            <a:off x="2483202" y="244999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3441F1-6B8F-B592-0034-A9E853DAD358}"/>
              </a:ext>
            </a:extLst>
          </p:cNvPr>
          <p:cNvCxnSpPr>
            <a:cxnSpLocks/>
          </p:cNvCxnSpPr>
          <p:nvPr/>
        </p:nvCxnSpPr>
        <p:spPr>
          <a:xfrm>
            <a:off x="2483202" y="3910467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C459BB-B461-24E8-9F4E-1DA42A27E8C9}"/>
              </a:ext>
            </a:extLst>
          </p:cNvPr>
          <p:cNvCxnSpPr>
            <a:cxnSpLocks/>
          </p:cNvCxnSpPr>
          <p:nvPr/>
        </p:nvCxnSpPr>
        <p:spPr>
          <a:xfrm>
            <a:off x="2483202" y="526384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n 16">
            <a:extLst>
              <a:ext uri="{FF2B5EF4-FFF2-40B4-BE49-F238E27FC236}">
                <a16:creationId xmlns:a16="http://schemas.microsoft.com/office/drawing/2014/main" id="{DB2F2022-FC28-B4BB-0114-28817C836E06}"/>
              </a:ext>
            </a:extLst>
          </p:cNvPr>
          <p:cNvSpPr/>
          <p:nvPr/>
        </p:nvSpPr>
        <p:spPr>
          <a:xfrm>
            <a:off x="3428999" y="1898371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F083376B-9742-297B-920D-9CE2C1663E72}"/>
              </a:ext>
            </a:extLst>
          </p:cNvPr>
          <p:cNvSpPr/>
          <p:nvPr/>
        </p:nvSpPr>
        <p:spPr>
          <a:xfrm>
            <a:off x="3429000" y="3311889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E0C2F89A-E9D4-C63C-0DE4-57C5B09B9173}"/>
              </a:ext>
            </a:extLst>
          </p:cNvPr>
          <p:cNvSpPr/>
          <p:nvPr/>
        </p:nvSpPr>
        <p:spPr>
          <a:xfrm>
            <a:off x="3428998" y="4725404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C3A23B-F6D6-0294-826C-44FF4DE3F251}"/>
              </a:ext>
            </a:extLst>
          </p:cNvPr>
          <p:cNvSpPr txBox="1"/>
          <p:nvPr/>
        </p:nvSpPr>
        <p:spPr>
          <a:xfrm>
            <a:off x="3073636" y="61494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Mappers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29AFB7A-0205-6C7C-B137-9162523BF395}"/>
              </a:ext>
            </a:extLst>
          </p:cNvPr>
          <p:cNvCxnSpPr>
            <a:cxnSpLocks/>
          </p:cNvCxnSpPr>
          <p:nvPr/>
        </p:nvCxnSpPr>
        <p:spPr>
          <a:xfrm>
            <a:off x="4542179" y="244999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C6B29C-CAA9-A921-603A-AF900225F147}"/>
              </a:ext>
            </a:extLst>
          </p:cNvPr>
          <p:cNvCxnSpPr>
            <a:cxnSpLocks/>
          </p:cNvCxnSpPr>
          <p:nvPr/>
        </p:nvCxnSpPr>
        <p:spPr>
          <a:xfrm>
            <a:off x="4542179" y="3910466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95DB4B-0094-D1C6-E6FB-CC01770B49BB}"/>
              </a:ext>
            </a:extLst>
          </p:cNvPr>
          <p:cNvCxnSpPr>
            <a:cxnSpLocks/>
          </p:cNvCxnSpPr>
          <p:nvPr/>
        </p:nvCxnSpPr>
        <p:spPr>
          <a:xfrm>
            <a:off x="4542179" y="526384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5BF66D-0015-D736-17F6-E288A1C82B71}"/>
              </a:ext>
            </a:extLst>
          </p:cNvPr>
          <p:cNvSpPr txBox="1"/>
          <p:nvPr/>
        </p:nvSpPr>
        <p:spPr>
          <a:xfrm>
            <a:off x="5357189" y="203449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(B,1)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6915-1FEA-AF17-328B-2A7404325C96}"/>
              </a:ext>
            </a:extLst>
          </p:cNvPr>
          <p:cNvSpPr txBox="1"/>
          <p:nvPr/>
        </p:nvSpPr>
        <p:spPr>
          <a:xfrm>
            <a:off x="5357189" y="3509430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(B,1)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(C,1)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7A8291-75FC-2916-28A4-70346F0235D9}"/>
              </a:ext>
            </a:extLst>
          </p:cNvPr>
          <p:cNvSpPr txBox="1"/>
          <p:nvPr/>
        </p:nvSpPr>
        <p:spPr>
          <a:xfrm>
            <a:off x="5357187" y="484834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(D,1)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50D537-B02D-D11C-FA57-0CD6B3C48A6B}"/>
              </a:ext>
            </a:extLst>
          </p:cNvPr>
          <p:cNvSpPr txBox="1"/>
          <p:nvPr/>
        </p:nvSpPr>
        <p:spPr>
          <a:xfrm>
            <a:off x="5062210" y="5964768"/>
            <a:ext cx="1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Output of Mappers</a:t>
            </a:r>
          </a:p>
        </p:txBody>
      </p:sp>
    </p:spTree>
    <p:extLst>
      <p:ext uri="{BB962C8B-B14F-4D97-AF65-F5344CB8AC3E}">
        <p14:creationId xmlns:p14="http://schemas.microsoft.com/office/powerpoint/2010/main" val="3847052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2D7BB-2E7E-150E-C67E-59C67498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BBC5-9040-B029-9EA0-22541E52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0AD2F-6FA9-AEC7-879C-4E3CE605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ard 3">
            <a:extLst>
              <a:ext uri="{FF2B5EF4-FFF2-40B4-BE49-F238E27FC236}">
                <a16:creationId xmlns:a16="http://schemas.microsoft.com/office/drawing/2014/main" id="{BE17DB07-D4CA-E30E-F73F-E837F3C6D740}"/>
              </a:ext>
            </a:extLst>
          </p:cNvPr>
          <p:cNvSpPr/>
          <p:nvPr/>
        </p:nvSpPr>
        <p:spPr>
          <a:xfrm>
            <a:off x="1023730" y="189837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rd 5">
            <a:extLst>
              <a:ext uri="{FF2B5EF4-FFF2-40B4-BE49-F238E27FC236}">
                <a16:creationId xmlns:a16="http://schemas.microsoft.com/office/drawing/2014/main" id="{944731BE-822A-1A50-8A1E-8E7E27DD57C0}"/>
              </a:ext>
            </a:extLst>
          </p:cNvPr>
          <p:cNvSpPr/>
          <p:nvPr/>
        </p:nvSpPr>
        <p:spPr>
          <a:xfrm>
            <a:off x="1023730" y="3311889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rd 6">
            <a:extLst>
              <a:ext uri="{FF2B5EF4-FFF2-40B4-BE49-F238E27FC236}">
                <a16:creationId xmlns:a16="http://schemas.microsoft.com/office/drawing/2014/main" id="{971FB24C-E0CE-2869-3B39-CDAC9C07332A}"/>
              </a:ext>
            </a:extLst>
          </p:cNvPr>
          <p:cNvSpPr/>
          <p:nvPr/>
        </p:nvSpPr>
        <p:spPr>
          <a:xfrm>
            <a:off x="1023730" y="472540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BDDC9-ED56-9185-44EE-40F0242CCDAB}"/>
              </a:ext>
            </a:extLst>
          </p:cNvPr>
          <p:cNvSpPr txBox="1"/>
          <p:nvPr/>
        </p:nvSpPr>
        <p:spPr>
          <a:xfrm>
            <a:off x="1297236" y="221916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C57E2-C590-3403-1607-EFA289611B5C}"/>
              </a:ext>
            </a:extLst>
          </p:cNvPr>
          <p:cNvSpPr txBox="1"/>
          <p:nvPr/>
        </p:nvSpPr>
        <p:spPr>
          <a:xfrm>
            <a:off x="1297235" y="3632678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B,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F372E-167C-6B03-3CA2-267E75A8822A}"/>
              </a:ext>
            </a:extLst>
          </p:cNvPr>
          <p:cNvSpPr txBox="1"/>
          <p:nvPr/>
        </p:nvSpPr>
        <p:spPr>
          <a:xfrm>
            <a:off x="1276396" y="504619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20379-A417-5387-3888-99BD9A93589A}"/>
              </a:ext>
            </a:extLst>
          </p:cNvPr>
          <p:cNvSpPr txBox="1"/>
          <p:nvPr/>
        </p:nvSpPr>
        <p:spPr>
          <a:xfrm>
            <a:off x="838200" y="614943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 Files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FCDD63-6C30-035D-27B4-C4D58E8391C1}"/>
              </a:ext>
            </a:extLst>
          </p:cNvPr>
          <p:cNvCxnSpPr>
            <a:cxnSpLocks/>
          </p:cNvCxnSpPr>
          <p:nvPr/>
        </p:nvCxnSpPr>
        <p:spPr>
          <a:xfrm>
            <a:off x="2483202" y="244999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86DD63-90BE-E582-F799-1C7F0E426A1B}"/>
              </a:ext>
            </a:extLst>
          </p:cNvPr>
          <p:cNvCxnSpPr>
            <a:cxnSpLocks/>
          </p:cNvCxnSpPr>
          <p:nvPr/>
        </p:nvCxnSpPr>
        <p:spPr>
          <a:xfrm>
            <a:off x="2483202" y="3910467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F2FC37-49B5-D866-24FB-FB09B1F54D31}"/>
              </a:ext>
            </a:extLst>
          </p:cNvPr>
          <p:cNvCxnSpPr>
            <a:cxnSpLocks/>
          </p:cNvCxnSpPr>
          <p:nvPr/>
        </p:nvCxnSpPr>
        <p:spPr>
          <a:xfrm>
            <a:off x="2483202" y="526384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n 16">
            <a:extLst>
              <a:ext uri="{FF2B5EF4-FFF2-40B4-BE49-F238E27FC236}">
                <a16:creationId xmlns:a16="http://schemas.microsoft.com/office/drawing/2014/main" id="{D3EDD072-4F4A-5311-17FF-CC5977488645}"/>
              </a:ext>
            </a:extLst>
          </p:cNvPr>
          <p:cNvSpPr/>
          <p:nvPr/>
        </p:nvSpPr>
        <p:spPr>
          <a:xfrm>
            <a:off x="3428999" y="1898371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8991A95D-FB40-38ED-DA88-77D72FECBFC1}"/>
              </a:ext>
            </a:extLst>
          </p:cNvPr>
          <p:cNvSpPr/>
          <p:nvPr/>
        </p:nvSpPr>
        <p:spPr>
          <a:xfrm>
            <a:off x="3429000" y="3311889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A89C09E2-52C2-BEF7-DD22-8CED8AC9AA9F}"/>
              </a:ext>
            </a:extLst>
          </p:cNvPr>
          <p:cNvSpPr/>
          <p:nvPr/>
        </p:nvSpPr>
        <p:spPr>
          <a:xfrm>
            <a:off x="3428998" y="4725404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109D16-C695-01C8-13FC-600642C303CA}"/>
              </a:ext>
            </a:extLst>
          </p:cNvPr>
          <p:cNvSpPr txBox="1"/>
          <p:nvPr/>
        </p:nvSpPr>
        <p:spPr>
          <a:xfrm>
            <a:off x="3073636" y="61494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Mappers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5679DB-3CD0-2FC6-970A-2FE8063D2F23}"/>
              </a:ext>
            </a:extLst>
          </p:cNvPr>
          <p:cNvCxnSpPr>
            <a:cxnSpLocks/>
          </p:cNvCxnSpPr>
          <p:nvPr/>
        </p:nvCxnSpPr>
        <p:spPr>
          <a:xfrm>
            <a:off x="4542179" y="244999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E7BE00-6ECD-40C9-E5FD-CE3A16535762}"/>
              </a:ext>
            </a:extLst>
          </p:cNvPr>
          <p:cNvCxnSpPr>
            <a:cxnSpLocks/>
          </p:cNvCxnSpPr>
          <p:nvPr/>
        </p:nvCxnSpPr>
        <p:spPr>
          <a:xfrm>
            <a:off x="4542179" y="3910466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846A6C-B0A0-AA62-DD40-FD46A0A22861}"/>
              </a:ext>
            </a:extLst>
          </p:cNvPr>
          <p:cNvCxnSpPr>
            <a:cxnSpLocks/>
          </p:cNvCxnSpPr>
          <p:nvPr/>
        </p:nvCxnSpPr>
        <p:spPr>
          <a:xfrm>
            <a:off x="4542179" y="526384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E067F1-1B80-EEBA-7C4E-28FACA8DDFB0}"/>
              </a:ext>
            </a:extLst>
          </p:cNvPr>
          <p:cNvSpPr txBox="1"/>
          <p:nvPr/>
        </p:nvSpPr>
        <p:spPr>
          <a:xfrm>
            <a:off x="5357189" y="203449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(B,1)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A6CBC9-7DC7-872D-F472-7C1C57D3ADB6}"/>
              </a:ext>
            </a:extLst>
          </p:cNvPr>
          <p:cNvSpPr txBox="1"/>
          <p:nvPr/>
        </p:nvSpPr>
        <p:spPr>
          <a:xfrm>
            <a:off x="5357189" y="3509430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(B,1)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(C,1)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23EC0-ED3B-CB58-239C-FB37C5A89091}"/>
              </a:ext>
            </a:extLst>
          </p:cNvPr>
          <p:cNvSpPr txBox="1"/>
          <p:nvPr/>
        </p:nvSpPr>
        <p:spPr>
          <a:xfrm>
            <a:off x="5357187" y="484834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(D,1)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B98D1B-6807-54E9-4C14-ACC501E4077D}"/>
              </a:ext>
            </a:extLst>
          </p:cNvPr>
          <p:cNvSpPr txBox="1"/>
          <p:nvPr/>
        </p:nvSpPr>
        <p:spPr>
          <a:xfrm>
            <a:off x="5062210" y="5964768"/>
            <a:ext cx="1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Output of Mappers</a:t>
            </a:r>
          </a:p>
        </p:txBody>
      </p:sp>
      <p:sp>
        <p:nvSpPr>
          <p:cNvPr id="25" name="Bevel 24">
            <a:extLst>
              <a:ext uri="{FF2B5EF4-FFF2-40B4-BE49-F238E27FC236}">
                <a16:creationId xmlns:a16="http://schemas.microsoft.com/office/drawing/2014/main" id="{EA847A93-5F2B-BD5D-EEB1-98ACF2554ED3}"/>
              </a:ext>
            </a:extLst>
          </p:cNvPr>
          <p:cNvSpPr/>
          <p:nvPr/>
        </p:nvSpPr>
        <p:spPr>
          <a:xfrm>
            <a:off x="7106478" y="1669694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vel 25">
            <a:extLst>
              <a:ext uri="{FF2B5EF4-FFF2-40B4-BE49-F238E27FC236}">
                <a16:creationId xmlns:a16="http://schemas.microsoft.com/office/drawing/2014/main" id="{259DC496-D580-51AA-F710-0543EB422229}"/>
              </a:ext>
            </a:extLst>
          </p:cNvPr>
          <p:cNvSpPr/>
          <p:nvPr/>
        </p:nvSpPr>
        <p:spPr>
          <a:xfrm>
            <a:off x="7106478" y="2801680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vel 26">
            <a:extLst>
              <a:ext uri="{FF2B5EF4-FFF2-40B4-BE49-F238E27FC236}">
                <a16:creationId xmlns:a16="http://schemas.microsoft.com/office/drawing/2014/main" id="{0326940B-165A-3A44-C88E-FA74CAE7811B}"/>
              </a:ext>
            </a:extLst>
          </p:cNvPr>
          <p:cNvSpPr/>
          <p:nvPr/>
        </p:nvSpPr>
        <p:spPr>
          <a:xfrm>
            <a:off x="7106478" y="3933666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vel 27">
            <a:extLst>
              <a:ext uri="{FF2B5EF4-FFF2-40B4-BE49-F238E27FC236}">
                <a16:creationId xmlns:a16="http://schemas.microsoft.com/office/drawing/2014/main" id="{E0FF5DF1-1A69-8231-5683-F2B9F4F322B7}"/>
              </a:ext>
            </a:extLst>
          </p:cNvPr>
          <p:cNvSpPr/>
          <p:nvPr/>
        </p:nvSpPr>
        <p:spPr>
          <a:xfrm>
            <a:off x="7106477" y="5065652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B6466B-FD89-3E89-3CA6-EA9BCB006F21}"/>
              </a:ext>
            </a:extLst>
          </p:cNvPr>
          <p:cNvSpPr txBox="1"/>
          <p:nvPr/>
        </p:nvSpPr>
        <p:spPr>
          <a:xfrm>
            <a:off x="6851599" y="6149433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Reducers</a:t>
            </a:r>
          </a:p>
        </p:txBody>
      </p:sp>
    </p:spTree>
    <p:extLst>
      <p:ext uri="{BB962C8B-B14F-4D97-AF65-F5344CB8AC3E}">
        <p14:creationId xmlns:p14="http://schemas.microsoft.com/office/powerpoint/2010/main" val="2927518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94607-4B35-1913-3111-9E866E77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6D1E-C17B-CDE0-1940-48A538F0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9A739-1F41-F95C-4C91-959DF7F5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ard 3">
            <a:extLst>
              <a:ext uri="{FF2B5EF4-FFF2-40B4-BE49-F238E27FC236}">
                <a16:creationId xmlns:a16="http://schemas.microsoft.com/office/drawing/2014/main" id="{72F31DCE-159F-6CE8-09C8-3BAA3C84CF3A}"/>
              </a:ext>
            </a:extLst>
          </p:cNvPr>
          <p:cNvSpPr/>
          <p:nvPr/>
        </p:nvSpPr>
        <p:spPr>
          <a:xfrm>
            <a:off x="1023730" y="189837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rd 5">
            <a:extLst>
              <a:ext uri="{FF2B5EF4-FFF2-40B4-BE49-F238E27FC236}">
                <a16:creationId xmlns:a16="http://schemas.microsoft.com/office/drawing/2014/main" id="{F7AD453B-4868-7AF1-957F-F3557E9A1C63}"/>
              </a:ext>
            </a:extLst>
          </p:cNvPr>
          <p:cNvSpPr/>
          <p:nvPr/>
        </p:nvSpPr>
        <p:spPr>
          <a:xfrm>
            <a:off x="1023730" y="3311889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rd 6">
            <a:extLst>
              <a:ext uri="{FF2B5EF4-FFF2-40B4-BE49-F238E27FC236}">
                <a16:creationId xmlns:a16="http://schemas.microsoft.com/office/drawing/2014/main" id="{FA4FFA6C-75D7-BA37-5745-B10298E1C7E1}"/>
              </a:ext>
            </a:extLst>
          </p:cNvPr>
          <p:cNvSpPr/>
          <p:nvPr/>
        </p:nvSpPr>
        <p:spPr>
          <a:xfrm>
            <a:off x="1023730" y="472540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5B9BE-048A-BF34-093E-5130DD23187F}"/>
              </a:ext>
            </a:extLst>
          </p:cNvPr>
          <p:cNvSpPr txBox="1"/>
          <p:nvPr/>
        </p:nvSpPr>
        <p:spPr>
          <a:xfrm>
            <a:off x="1297236" y="221916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2A84E-D93A-91C2-69F6-22470D48D5EA}"/>
              </a:ext>
            </a:extLst>
          </p:cNvPr>
          <p:cNvSpPr txBox="1"/>
          <p:nvPr/>
        </p:nvSpPr>
        <p:spPr>
          <a:xfrm>
            <a:off x="1297235" y="3632678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B,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327E6-8F50-8EDD-9D43-AE25EE93742B}"/>
              </a:ext>
            </a:extLst>
          </p:cNvPr>
          <p:cNvSpPr txBox="1"/>
          <p:nvPr/>
        </p:nvSpPr>
        <p:spPr>
          <a:xfrm>
            <a:off x="1276396" y="504619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818B8-EA31-00F4-1316-80B92221481F}"/>
              </a:ext>
            </a:extLst>
          </p:cNvPr>
          <p:cNvSpPr txBox="1"/>
          <p:nvPr/>
        </p:nvSpPr>
        <p:spPr>
          <a:xfrm>
            <a:off x="838200" y="614943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 Files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99F874-3E85-1C88-950A-5BBD9887A19F}"/>
              </a:ext>
            </a:extLst>
          </p:cNvPr>
          <p:cNvCxnSpPr>
            <a:cxnSpLocks/>
          </p:cNvCxnSpPr>
          <p:nvPr/>
        </p:nvCxnSpPr>
        <p:spPr>
          <a:xfrm>
            <a:off x="2483202" y="244999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760398-3599-6D1B-D372-37ED52328047}"/>
              </a:ext>
            </a:extLst>
          </p:cNvPr>
          <p:cNvCxnSpPr>
            <a:cxnSpLocks/>
          </p:cNvCxnSpPr>
          <p:nvPr/>
        </p:nvCxnSpPr>
        <p:spPr>
          <a:xfrm>
            <a:off x="2483202" y="3910467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03FF8F-18E0-407B-2BAB-F5A467B2685D}"/>
              </a:ext>
            </a:extLst>
          </p:cNvPr>
          <p:cNvCxnSpPr>
            <a:cxnSpLocks/>
          </p:cNvCxnSpPr>
          <p:nvPr/>
        </p:nvCxnSpPr>
        <p:spPr>
          <a:xfrm>
            <a:off x="2483202" y="526384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n 16">
            <a:extLst>
              <a:ext uri="{FF2B5EF4-FFF2-40B4-BE49-F238E27FC236}">
                <a16:creationId xmlns:a16="http://schemas.microsoft.com/office/drawing/2014/main" id="{A9EB6DAC-663A-08DC-6BDF-7F264EC9D955}"/>
              </a:ext>
            </a:extLst>
          </p:cNvPr>
          <p:cNvSpPr/>
          <p:nvPr/>
        </p:nvSpPr>
        <p:spPr>
          <a:xfrm>
            <a:off x="3428999" y="1898371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C286467A-E734-8B93-4AE2-C1535C680AB9}"/>
              </a:ext>
            </a:extLst>
          </p:cNvPr>
          <p:cNvSpPr/>
          <p:nvPr/>
        </p:nvSpPr>
        <p:spPr>
          <a:xfrm>
            <a:off x="3429000" y="3311889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494C09B9-FBE3-04AD-2AF4-982A250CCDB5}"/>
              </a:ext>
            </a:extLst>
          </p:cNvPr>
          <p:cNvSpPr/>
          <p:nvPr/>
        </p:nvSpPr>
        <p:spPr>
          <a:xfrm>
            <a:off x="3428998" y="4725404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3E7B4-A0A6-323A-10B7-528C9BA9C136}"/>
              </a:ext>
            </a:extLst>
          </p:cNvPr>
          <p:cNvSpPr txBox="1"/>
          <p:nvPr/>
        </p:nvSpPr>
        <p:spPr>
          <a:xfrm>
            <a:off x="3073636" y="61494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Mappers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58DEC6-292A-88D0-C4A9-E087481FEB40}"/>
              </a:ext>
            </a:extLst>
          </p:cNvPr>
          <p:cNvCxnSpPr>
            <a:cxnSpLocks/>
          </p:cNvCxnSpPr>
          <p:nvPr/>
        </p:nvCxnSpPr>
        <p:spPr>
          <a:xfrm>
            <a:off x="4542179" y="244999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39F826-C13B-FBCC-B63F-5E6C6B16CFE0}"/>
              </a:ext>
            </a:extLst>
          </p:cNvPr>
          <p:cNvCxnSpPr>
            <a:cxnSpLocks/>
          </p:cNvCxnSpPr>
          <p:nvPr/>
        </p:nvCxnSpPr>
        <p:spPr>
          <a:xfrm>
            <a:off x="4542179" y="3910466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95C5BE-2627-097D-B6EB-A75C25D1D47A}"/>
              </a:ext>
            </a:extLst>
          </p:cNvPr>
          <p:cNvCxnSpPr>
            <a:cxnSpLocks/>
          </p:cNvCxnSpPr>
          <p:nvPr/>
        </p:nvCxnSpPr>
        <p:spPr>
          <a:xfrm>
            <a:off x="4542179" y="526384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E85CFAB-6E65-388D-F5EE-D02099525693}"/>
              </a:ext>
            </a:extLst>
          </p:cNvPr>
          <p:cNvSpPr txBox="1"/>
          <p:nvPr/>
        </p:nvSpPr>
        <p:spPr>
          <a:xfrm>
            <a:off x="5357189" y="203449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(B,1)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7A3A9E-B7AD-8E89-B7E5-671BE03C4C38}"/>
              </a:ext>
            </a:extLst>
          </p:cNvPr>
          <p:cNvSpPr txBox="1"/>
          <p:nvPr/>
        </p:nvSpPr>
        <p:spPr>
          <a:xfrm>
            <a:off x="5357189" y="3509430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(B,1)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(C,1)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D062E2-9C84-C7C8-E6D4-C15FB46E7CFE}"/>
              </a:ext>
            </a:extLst>
          </p:cNvPr>
          <p:cNvSpPr txBox="1"/>
          <p:nvPr/>
        </p:nvSpPr>
        <p:spPr>
          <a:xfrm>
            <a:off x="5357187" y="484834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(D,1)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39CA40-4DE2-1011-DF40-0FBC5BE97C61}"/>
              </a:ext>
            </a:extLst>
          </p:cNvPr>
          <p:cNvSpPr txBox="1"/>
          <p:nvPr/>
        </p:nvSpPr>
        <p:spPr>
          <a:xfrm>
            <a:off x="5062210" y="5964768"/>
            <a:ext cx="1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Output of Mappers</a:t>
            </a:r>
          </a:p>
        </p:txBody>
      </p:sp>
      <p:sp>
        <p:nvSpPr>
          <p:cNvPr id="25" name="Bevel 24">
            <a:extLst>
              <a:ext uri="{FF2B5EF4-FFF2-40B4-BE49-F238E27FC236}">
                <a16:creationId xmlns:a16="http://schemas.microsoft.com/office/drawing/2014/main" id="{08850CCD-1E4D-3322-1579-78AA4EA827EC}"/>
              </a:ext>
            </a:extLst>
          </p:cNvPr>
          <p:cNvSpPr/>
          <p:nvPr/>
        </p:nvSpPr>
        <p:spPr>
          <a:xfrm>
            <a:off x="7106478" y="1669694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vel 25">
            <a:extLst>
              <a:ext uri="{FF2B5EF4-FFF2-40B4-BE49-F238E27FC236}">
                <a16:creationId xmlns:a16="http://schemas.microsoft.com/office/drawing/2014/main" id="{0A5E247E-194C-A15E-9ED3-680228795863}"/>
              </a:ext>
            </a:extLst>
          </p:cNvPr>
          <p:cNvSpPr/>
          <p:nvPr/>
        </p:nvSpPr>
        <p:spPr>
          <a:xfrm>
            <a:off x="7106478" y="2801680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vel 26">
            <a:extLst>
              <a:ext uri="{FF2B5EF4-FFF2-40B4-BE49-F238E27FC236}">
                <a16:creationId xmlns:a16="http://schemas.microsoft.com/office/drawing/2014/main" id="{BD235BC4-EB56-440F-B274-7ECBC51ECF58}"/>
              </a:ext>
            </a:extLst>
          </p:cNvPr>
          <p:cNvSpPr/>
          <p:nvPr/>
        </p:nvSpPr>
        <p:spPr>
          <a:xfrm>
            <a:off x="7106478" y="3933666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vel 27">
            <a:extLst>
              <a:ext uri="{FF2B5EF4-FFF2-40B4-BE49-F238E27FC236}">
                <a16:creationId xmlns:a16="http://schemas.microsoft.com/office/drawing/2014/main" id="{FE817976-4389-C243-ED00-D7EF50E70773}"/>
              </a:ext>
            </a:extLst>
          </p:cNvPr>
          <p:cNvSpPr/>
          <p:nvPr/>
        </p:nvSpPr>
        <p:spPr>
          <a:xfrm>
            <a:off x="7106477" y="5065652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09CB64-FF84-2488-A51A-98442DBBE7A5}"/>
              </a:ext>
            </a:extLst>
          </p:cNvPr>
          <p:cNvSpPr txBox="1"/>
          <p:nvPr/>
        </p:nvSpPr>
        <p:spPr>
          <a:xfrm>
            <a:off x="6851599" y="6149433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Reducers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168E58-318F-0163-BC57-8CE59042B5EB}"/>
              </a:ext>
            </a:extLst>
          </p:cNvPr>
          <p:cNvCxnSpPr>
            <a:cxnSpLocks/>
          </p:cNvCxnSpPr>
          <p:nvPr/>
        </p:nvCxnSpPr>
        <p:spPr>
          <a:xfrm>
            <a:off x="6172200" y="2219162"/>
            <a:ext cx="834887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9DBDBC-4569-0B67-5A1F-82BC88A7FECC}"/>
              </a:ext>
            </a:extLst>
          </p:cNvPr>
          <p:cNvCxnSpPr>
            <a:cxnSpLocks/>
          </p:cNvCxnSpPr>
          <p:nvPr/>
        </p:nvCxnSpPr>
        <p:spPr>
          <a:xfrm flipV="1">
            <a:off x="6096000" y="2330404"/>
            <a:ext cx="911087" cy="27157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FC29E5-8DD7-32CA-282F-2796ED97F3A4}"/>
              </a:ext>
            </a:extLst>
          </p:cNvPr>
          <p:cNvCxnSpPr>
            <a:cxnSpLocks/>
          </p:cNvCxnSpPr>
          <p:nvPr/>
        </p:nvCxnSpPr>
        <p:spPr>
          <a:xfrm>
            <a:off x="6096000" y="2680827"/>
            <a:ext cx="911087" cy="5363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5B86FEC-176C-FFE0-0D74-378F82C0C2C0}"/>
              </a:ext>
            </a:extLst>
          </p:cNvPr>
          <p:cNvCxnSpPr>
            <a:cxnSpLocks/>
          </p:cNvCxnSpPr>
          <p:nvPr/>
        </p:nvCxnSpPr>
        <p:spPr>
          <a:xfrm flipV="1">
            <a:off x="6096000" y="3348570"/>
            <a:ext cx="911087" cy="4283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2C12BC-E158-DCD7-C32F-908ACEFE2D47}"/>
              </a:ext>
            </a:extLst>
          </p:cNvPr>
          <p:cNvCxnSpPr>
            <a:cxnSpLocks/>
          </p:cNvCxnSpPr>
          <p:nvPr/>
        </p:nvCxnSpPr>
        <p:spPr>
          <a:xfrm>
            <a:off x="6172200" y="4174435"/>
            <a:ext cx="834887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D5ADA5C-57E1-872F-B237-AB74FE557B2F}"/>
              </a:ext>
            </a:extLst>
          </p:cNvPr>
          <p:cNvCxnSpPr>
            <a:cxnSpLocks/>
          </p:cNvCxnSpPr>
          <p:nvPr/>
        </p:nvCxnSpPr>
        <p:spPr>
          <a:xfrm>
            <a:off x="6172200" y="5481151"/>
            <a:ext cx="834887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798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5F75F-4F25-55DB-DC10-A4505A14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E0-5B29-353C-1ACD-2AE4AEE4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06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Case Study: Map Reduce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139AB-E813-740C-5858-8B85069D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Card 3">
            <a:extLst>
              <a:ext uri="{FF2B5EF4-FFF2-40B4-BE49-F238E27FC236}">
                <a16:creationId xmlns:a16="http://schemas.microsoft.com/office/drawing/2014/main" id="{4FB9F3E0-31CE-B726-8072-9B42B23F0E94}"/>
              </a:ext>
            </a:extLst>
          </p:cNvPr>
          <p:cNvSpPr/>
          <p:nvPr/>
        </p:nvSpPr>
        <p:spPr>
          <a:xfrm>
            <a:off x="1023730" y="189837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rd 5">
            <a:extLst>
              <a:ext uri="{FF2B5EF4-FFF2-40B4-BE49-F238E27FC236}">
                <a16:creationId xmlns:a16="http://schemas.microsoft.com/office/drawing/2014/main" id="{7CD5A5D8-D6BC-F4D6-5225-3348ADA94ACC}"/>
              </a:ext>
            </a:extLst>
          </p:cNvPr>
          <p:cNvSpPr/>
          <p:nvPr/>
        </p:nvSpPr>
        <p:spPr>
          <a:xfrm>
            <a:off x="1023730" y="3311889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rd 6">
            <a:extLst>
              <a:ext uri="{FF2B5EF4-FFF2-40B4-BE49-F238E27FC236}">
                <a16:creationId xmlns:a16="http://schemas.microsoft.com/office/drawing/2014/main" id="{BC6103FA-2150-527B-DD3C-91EB15AC713E}"/>
              </a:ext>
            </a:extLst>
          </p:cNvPr>
          <p:cNvSpPr/>
          <p:nvPr/>
        </p:nvSpPr>
        <p:spPr>
          <a:xfrm>
            <a:off x="1023730" y="4725404"/>
            <a:ext cx="1311966" cy="1103243"/>
          </a:xfrm>
          <a:prstGeom prst="flowChartPunchedCard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652B1-D67B-C46C-E199-5A6F9ABFDB50}"/>
              </a:ext>
            </a:extLst>
          </p:cNvPr>
          <p:cNvSpPr txBox="1"/>
          <p:nvPr/>
        </p:nvSpPr>
        <p:spPr>
          <a:xfrm>
            <a:off x="1297236" y="221916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640BD-5094-BE02-D545-4F55C04917B9}"/>
              </a:ext>
            </a:extLst>
          </p:cNvPr>
          <p:cNvSpPr txBox="1"/>
          <p:nvPr/>
        </p:nvSpPr>
        <p:spPr>
          <a:xfrm>
            <a:off x="1297235" y="3632678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B,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D1894-05CC-38FC-42BB-D580D47998F3}"/>
              </a:ext>
            </a:extLst>
          </p:cNvPr>
          <p:cNvSpPr txBox="1"/>
          <p:nvPr/>
        </p:nvSpPr>
        <p:spPr>
          <a:xfrm>
            <a:off x="1276396" y="504619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99052-8D39-7E24-8DCA-D18FC8E3871B}"/>
              </a:ext>
            </a:extLst>
          </p:cNvPr>
          <p:cNvSpPr txBox="1"/>
          <p:nvPr/>
        </p:nvSpPr>
        <p:spPr>
          <a:xfrm>
            <a:off x="838200" y="614943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Input Files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351E6C-E646-CBA9-BC2C-3104F7D994AF}"/>
              </a:ext>
            </a:extLst>
          </p:cNvPr>
          <p:cNvCxnSpPr>
            <a:cxnSpLocks/>
          </p:cNvCxnSpPr>
          <p:nvPr/>
        </p:nvCxnSpPr>
        <p:spPr>
          <a:xfrm>
            <a:off x="2483202" y="244999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269F06-DC63-D52F-2CBE-AA3E422F93B8}"/>
              </a:ext>
            </a:extLst>
          </p:cNvPr>
          <p:cNvCxnSpPr>
            <a:cxnSpLocks/>
          </p:cNvCxnSpPr>
          <p:nvPr/>
        </p:nvCxnSpPr>
        <p:spPr>
          <a:xfrm>
            <a:off x="2483202" y="3910467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48C70F-0AFA-11E8-6DCC-E470729956A5}"/>
              </a:ext>
            </a:extLst>
          </p:cNvPr>
          <p:cNvCxnSpPr>
            <a:cxnSpLocks/>
          </p:cNvCxnSpPr>
          <p:nvPr/>
        </p:nvCxnSpPr>
        <p:spPr>
          <a:xfrm>
            <a:off x="2483202" y="5263843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n 16">
            <a:extLst>
              <a:ext uri="{FF2B5EF4-FFF2-40B4-BE49-F238E27FC236}">
                <a16:creationId xmlns:a16="http://schemas.microsoft.com/office/drawing/2014/main" id="{04145A9C-31B0-438C-E7CF-5E4FB5279C17}"/>
              </a:ext>
            </a:extLst>
          </p:cNvPr>
          <p:cNvSpPr/>
          <p:nvPr/>
        </p:nvSpPr>
        <p:spPr>
          <a:xfrm>
            <a:off x="3428999" y="1898371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4BC7CF09-3B57-F194-52E6-B28383865C25}"/>
              </a:ext>
            </a:extLst>
          </p:cNvPr>
          <p:cNvSpPr/>
          <p:nvPr/>
        </p:nvSpPr>
        <p:spPr>
          <a:xfrm>
            <a:off x="3429000" y="3311889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B0803D8F-B976-9BCC-7F84-99009583F071}"/>
              </a:ext>
            </a:extLst>
          </p:cNvPr>
          <p:cNvSpPr/>
          <p:nvPr/>
        </p:nvSpPr>
        <p:spPr>
          <a:xfrm>
            <a:off x="3428998" y="4725404"/>
            <a:ext cx="834887" cy="11032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D9F8D-FB6C-F80B-42D9-E978C05DDBC8}"/>
              </a:ext>
            </a:extLst>
          </p:cNvPr>
          <p:cNvSpPr txBox="1"/>
          <p:nvPr/>
        </p:nvSpPr>
        <p:spPr>
          <a:xfrm>
            <a:off x="3073636" y="6149435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Mappers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2B370B-D429-7358-A862-DF3B3D725134}"/>
              </a:ext>
            </a:extLst>
          </p:cNvPr>
          <p:cNvCxnSpPr>
            <a:cxnSpLocks/>
          </p:cNvCxnSpPr>
          <p:nvPr/>
        </p:nvCxnSpPr>
        <p:spPr>
          <a:xfrm>
            <a:off x="4542179" y="244999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4EAF5D-A4D1-AD64-D616-4F2EFA784CF1}"/>
              </a:ext>
            </a:extLst>
          </p:cNvPr>
          <p:cNvCxnSpPr>
            <a:cxnSpLocks/>
          </p:cNvCxnSpPr>
          <p:nvPr/>
        </p:nvCxnSpPr>
        <p:spPr>
          <a:xfrm>
            <a:off x="4542179" y="3910466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CEDC9A-8FF1-2382-FE95-6999D9584BB8}"/>
              </a:ext>
            </a:extLst>
          </p:cNvPr>
          <p:cNvCxnSpPr>
            <a:cxnSpLocks/>
          </p:cNvCxnSpPr>
          <p:nvPr/>
        </p:nvCxnSpPr>
        <p:spPr>
          <a:xfrm>
            <a:off x="4542179" y="5263842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29AA0F-9989-3202-C3CE-D709F5A7608B}"/>
              </a:ext>
            </a:extLst>
          </p:cNvPr>
          <p:cNvSpPr txBox="1"/>
          <p:nvPr/>
        </p:nvSpPr>
        <p:spPr>
          <a:xfrm>
            <a:off x="5357189" y="203449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(B,1)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A976B0-965D-CC69-CB74-41D3A3D9F682}"/>
              </a:ext>
            </a:extLst>
          </p:cNvPr>
          <p:cNvSpPr txBox="1"/>
          <p:nvPr/>
        </p:nvSpPr>
        <p:spPr>
          <a:xfrm>
            <a:off x="5357189" y="3509430"/>
            <a:ext cx="885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(B,1)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(C,1)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1922E2-5C38-EC16-A406-3C3DE311D13D}"/>
              </a:ext>
            </a:extLst>
          </p:cNvPr>
          <p:cNvSpPr txBox="1"/>
          <p:nvPr/>
        </p:nvSpPr>
        <p:spPr>
          <a:xfrm>
            <a:off x="5357187" y="4848343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(A,1)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(D,1)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A45661-DEEB-381C-DD63-624B29396434}"/>
              </a:ext>
            </a:extLst>
          </p:cNvPr>
          <p:cNvSpPr txBox="1"/>
          <p:nvPr/>
        </p:nvSpPr>
        <p:spPr>
          <a:xfrm>
            <a:off x="5062210" y="5964768"/>
            <a:ext cx="1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Output of Mappers</a:t>
            </a:r>
          </a:p>
        </p:txBody>
      </p:sp>
      <p:sp>
        <p:nvSpPr>
          <p:cNvPr id="25" name="Bevel 24">
            <a:extLst>
              <a:ext uri="{FF2B5EF4-FFF2-40B4-BE49-F238E27FC236}">
                <a16:creationId xmlns:a16="http://schemas.microsoft.com/office/drawing/2014/main" id="{A399A8AC-2224-F3A3-58CE-9FB4B9F6FDA0}"/>
              </a:ext>
            </a:extLst>
          </p:cNvPr>
          <p:cNvSpPr/>
          <p:nvPr/>
        </p:nvSpPr>
        <p:spPr>
          <a:xfrm>
            <a:off x="7106478" y="1669694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vel 25">
            <a:extLst>
              <a:ext uri="{FF2B5EF4-FFF2-40B4-BE49-F238E27FC236}">
                <a16:creationId xmlns:a16="http://schemas.microsoft.com/office/drawing/2014/main" id="{7975AC0E-C427-ACC3-D463-CABA31346F5D}"/>
              </a:ext>
            </a:extLst>
          </p:cNvPr>
          <p:cNvSpPr/>
          <p:nvPr/>
        </p:nvSpPr>
        <p:spPr>
          <a:xfrm>
            <a:off x="7106478" y="2801680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vel 26">
            <a:extLst>
              <a:ext uri="{FF2B5EF4-FFF2-40B4-BE49-F238E27FC236}">
                <a16:creationId xmlns:a16="http://schemas.microsoft.com/office/drawing/2014/main" id="{7C732675-E9E0-AA6D-B08D-DE6BA5EC0324}"/>
              </a:ext>
            </a:extLst>
          </p:cNvPr>
          <p:cNvSpPr/>
          <p:nvPr/>
        </p:nvSpPr>
        <p:spPr>
          <a:xfrm>
            <a:off x="7106478" y="3933666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vel 27">
            <a:extLst>
              <a:ext uri="{FF2B5EF4-FFF2-40B4-BE49-F238E27FC236}">
                <a16:creationId xmlns:a16="http://schemas.microsoft.com/office/drawing/2014/main" id="{66E8980A-1C8F-0998-9062-CB6BCD4286FE}"/>
              </a:ext>
            </a:extLst>
          </p:cNvPr>
          <p:cNvSpPr/>
          <p:nvPr/>
        </p:nvSpPr>
        <p:spPr>
          <a:xfrm>
            <a:off x="7106477" y="5065652"/>
            <a:ext cx="936475" cy="830998"/>
          </a:xfrm>
          <a:prstGeom prst="beve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71221D-63BA-3D58-8F4B-2F9817AA4DCB}"/>
              </a:ext>
            </a:extLst>
          </p:cNvPr>
          <p:cNvSpPr txBox="1"/>
          <p:nvPr/>
        </p:nvSpPr>
        <p:spPr>
          <a:xfrm>
            <a:off x="6851599" y="6149433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Reducers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111936-41E3-CA47-E390-484BA1680C4C}"/>
              </a:ext>
            </a:extLst>
          </p:cNvPr>
          <p:cNvCxnSpPr>
            <a:cxnSpLocks/>
          </p:cNvCxnSpPr>
          <p:nvPr/>
        </p:nvCxnSpPr>
        <p:spPr>
          <a:xfrm>
            <a:off x="6172200" y="2219162"/>
            <a:ext cx="834887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EAC95E-47A5-0931-AE17-142C46397917}"/>
              </a:ext>
            </a:extLst>
          </p:cNvPr>
          <p:cNvCxnSpPr>
            <a:cxnSpLocks/>
          </p:cNvCxnSpPr>
          <p:nvPr/>
        </p:nvCxnSpPr>
        <p:spPr>
          <a:xfrm flipV="1">
            <a:off x="6096000" y="2330404"/>
            <a:ext cx="911087" cy="27157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5716EC3-63BF-C6CC-CECF-81862F332A21}"/>
              </a:ext>
            </a:extLst>
          </p:cNvPr>
          <p:cNvCxnSpPr>
            <a:cxnSpLocks/>
          </p:cNvCxnSpPr>
          <p:nvPr/>
        </p:nvCxnSpPr>
        <p:spPr>
          <a:xfrm>
            <a:off x="6096000" y="2680827"/>
            <a:ext cx="911087" cy="5363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2B2063-773B-E9FA-056C-C794551D1F74}"/>
              </a:ext>
            </a:extLst>
          </p:cNvPr>
          <p:cNvCxnSpPr>
            <a:cxnSpLocks/>
          </p:cNvCxnSpPr>
          <p:nvPr/>
        </p:nvCxnSpPr>
        <p:spPr>
          <a:xfrm flipV="1">
            <a:off x="6096000" y="3348570"/>
            <a:ext cx="911087" cy="4283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D9F8695-F6A6-E486-DA32-803AAA7B06A8}"/>
              </a:ext>
            </a:extLst>
          </p:cNvPr>
          <p:cNvCxnSpPr>
            <a:cxnSpLocks/>
          </p:cNvCxnSpPr>
          <p:nvPr/>
        </p:nvCxnSpPr>
        <p:spPr>
          <a:xfrm>
            <a:off x="6172200" y="4174435"/>
            <a:ext cx="834887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03D38E8-C31E-E488-D2EE-BC7869E1BC16}"/>
              </a:ext>
            </a:extLst>
          </p:cNvPr>
          <p:cNvCxnSpPr>
            <a:cxnSpLocks/>
          </p:cNvCxnSpPr>
          <p:nvPr/>
        </p:nvCxnSpPr>
        <p:spPr>
          <a:xfrm>
            <a:off x="6172200" y="5481151"/>
            <a:ext cx="834887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BC7614-2F9E-0DB5-E2DD-B96FA56B54FF}"/>
              </a:ext>
            </a:extLst>
          </p:cNvPr>
          <p:cNvSpPr txBox="1"/>
          <p:nvPr/>
        </p:nvSpPr>
        <p:spPr>
          <a:xfrm>
            <a:off x="8752941" y="5964768"/>
            <a:ext cx="1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Output of Reducers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647D04-53F0-B0A5-031E-4F10D142C774}"/>
              </a:ext>
            </a:extLst>
          </p:cNvPr>
          <p:cNvCxnSpPr>
            <a:cxnSpLocks/>
          </p:cNvCxnSpPr>
          <p:nvPr/>
        </p:nvCxnSpPr>
        <p:spPr>
          <a:xfrm>
            <a:off x="8188265" y="2081951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3C68D8-B016-F26A-A6D6-D0C03C425B27}"/>
              </a:ext>
            </a:extLst>
          </p:cNvPr>
          <p:cNvCxnSpPr>
            <a:cxnSpLocks/>
          </p:cNvCxnSpPr>
          <p:nvPr/>
        </p:nvCxnSpPr>
        <p:spPr>
          <a:xfrm>
            <a:off x="8188265" y="3219915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CB9A550-E6A3-8963-4D6E-C88E4E225E9C}"/>
              </a:ext>
            </a:extLst>
          </p:cNvPr>
          <p:cNvCxnSpPr>
            <a:cxnSpLocks/>
          </p:cNvCxnSpPr>
          <p:nvPr/>
        </p:nvCxnSpPr>
        <p:spPr>
          <a:xfrm>
            <a:off x="8188265" y="4340427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B34D91-D3F4-6ECA-6BFB-D2D50E242352}"/>
              </a:ext>
            </a:extLst>
          </p:cNvPr>
          <p:cNvCxnSpPr>
            <a:cxnSpLocks/>
          </p:cNvCxnSpPr>
          <p:nvPr/>
        </p:nvCxnSpPr>
        <p:spPr>
          <a:xfrm>
            <a:off x="8192446" y="5480775"/>
            <a:ext cx="667502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C37709E-269F-9F3D-8DEB-7C0B7FDBF49A}"/>
              </a:ext>
            </a:extLst>
          </p:cNvPr>
          <p:cNvSpPr txBox="1"/>
          <p:nvPr/>
        </p:nvSpPr>
        <p:spPr>
          <a:xfrm>
            <a:off x="8897719" y="1854663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A,2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A82F35-78F3-3D05-8C32-D582A50FCDF9}"/>
              </a:ext>
            </a:extLst>
          </p:cNvPr>
          <p:cNvSpPr txBox="1"/>
          <p:nvPr/>
        </p:nvSpPr>
        <p:spPr>
          <a:xfrm>
            <a:off x="8897719" y="2950307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B,2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1D8196-C96B-EA7B-30BF-58367E79FFDD}"/>
              </a:ext>
            </a:extLst>
          </p:cNvPr>
          <p:cNvSpPr txBox="1"/>
          <p:nvPr/>
        </p:nvSpPr>
        <p:spPr>
          <a:xfrm>
            <a:off x="8855767" y="409549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C,1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AC4FFE-643B-39C9-3AC5-09383B0246F0}"/>
              </a:ext>
            </a:extLst>
          </p:cNvPr>
          <p:cNvSpPr txBox="1"/>
          <p:nvPr/>
        </p:nvSpPr>
        <p:spPr>
          <a:xfrm>
            <a:off x="8897719" y="5226992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D,1</a:t>
            </a:r>
          </a:p>
        </p:txBody>
      </p:sp>
    </p:spTree>
    <p:extLst>
      <p:ext uri="{BB962C8B-B14F-4D97-AF65-F5344CB8AC3E}">
        <p14:creationId xmlns:p14="http://schemas.microsoft.com/office/powerpoint/2010/main" val="88843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05D9E-CD7A-336F-F40F-83D44819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7D57-BD33-33A4-3A2F-9CB570AF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1BF3E-4764-558F-3473-611C6898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4"/>
            <a:ext cx="11139748" cy="3663941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Projects should be completed in </a:t>
            </a:r>
            <a:r>
              <a:rPr lang="en-US" sz="2400" b="1" dirty="0">
                <a:latin typeface="Palatino Linotype" panose="02040502050505030304" pitchFamily="18" charset="0"/>
              </a:rPr>
              <a:t>groups of 3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Every student in the group needs to </a:t>
            </a:r>
            <a:r>
              <a:rPr lang="en-US" sz="2400" b="1" dirty="0">
                <a:latin typeface="Palatino Linotype" panose="02040502050505030304" pitchFamily="18" charset="0"/>
              </a:rPr>
              <a:t>state their contribution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7379B-ACD5-DDB7-5A9E-8F472CC4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7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59B07-3D32-BA41-2E79-6FD3A79CA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F8E9-5EF4-7F80-F50B-97FF69D4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ADF4-4ED9-89C0-BF85-70ABC3B69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7" y="1747644"/>
            <a:ext cx="11139748" cy="4351006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The goal of the project is to build a </a:t>
            </a:r>
            <a:r>
              <a:rPr lang="en-US" sz="2400" b="1" dirty="0" err="1">
                <a:latin typeface="Palatino Linotype" panose="02040502050505030304" pitchFamily="18" charset="0"/>
              </a:rPr>
              <a:t>MiniSpanner</a:t>
            </a:r>
            <a:r>
              <a:rPr lang="en-US" sz="2400" dirty="0">
                <a:latin typeface="Palatino Linotype" panose="02040502050505030304" pitchFamily="18" charset="0"/>
              </a:rPr>
              <a:t>, like </a:t>
            </a:r>
            <a:r>
              <a:rPr lang="en-US" sz="2400" b="1" dirty="0">
                <a:latin typeface="Palatino Linotype" panose="02040502050505030304" pitchFamily="18" charset="0"/>
              </a:rPr>
              <a:t>Google’s Spanner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Thus, the project is divided into </a:t>
            </a:r>
            <a:r>
              <a:rPr lang="en-US" sz="2400" b="1" dirty="0">
                <a:latin typeface="Palatino Linotype" panose="02040502050505030304" pitchFamily="18" charset="0"/>
              </a:rPr>
              <a:t>4 incremental Assignments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assignment carries </a:t>
            </a:r>
            <a:r>
              <a:rPr lang="en-US" sz="2400" b="1" dirty="0">
                <a:latin typeface="Palatino Linotype" panose="02040502050505030304" pitchFamily="18" charset="0"/>
              </a:rPr>
              <a:t>15%</a:t>
            </a:r>
            <a:r>
              <a:rPr lang="en-US" sz="2400" dirty="0">
                <a:latin typeface="Palatino Linotype" panose="02040502050505030304" pitchFamily="18" charset="0"/>
              </a:rPr>
              <a:t> of the credit.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assignment submission is a </a:t>
            </a:r>
            <a:r>
              <a:rPr lang="en-US" sz="2400" b="1" dirty="0">
                <a:latin typeface="Palatino Linotype" panose="02040502050505030304" pitchFamily="18" charset="0"/>
              </a:rPr>
              <a:t>Latex report (no code)!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Assignments for CS 410 and CS 510 students will differ a little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308CB-581D-7366-D698-D1A225FA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C9BB-9B78-E080-5969-078B70B29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D741-9A6A-824B-08E1-C50B246D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Project Assignment Schedule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421F4-F20C-183A-BAB6-3EE4B795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198F42-9396-D553-6491-EEBA143E4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59523"/>
              </p:ext>
            </p:extLst>
          </p:nvPr>
        </p:nvGraphicFramePr>
        <p:xfrm>
          <a:off x="1593574" y="1526301"/>
          <a:ext cx="8107019" cy="309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762">
                  <a:extLst>
                    <a:ext uri="{9D8B030D-6E8A-4147-A177-3AD203B41FA5}">
                      <a16:colId xmlns:a16="http://schemas.microsoft.com/office/drawing/2014/main" val="872809420"/>
                    </a:ext>
                  </a:extLst>
                </a:gridCol>
                <a:gridCol w="2933762">
                  <a:extLst>
                    <a:ext uri="{9D8B030D-6E8A-4147-A177-3AD203B41FA5}">
                      <a16:colId xmlns:a16="http://schemas.microsoft.com/office/drawing/2014/main" val="3550216939"/>
                    </a:ext>
                  </a:extLst>
                </a:gridCol>
                <a:gridCol w="2239495">
                  <a:extLst>
                    <a:ext uri="{9D8B030D-6E8A-4147-A177-3AD203B41FA5}">
                      <a16:colId xmlns:a16="http://schemas.microsoft.com/office/drawing/2014/main" val="137113533"/>
                    </a:ext>
                  </a:extLst>
                </a:gridCol>
              </a:tblGrid>
              <a:tr h="618682">
                <a:tc>
                  <a:txBody>
                    <a:bodyPr/>
                    <a:lstStyle/>
                    <a:p>
                      <a:endParaRPr lang="en-US" sz="24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Date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Date Due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423758"/>
                  </a:ext>
                </a:extLst>
              </a:tr>
              <a:tr h="618682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Assignment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04/02/2025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04/16/2025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07529"/>
                  </a:ext>
                </a:extLst>
              </a:tr>
              <a:tr h="618682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Assignment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04/16/2025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04/30/2025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269352"/>
                  </a:ext>
                </a:extLst>
              </a:tr>
              <a:tr h="618682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Assignment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04/30/2025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05/18/2025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199184"/>
                  </a:ext>
                </a:extLst>
              </a:tr>
              <a:tr h="618682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Assignment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05/18/2025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06/02/2025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003179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D932F0-C099-6A74-C218-04372B57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5446643"/>
            <a:ext cx="8107019" cy="909707"/>
          </a:xfrm>
        </p:spPr>
        <p:txBody>
          <a:bodyPr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All assignments are due at 11:59pm. Post that it will be considered as late. 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3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40758</TotalTime>
  <Words>1976</Words>
  <Application>Microsoft Macintosh PowerPoint</Application>
  <PresentationFormat>Widescreen</PresentationFormat>
  <Paragraphs>447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Welcome!</vt:lpstr>
      <vt:lpstr>Course Webpage:  https://gupta-suyash.github.io/cs410-fall24.html     Course Canvas:  https://canvas.uoregon.edu/courses/265485 </vt:lpstr>
      <vt:lpstr>Instructors</vt:lpstr>
      <vt:lpstr>TextBooks</vt:lpstr>
      <vt:lpstr>Grading Scheme</vt:lpstr>
      <vt:lpstr>Project</vt:lpstr>
      <vt:lpstr>Project</vt:lpstr>
      <vt:lpstr>Project Assignment Schedule</vt:lpstr>
      <vt:lpstr>Late Days</vt:lpstr>
      <vt:lpstr>Plagiarism</vt:lpstr>
      <vt:lpstr>Presentations</vt:lpstr>
      <vt:lpstr>Large Scale Systems CS 410 / 510</vt:lpstr>
      <vt:lpstr>Meet Alice</vt:lpstr>
      <vt:lpstr>Meet Alice</vt:lpstr>
      <vt:lpstr>What Should Alice Do?</vt:lpstr>
      <vt:lpstr>Step 1: Creates an HTML Page</vt:lpstr>
      <vt:lpstr>What Next? Is Alice done?</vt:lpstr>
      <vt:lpstr>Step 2: Upload the Page on the Web</vt:lpstr>
      <vt:lpstr>Step 3: Buy a Domain and Set up a Server</vt:lpstr>
      <vt:lpstr>Why the term Server?</vt:lpstr>
      <vt:lpstr>Why the term Server?</vt:lpstr>
      <vt:lpstr>Why the term Server?</vt:lpstr>
      <vt:lpstr>Why the term Server?</vt:lpstr>
      <vt:lpstr>Why the term Server?</vt:lpstr>
      <vt:lpstr>Challenge 1: Failures</vt:lpstr>
      <vt:lpstr>Need for Replication</vt:lpstr>
      <vt:lpstr>How does Replication help?</vt:lpstr>
      <vt:lpstr>How does Replication help?</vt:lpstr>
      <vt:lpstr>How does Replication help?</vt:lpstr>
      <vt:lpstr>What Next? Is Alice done?</vt:lpstr>
      <vt:lpstr>Challenge 2: State Update</vt:lpstr>
      <vt:lpstr>Need for Consistency</vt:lpstr>
      <vt:lpstr>What Next? Is Alice done?</vt:lpstr>
      <vt:lpstr>Challenge 4: Throughput</vt:lpstr>
      <vt:lpstr>Challenge 4: Throughput</vt:lpstr>
      <vt:lpstr>Need for High Throughput</vt:lpstr>
      <vt:lpstr>Challenge 5: Ordering</vt:lpstr>
      <vt:lpstr>Need for Transaction Ordering</vt:lpstr>
      <vt:lpstr>Challenge 6: Client View</vt:lpstr>
      <vt:lpstr>Need for a Proxy</vt:lpstr>
      <vt:lpstr>What Next? Is Alice done?</vt:lpstr>
      <vt:lpstr>Challenge 7: Client Requirements</vt:lpstr>
      <vt:lpstr>Need for Responsiveness</vt:lpstr>
      <vt:lpstr>Need for Low Latency</vt:lpstr>
      <vt:lpstr>System Modeling</vt:lpstr>
      <vt:lpstr>System Modeling</vt:lpstr>
      <vt:lpstr>Need for Scalability</vt:lpstr>
      <vt:lpstr>Replication vs. Sharding</vt:lpstr>
      <vt:lpstr>Need for Scalability</vt:lpstr>
      <vt:lpstr>Sharded Replicated System</vt:lpstr>
      <vt:lpstr>Case Study: How did Google perform massive compute?</vt:lpstr>
      <vt:lpstr>Case Study: How did Google perform massive compute?</vt:lpstr>
      <vt:lpstr>Case Study: How did Google perform massive compute?</vt:lpstr>
      <vt:lpstr>Case Study: Map Reduce</vt:lpstr>
      <vt:lpstr>Case Study: Map Reduce</vt:lpstr>
      <vt:lpstr>Case Study: Map Reduce</vt:lpstr>
      <vt:lpstr>Case Study: Map Reduce</vt:lpstr>
      <vt:lpstr>Case Study: Map Reduce</vt:lpstr>
      <vt:lpstr>Case Study: Map Reduce</vt:lpstr>
      <vt:lpstr>Case Study: Map Reduce</vt:lpstr>
      <vt:lpstr>Case Study: Map Reduce</vt:lpstr>
      <vt:lpstr>Case Study: Map Reduce</vt:lpstr>
      <vt:lpstr>Case Study: Map Reduce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346</cp:revision>
  <dcterms:created xsi:type="dcterms:W3CDTF">2023-07-25T15:37:00Z</dcterms:created>
  <dcterms:modified xsi:type="dcterms:W3CDTF">2025-04-02T11:40:56Z</dcterms:modified>
</cp:coreProperties>
</file>