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51"/>
  </p:notesMasterIdLst>
  <p:sldIdLst>
    <p:sldId id="256" r:id="rId2"/>
    <p:sldId id="449" r:id="rId3"/>
    <p:sldId id="326" r:id="rId4"/>
    <p:sldId id="727" r:id="rId5"/>
    <p:sldId id="724" r:id="rId6"/>
    <p:sldId id="792" r:id="rId7"/>
    <p:sldId id="793" r:id="rId8"/>
    <p:sldId id="794" r:id="rId9"/>
    <p:sldId id="795" r:id="rId10"/>
    <p:sldId id="796" r:id="rId11"/>
    <p:sldId id="797" r:id="rId12"/>
    <p:sldId id="798" r:id="rId13"/>
    <p:sldId id="799" r:id="rId14"/>
    <p:sldId id="800" r:id="rId15"/>
    <p:sldId id="801" r:id="rId16"/>
    <p:sldId id="802" r:id="rId17"/>
    <p:sldId id="803" r:id="rId18"/>
    <p:sldId id="804" r:id="rId19"/>
    <p:sldId id="805" r:id="rId20"/>
    <p:sldId id="806" r:id="rId21"/>
    <p:sldId id="807" r:id="rId22"/>
    <p:sldId id="808" r:id="rId23"/>
    <p:sldId id="809" r:id="rId24"/>
    <p:sldId id="810" r:id="rId25"/>
    <p:sldId id="811" r:id="rId26"/>
    <p:sldId id="812" r:id="rId27"/>
    <p:sldId id="813" r:id="rId28"/>
    <p:sldId id="814" r:id="rId29"/>
    <p:sldId id="815" r:id="rId30"/>
    <p:sldId id="816" r:id="rId31"/>
    <p:sldId id="817" r:id="rId32"/>
    <p:sldId id="818" r:id="rId33"/>
    <p:sldId id="819" r:id="rId34"/>
    <p:sldId id="820" r:id="rId35"/>
    <p:sldId id="821" r:id="rId36"/>
    <p:sldId id="822" r:id="rId37"/>
    <p:sldId id="823" r:id="rId38"/>
    <p:sldId id="824" r:id="rId39"/>
    <p:sldId id="825" r:id="rId40"/>
    <p:sldId id="826" r:id="rId41"/>
    <p:sldId id="827" r:id="rId42"/>
    <p:sldId id="828" r:id="rId43"/>
    <p:sldId id="829" r:id="rId44"/>
    <p:sldId id="831" r:id="rId45"/>
    <p:sldId id="830" r:id="rId46"/>
    <p:sldId id="832" r:id="rId47"/>
    <p:sldId id="833" r:id="rId48"/>
    <p:sldId id="834" r:id="rId49"/>
    <p:sldId id="835" r:id="rId5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875"/>
    <p:restoredTop sz="96327"/>
  </p:normalViewPr>
  <p:slideViewPr>
    <p:cSldViewPr snapToGrid="0">
      <p:cViewPr varScale="1">
        <p:scale>
          <a:sx n="160" d="100"/>
          <a:sy n="160" d="100"/>
        </p:scale>
        <p:origin x="42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EF68BC-8D48-6B48-9EB7-582DB70943E4}" type="datetimeFigureOut">
              <a:rPr lang="en-US" smtClean="0"/>
              <a:t>5/21/25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C9935A-7AC3-6544-8C8D-6EE077520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339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2B7CB7-34E7-3345-04EF-F2858638DE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CCF74F-B724-BC2A-357E-FF93D0172D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E5F8F3-6667-3E15-FB2E-C080E93EE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42C55-F572-2A40-91C8-3303246C5B71}" type="datetime1">
              <a:rPr lang="en-US" smtClean="0"/>
              <a:t>5/21/25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02CE02-0943-6E52-7743-909A0F501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17B340-BD8F-4B29-4518-4E2A9CC09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24AB-0A3D-3945-A314-A55A03C7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429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84844-C4F8-648E-1BD7-79A27D687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040B67-0A02-5CE1-0970-F03919BAD1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966808-6C04-F08B-0BBD-447C1C143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26F4-07E2-F143-94CC-4F0B4B3E27FB}" type="datetime1">
              <a:rPr lang="en-US" smtClean="0"/>
              <a:t>5/21/25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B002D1-4675-DB5B-A269-75DB1BD95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ADB0B2-5608-CBEF-F72B-1F319E5FF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24AB-0A3D-3945-A314-A55A03C7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09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8FACB30-590A-ABF3-99C0-360EBEF104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3A0920-D7ED-DAC2-AC16-A724B8BE87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2BCC1D-5959-F403-23B0-81C3EBA5B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FEFAE-CC88-654E-ADEC-BF636415C960}" type="datetime1">
              <a:rPr lang="en-US" smtClean="0"/>
              <a:t>5/21/25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779F42-9C30-6FE2-470A-3F6D458B6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A05F3F-EE98-5F3F-0636-19B204ABE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24AB-0A3D-3945-A314-A55A03C7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517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26A0E-1504-A1EF-1398-1BF670236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08532E-4C7F-35EB-BC36-6C8763E43D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9BA99F-126B-11D0-0EBB-CEC3E5D60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EF263-0D9E-954E-BF7B-BF74DD8F1FBF}" type="datetime1">
              <a:rPr lang="en-US" smtClean="0"/>
              <a:t>5/21/25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8D5801-6C88-3D96-305E-63623465F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FFC6DF-4B18-A145-5E8C-FEA7E3FA6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24AB-0A3D-3945-A314-A55A03C7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4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0A778-79DA-3081-6C48-921476BD2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3089E7-9816-CD38-09E1-AB66C42DF9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28D19F-9E64-131D-E19A-47C5CFB33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BAEB6-2EDB-2B4F-99F1-294D79999BD2}" type="datetime1">
              <a:rPr lang="en-US" smtClean="0"/>
              <a:t>5/21/25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07EB8-D40F-D1C5-D08C-2DF71ED59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C0055F-50C4-20E6-3200-AA2CB8369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24AB-0A3D-3945-A314-A55A03C7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523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FC0BE-F3E3-321B-E1C9-3CAC95B02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AD83AB-5F8F-6D60-941B-494C429363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483C0A-DA10-8949-D5BC-5A27E180C1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5C0FB1-0A30-955F-14BE-08D9EAB6D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DF868-E27C-1D47-A2D2-736F1B51C70D}" type="datetime1">
              <a:rPr lang="en-US" smtClean="0"/>
              <a:t>5/21/25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386A5C-3236-5674-C33E-871687F57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2C1B92-A433-0125-667E-570077A54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24AB-0A3D-3945-A314-A55A03C7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683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9DBB4-3EB4-112E-68CD-F2C5F6130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8AB171-21D1-7F60-41FC-86AA70E795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FB3F87-73D3-A390-3AD5-90F0162CBB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09D6B0-C960-DE48-BCCA-C976185052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980040-916B-4164-FCBE-5DAFF7D1A1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C18ED3-FF66-22A1-8641-9D0DCE806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964E-7013-D242-9185-8A8EC1D8AC67}" type="datetime1">
              <a:rPr lang="en-US" smtClean="0"/>
              <a:t>5/21/25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B6BEF8-ED26-499E-179E-38A6970C0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E92767-6921-371F-D2D5-7342D6C2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24AB-0A3D-3945-A314-A55A03C7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777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B4173-C761-68CC-022B-1CC19FABE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491EEC-396A-7A4B-A3A8-A6FDFC19A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0A3A4-2AA2-4A44-8AA1-2BBEDE96C1F2}" type="datetime1">
              <a:rPr lang="en-US" smtClean="0"/>
              <a:t>5/21/25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3350B1-106E-46AE-8B82-B746E3489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652E30-F1B7-3723-9CD8-115E59B9A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24AB-0A3D-3945-A314-A55A03C7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82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5D4EEE-5BC2-00C7-1C8E-D8FB8F54C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E59D3-E3C8-E74F-8444-6575A66CABD3}" type="datetime1">
              <a:rPr lang="en-US" smtClean="0"/>
              <a:t>5/21/25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14FEA0-D32C-4798-F023-EB5825C27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151679-90C9-12FF-D4F3-795F98864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24AB-0A3D-3945-A314-A55A03C7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876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88F7A-72C8-FFCB-B2CD-D91F8E46C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762C0B-5294-2846-7BB5-7D960199A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EB2EDD-D35E-476F-17CC-4D29D5B1A3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239B7C-BAAD-0092-B4B6-94C2A51F9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1CD2F-C279-5549-9AC3-0114133C3ACD}" type="datetime1">
              <a:rPr lang="en-US" smtClean="0"/>
              <a:t>5/21/25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FCF2F9-24F9-EE55-797C-E41FD3249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1ED2D8-F456-9778-CC77-4C83A6B31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24AB-0A3D-3945-A314-A55A03C7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946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6C2C2-1728-3D8D-B5A0-D7AFEF677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8769C7-A843-B967-7183-3E8CA25469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925C1B-7F7D-4654-83A0-4DF3031E74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5FE1A3-4C04-6826-6723-F7D503A42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8D58D-F38C-3F4A-844F-46C3AFEF469E}" type="datetime1">
              <a:rPr lang="en-US" smtClean="0"/>
              <a:t>5/21/25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443551-50CE-9A8A-6FCC-201B8CCC3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0BAA6E-3261-6A12-33CE-F8A9AD1C8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24AB-0A3D-3945-A314-A55A03C7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248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6B4872E-88CE-697E-E651-3A8445DF1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6EA1CA-89A3-8667-B30F-4C82703844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6971ED-5F6C-088B-68B9-C9773AC786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2332DE-2C74-1144-AD1B-CF9335C11B6B}" type="datetime1">
              <a:rPr lang="en-US" smtClean="0"/>
              <a:t>5/21/25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D19DC7-A52E-4967-DEEF-981A02E117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DBD8E1-6BAC-50A3-D4B9-5281DDF3EA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E24AB-0A3D-3945-A314-A55A03C7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995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3D09407-53BC-485E-B4CE-BC5E4FC4B2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21DB988-49FC-4608-B0A2-E2F3A4019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9B930FD-8671-4C4C-ADCF-73AC1D0CD4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9676747" y="0"/>
            <a:ext cx="2514948" cy="2174333"/>
            <a:chOff x="-305" y="-4155"/>
            <a:chExt cx="2514948" cy="2174333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35B12C1-569C-4E37-AA33-7EF215F201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F23E2660-7810-46F6-8752-187127C830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991DC45-0378-45B3-B325-FB8F98545E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>
                <a:solidFill>
                  <a:schemeClr val="tx1"/>
                </a:solidFill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E228F5BA-5150-4554-B7EA-93F371F3B1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83C2651-AE0C-4AE4-8725-E2F9414FE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-305" y="4322879"/>
            <a:ext cx="3378428" cy="2535121"/>
            <a:chOff x="-305" y="-1"/>
            <a:chExt cx="3832880" cy="2876136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CE13265-B5D2-47B4-A199-E05F390D5B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693EBD03-D832-462C-9304-7273698ED4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0D53D3E2-805E-40D2-964F-352BF6D476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B7A9A916-A926-43E6-800F-432ABC3F2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7" name="Picture 6" descr="A person standing in front of a canyon&#10;&#10;Description automatically generated">
            <a:extLst>
              <a:ext uri="{FF2B5EF4-FFF2-40B4-BE49-F238E27FC236}">
                <a16:creationId xmlns:a16="http://schemas.microsoft.com/office/drawing/2014/main" id="{E19F4CC5-86E2-6120-6BA6-A4BA999729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7477" y="2174333"/>
            <a:ext cx="1841500" cy="1811338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D5F41A32-71B2-3583-AD42-E6D267DC8F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60266" y="4046467"/>
            <a:ext cx="4032351" cy="2701466"/>
          </a:xfrm>
        </p:spPr>
        <p:txBody>
          <a:bodyPr anchor="ctr">
            <a:noAutofit/>
          </a:bodyPr>
          <a:lstStyle/>
          <a:p>
            <a:r>
              <a:rPr lang="en-US" b="1" dirty="0">
                <a:latin typeface="Palatino Linotype" panose="02040502050505030304" pitchFamily="18" charset="0"/>
              </a:rPr>
              <a:t>Suyash Gupta</a:t>
            </a:r>
          </a:p>
          <a:p>
            <a:r>
              <a:rPr lang="en-US" dirty="0">
                <a:latin typeface="Palatino Linotype" panose="02040502050505030304" pitchFamily="18" charset="0"/>
              </a:rPr>
              <a:t>Assistant Professor</a:t>
            </a:r>
          </a:p>
          <a:p>
            <a:r>
              <a:rPr lang="en-US" dirty="0" err="1">
                <a:latin typeface="Palatino Linotype" panose="02040502050505030304" pitchFamily="18" charset="0"/>
              </a:rPr>
              <a:t>Distopia</a:t>
            </a:r>
            <a:r>
              <a:rPr lang="en-US" dirty="0">
                <a:latin typeface="Palatino Linotype" panose="02040502050505030304" pitchFamily="18" charset="0"/>
              </a:rPr>
              <a:t> Labs and ORNG</a:t>
            </a:r>
          </a:p>
          <a:p>
            <a:r>
              <a:rPr lang="en-US" dirty="0">
                <a:latin typeface="Palatino Linotype" panose="02040502050505030304" pitchFamily="18" charset="0"/>
              </a:rPr>
              <a:t>Dept. of  Computer Science</a:t>
            </a:r>
          </a:p>
          <a:p>
            <a:r>
              <a:rPr lang="en-US" dirty="0">
                <a:latin typeface="Palatino Linotype" panose="02040502050505030304" pitchFamily="18" charset="0"/>
              </a:rPr>
              <a:t>(E) </a:t>
            </a:r>
            <a:r>
              <a:rPr lang="en-US" u="sng" dirty="0" err="1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suyash@uoregon.edu</a:t>
            </a:r>
            <a:endParaRPr lang="en-US" u="sng" dirty="0">
              <a:solidFill>
                <a:schemeClr val="accent5">
                  <a:lumMod val="75000"/>
                </a:schemeClr>
              </a:solidFill>
              <a:latin typeface="Palatino Linotype" panose="02040502050505030304" pitchFamily="18" charset="0"/>
            </a:endParaRPr>
          </a:p>
          <a:p>
            <a:r>
              <a:rPr lang="en-US" dirty="0">
                <a:latin typeface="Palatino Linotype" panose="02040502050505030304" pitchFamily="18" charset="0"/>
              </a:rPr>
              <a:t>(W)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gupta-suyash.github.io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EB9FC66A-592F-FBDF-B36C-0806F15396D3}"/>
              </a:ext>
            </a:extLst>
          </p:cNvPr>
          <p:cNvSpPr txBox="1">
            <a:spLocks/>
          </p:cNvSpPr>
          <p:nvPr/>
        </p:nvSpPr>
        <p:spPr>
          <a:xfrm>
            <a:off x="440266" y="2992675"/>
            <a:ext cx="6451600" cy="8119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dirty="0">
                <a:latin typeface="Palatino Linotype" panose="02040502050505030304" pitchFamily="18" charset="0"/>
              </a:rPr>
              <a:t>Lecture 15: </a:t>
            </a:r>
          </a:p>
          <a:p>
            <a:pPr algn="l"/>
            <a:r>
              <a:rPr lang="en-US" sz="2800" b="1" dirty="0">
                <a:latin typeface="Palatino Linotype" panose="02040502050505030304" pitchFamily="18" charset="0"/>
              </a:rPr>
              <a:t>Speculation in Consensus</a:t>
            </a:r>
            <a:endParaRPr lang="en-US" sz="2800" dirty="0">
              <a:latin typeface="Palatino Linotype" panose="02040502050505030304" pitchFamily="18" charset="0"/>
            </a:endParaRPr>
          </a:p>
        </p:txBody>
      </p:sp>
      <p:pic>
        <p:nvPicPr>
          <p:cNvPr id="10" name="Picture 9" descr="A green text on a white background&#10;&#10;Description automatically generated">
            <a:extLst>
              <a:ext uri="{FF2B5EF4-FFF2-40B4-BE49-F238E27FC236}">
                <a16:creationId xmlns:a16="http://schemas.microsoft.com/office/drawing/2014/main" id="{26DF3547-56D5-7219-73C4-095E9D8B2B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197" y="5231519"/>
            <a:ext cx="3469653" cy="811865"/>
          </a:xfrm>
          <a:prstGeom prst="rect">
            <a:avLst/>
          </a:prstGeom>
        </p:spPr>
      </p:pic>
      <p:sp>
        <p:nvSpPr>
          <p:cNvPr id="29" name="Title 1">
            <a:extLst>
              <a:ext uri="{FF2B5EF4-FFF2-40B4-BE49-F238E27FC236}">
                <a16:creationId xmlns:a16="http://schemas.microsoft.com/office/drawing/2014/main" id="{2D226FA0-F1BA-9FF6-179F-6B342C3EB8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345"/>
            <a:ext cx="10022049" cy="2082800"/>
          </a:xfrm>
        </p:spPr>
        <p:txBody>
          <a:bodyPr anchor="b">
            <a:noAutofit/>
          </a:bodyPr>
          <a:lstStyle/>
          <a:p>
            <a:r>
              <a:rPr lang="en-US" b="1" dirty="0">
                <a:latin typeface="Palatino Linotype" panose="02040502050505030304" pitchFamily="18" charset="0"/>
              </a:rPr>
              <a:t>Large Scale Systems</a:t>
            </a:r>
            <a:br>
              <a:rPr lang="en-US" b="1" dirty="0">
                <a:latin typeface="Palatino Linotype" panose="02040502050505030304" pitchFamily="18" charset="0"/>
              </a:rPr>
            </a:br>
            <a:r>
              <a:rPr lang="en-US" b="1" dirty="0">
                <a:latin typeface="Palatino Linotype" panose="02040502050505030304" pitchFamily="18" charset="0"/>
              </a:rPr>
              <a:t>CS 410 / 510</a:t>
            </a:r>
          </a:p>
        </p:txBody>
      </p:sp>
    </p:spTree>
    <p:extLst>
      <p:ext uri="{BB962C8B-B14F-4D97-AF65-F5344CB8AC3E}">
        <p14:creationId xmlns:p14="http://schemas.microsoft.com/office/powerpoint/2010/main" val="9209629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18D352-A6A5-EE7E-0CCF-6002C95A38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C6D5F-7B48-B698-CFDC-B8FDC6B19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Out-of-Order Processing in PBFT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39F41C-5BF6-6254-699B-BB05A3696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10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31657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D900C6-A69A-0863-E08D-118E6D1E07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4A0FC-A1E9-868D-0847-FF4A0CA93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Out-of-Order Processing in PBFT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80ADCA-E33E-B499-BA61-F797567B1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11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E4D5F6-968D-AA13-B2C2-C28D2F0DDC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77047"/>
            <a:ext cx="11816785" cy="5544428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Essentially, the leader can send Pre-Prepare messages at sequence numbers 1, 2, 3, and so on, without waiting.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20500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E0B392-8735-8548-2DBF-B9B3C0487E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67B82-6144-C391-AD3C-BB68DFC98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Out-of-Order Processing in PBFT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F2FA8C-73FD-2A84-85D4-72AF9190E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12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685DFD-A118-A5D1-EE25-449B7D8A7E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77047"/>
            <a:ext cx="11816785" cy="5544428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Essentially, the leader can send Pre-Prepare messages at sequence numbers 1, 2, 3, and so on, without waiting.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When a replica receives a Pre-Prepare message (say sequence number </a:t>
            </a:r>
            <a:r>
              <a:rPr lang="en-US" sz="2400" b="1" dirty="0">
                <a:latin typeface="Palatino Linotype" panose="02040502050505030304" pitchFamily="18" charset="0"/>
              </a:rPr>
              <a:t>k</a:t>
            </a:r>
            <a:r>
              <a:rPr lang="en-US" sz="2400" dirty="0">
                <a:latin typeface="Palatino Linotype" panose="02040502050505030304" pitchFamily="18" charset="0"/>
              </a:rPr>
              <a:t>), it starts participating in PBFT assuming that it is interested in only that request.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8084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7402A8-2C22-F93C-80D6-9CB5CB57F3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42071-87ED-BE6A-447A-42D55B6CD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Out-of-Order Processing in PBFT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ECD11C-7806-163E-8EB1-03CBA17BF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13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BE15D7-0A29-074B-D96E-1397C173E7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77047"/>
            <a:ext cx="11816785" cy="5544428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Essentially, the leader can send Pre-Prepare messages at sequence numbers 1, 2, 3, and so on, without waiting.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When a replica receives a Pre-Prepare message (say sequence number </a:t>
            </a:r>
            <a:r>
              <a:rPr lang="en-US" sz="2400" b="1" dirty="0">
                <a:latin typeface="Palatino Linotype" panose="02040502050505030304" pitchFamily="18" charset="0"/>
              </a:rPr>
              <a:t>k</a:t>
            </a:r>
            <a:r>
              <a:rPr lang="en-US" sz="2400" dirty="0">
                <a:latin typeface="Palatino Linotype" panose="02040502050505030304" pitchFamily="18" charset="0"/>
              </a:rPr>
              <a:t>), it starts participating in PBFT assuming that it is interested in only that request.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When the replica receives n-f Commit messages for the </a:t>
            </a:r>
            <a:r>
              <a:rPr lang="en-US" sz="2400" b="1" dirty="0">
                <a:latin typeface="Palatino Linotype" panose="02040502050505030304" pitchFamily="18" charset="0"/>
              </a:rPr>
              <a:t>k</a:t>
            </a:r>
            <a:r>
              <a:rPr lang="en-US" sz="2400" dirty="0">
                <a:latin typeface="Palatino Linotype" panose="02040502050505030304" pitchFamily="18" charset="0"/>
              </a:rPr>
              <a:t>-</a:t>
            </a:r>
            <a:r>
              <a:rPr lang="en-US" sz="2400" dirty="0" err="1">
                <a:latin typeface="Palatino Linotype" panose="02040502050505030304" pitchFamily="18" charset="0"/>
              </a:rPr>
              <a:t>th</a:t>
            </a:r>
            <a:r>
              <a:rPr lang="en-US" sz="2400" dirty="0">
                <a:latin typeface="Palatino Linotype" panose="02040502050505030304" pitchFamily="18" charset="0"/>
              </a:rPr>
              <a:t> Pre-Prepare message, it puts the transaction in an execution queue.</a:t>
            </a:r>
          </a:p>
          <a:p>
            <a:pPr marL="0" indent="0">
              <a:buNone/>
            </a:pPr>
            <a:endParaRPr lang="en-US" sz="2400" dirty="0">
              <a:latin typeface="Palatino Linotype" panose="02040502050505030304" pitchFamily="18" charset="0"/>
            </a:endParaRPr>
          </a:p>
          <a:p>
            <a:endParaRPr lang="en-US" sz="2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59745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1E0E5B-0E85-4FB0-BE24-AF9DBECB06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1CB97-71F3-0250-D456-0E5702E80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Out-of-Order Processing in PBFT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0F6D0B-26B9-272A-AFCC-AD4A8337A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14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222CA4-9B71-1E0A-4932-4B60EC61DF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77047"/>
            <a:ext cx="11816785" cy="5544428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Essentially, the leader can send Pre-Prepare messages at sequence numbers 1, 2, 3, and so on, without waiting.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When a replica receives a Pre-Prepare message (say sequence number </a:t>
            </a:r>
            <a:r>
              <a:rPr lang="en-US" sz="2400" b="1" dirty="0">
                <a:latin typeface="Palatino Linotype" panose="02040502050505030304" pitchFamily="18" charset="0"/>
              </a:rPr>
              <a:t>k</a:t>
            </a:r>
            <a:r>
              <a:rPr lang="en-US" sz="2400" dirty="0">
                <a:latin typeface="Palatino Linotype" panose="02040502050505030304" pitchFamily="18" charset="0"/>
              </a:rPr>
              <a:t>), it starts participating in PBFT assuming that it is interested in only that request.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When the replica receives n-f Commit messages for the </a:t>
            </a:r>
            <a:r>
              <a:rPr lang="en-US" sz="2400" b="1" dirty="0">
                <a:latin typeface="Palatino Linotype" panose="02040502050505030304" pitchFamily="18" charset="0"/>
              </a:rPr>
              <a:t>k</a:t>
            </a:r>
            <a:r>
              <a:rPr lang="en-US" sz="2400" dirty="0">
                <a:latin typeface="Palatino Linotype" panose="02040502050505030304" pitchFamily="18" charset="0"/>
              </a:rPr>
              <a:t>-</a:t>
            </a:r>
            <a:r>
              <a:rPr lang="en-US" sz="2400" dirty="0" err="1">
                <a:latin typeface="Palatino Linotype" panose="02040502050505030304" pitchFamily="18" charset="0"/>
              </a:rPr>
              <a:t>th</a:t>
            </a:r>
            <a:r>
              <a:rPr lang="en-US" sz="2400" dirty="0">
                <a:latin typeface="Palatino Linotype" panose="02040502050505030304" pitchFamily="18" charset="0"/>
              </a:rPr>
              <a:t> Pre-Prepare message, it puts the transaction in an execution queue.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The replica executes </a:t>
            </a:r>
            <a:r>
              <a:rPr lang="en-US" sz="2400" b="1" dirty="0">
                <a:latin typeface="Palatino Linotype" panose="02040502050505030304" pitchFamily="18" charset="0"/>
              </a:rPr>
              <a:t>k</a:t>
            </a:r>
            <a:r>
              <a:rPr lang="en-US" sz="2400" dirty="0">
                <a:latin typeface="Palatino Linotype" panose="02040502050505030304" pitchFamily="18" charset="0"/>
              </a:rPr>
              <a:t>-</a:t>
            </a:r>
            <a:r>
              <a:rPr lang="en-US" sz="2400" dirty="0" err="1">
                <a:latin typeface="Palatino Linotype" panose="02040502050505030304" pitchFamily="18" charset="0"/>
              </a:rPr>
              <a:t>th</a:t>
            </a:r>
            <a:r>
              <a:rPr lang="en-US" sz="2400" dirty="0">
                <a:latin typeface="Palatino Linotype" panose="02040502050505030304" pitchFamily="18" charset="0"/>
              </a:rPr>
              <a:t> transaction once it has executed (</a:t>
            </a:r>
            <a:r>
              <a:rPr lang="en-US" sz="2400" b="1" dirty="0">
                <a:latin typeface="Palatino Linotype" panose="02040502050505030304" pitchFamily="18" charset="0"/>
              </a:rPr>
              <a:t>k-1</a:t>
            </a:r>
            <a:r>
              <a:rPr lang="en-US" sz="2400" dirty="0">
                <a:latin typeface="Palatino Linotype" panose="02040502050505030304" pitchFamily="18" charset="0"/>
              </a:rPr>
              <a:t>)-</a:t>
            </a:r>
            <a:r>
              <a:rPr lang="en-US" sz="2400" dirty="0" err="1">
                <a:latin typeface="Palatino Linotype" panose="02040502050505030304" pitchFamily="18" charset="0"/>
              </a:rPr>
              <a:t>th</a:t>
            </a:r>
            <a:r>
              <a:rPr lang="en-US" sz="2400" dirty="0">
                <a:latin typeface="Palatino Linotype" panose="02040502050505030304" pitchFamily="18" charset="0"/>
              </a:rPr>
              <a:t> transaction.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Ex: Cannot execute 4</a:t>
            </a:r>
            <a:r>
              <a:rPr lang="en-US" baseline="30000" dirty="0">
                <a:latin typeface="Palatino Linotype" panose="02040502050505030304" pitchFamily="18" charset="0"/>
              </a:rPr>
              <a:t>th</a:t>
            </a:r>
            <a:r>
              <a:rPr lang="en-US" dirty="0">
                <a:latin typeface="Palatino Linotype" panose="02040502050505030304" pitchFamily="18" charset="0"/>
              </a:rPr>
              <a:t> transaction without executing the 3</a:t>
            </a:r>
            <a:r>
              <a:rPr lang="en-US" baseline="30000" dirty="0">
                <a:latin typeface="Palatino Linotype" panose="02040502050505030304" pitchFamily="18" charset="0"/>
              </a:rPr>
              <a:t>rd</a:t>
            </a:r>
            <a:r>
              <a:rPr lang="en-US" dirty="0">
                <a:latin typeface="Palatino Linotype" panose="02040502050505030304" pitchFamily="18" charset="0"/>
              </a:rPr>
              <a:t> transaction.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endParaRPr lang="en-US" sz="2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5136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3D5507-E46C-C3C4-8A27-C47EFFE36C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69AA27-ED32-EC04-1909-4ACD1387D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17704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Execution and Reply under </a:t>
            </a:r>
            <a:br>
              <a:rPr lang="en-US" sz="4000" b="1" dirty="0">
                <a:latin typeface="Palatino Linotype" panose="02040502050505030304" pitchFamily="18" charset="0"/>
              </a:rPr>
            </a:br>
            <a:r>
              <a:rPr lang="en-US" sz="4000" b="1" dirty="0">
                <a:latin typeface="Palatino Linotype" panose="02040502050505030304" pitchFamily="18" charset="0"/>
              </a:rPr>
              <a:t>Out-of-Order Processing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02FC91-D3D9-413C-DB02-96E899E7F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15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01815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6162EC-1BC5-C686-5263-EE66D24B11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D378A-A374-943E-2F87-C2BDC12B6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17704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Execution and Reply under </a:t>
            </a:r>
            <a:br>
              <a:rPr lang="en-US" sz="4000" b="1" dirty="0">
                <a:latin typeface="Palatino Linotype" panose="02040502050505030304" pitchFamily="18" charset="0"/>
              </a:rPr>
            </a:br>
            <a:r>
              <a:rPr lang="en-US" sz="4000" b="1" dirty="0">
                <a:latin typeface="Palatino Linotype" panose="02040502050505030304" pitchFamily="18" charset="0"/>
              </a:rPr>
              <a:t>Out-of-Order Processing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CDF586-30F8-A888-BCC6-D8B25A3AF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16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A469F5-0814-943A-28A0-2C3EF87EE0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463039"/>
            <a:ext cx="11816785" cy="5258435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No changes in execution and client response procedures.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13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5836CD-C310-9A3A-3C8F-D12753E7FC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20690-D1FA-58BE-5674-9FFF070C1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17704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View Change under </a:t>
            </a:r>
            <a:br>
              <a:rPr lang="en-US" sz="4000" b="1" dirty="0">
                <a:latin typeface="Palatino Linotype" panose="02040502050505030304" pitchFamily="18" charset="0"/>
              </a:rPr>
            </a:br>
            <a:r>
              <a:rPr lang="en-US" sz="4000" b="1" dirty="0">
                <a:latin typeface="Palatino Linotype" panose="02040502050505030304" pitchFamily="18" charset="0"/>
              </a:rPr>
              <a:t>Out-of-Order Processing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06C48E-881B-25C6-774A-A6383D6E9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17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00459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94DD8A-2087-2670-BFD5-3B93D5763E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B9BAA-F2F6-D6B3-8728-6E15D8029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17704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View Change under </a:t>
            </a:r>
            <a:br>
              <a:rPr lang="en-US" sz="4000" b="1" dirty="0">
                <a:latin typeface="Palatino Linotype" panose="02040502050505030304" pitchFamily="18" charset="0"/>
              </a:rPr>
            </a:br>
            <a:r>
              <a:rPr lang="en-US" sz="4000" b="1" dirty="0">
                <a:latin typeface="Palatino Linotype" panose="02040502050505030304" pitchFamily="18" charset="0"/>
              </a:rPr>
              <a:t>Out-of-Order Processing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AC52B7-8A3C-9CBC-3396-BE5297C2B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18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A9A2AC-0DC1-D361-13B9-799EDF2AEE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463039"/>
            <a:ext cx="11816785" cy="5258435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View change algorithm becomes trickier under out-of-order processing.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A replica may have committed a message for the larger sequence number, while waiting for a request for a smaller sequence number.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Notice that the replica is keeping track of each sequence number now.</a:t>
            </a:r>
          </a:p>
        </p:txBody>
      </p:sp>
    </p:spTree>
    <p:extLst>
      <p:ext uri="{BB962C8B-B14F-4D97-AF65-F5344CB8AC3E}">
        <p14:creationId xmlns:p14="http://schemas.microsoft.com/office/powerpoint/2010/main" val="37502088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41C7D3-3BC8-9CFD-527E-B4F0F418D0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4DB0B-0E26-0D66-EDBB-F3FD35233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17704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View Change under </a:t>
            </a:r>
            <a:br>
              <a:rPr lang="en-US" sz="4000" b="1" dirty="0">
                <a:latin typeface="Palatino Linotype" panose="02040502050505030304" pitchFamily="18" charset="0"/>
              </a:rPr>
            </a:br>
            <a:r>
              <a:rPr lang="en-US" sz="4000" b="1" dirty="0">
                <a:latin typeface="Palatino Linotype" panose="02040502050505030304" pitchFamily="18" charset="0"/>
              </a:rPr>
              <a:t>Out-of-Order Processing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E443C4-6C96-46DF-EE09-842BA7D47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19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AB3CA1-590D-55A7-EE5D-7F5E362040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463039"/>
            <a:ext cx="11816785" cy="5258435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View change algorithm becomes trickier under out-of-order processing.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A replica may have committed a message for the larger sequence number, while waiting for a request for a smaller sequence number.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Notice that the replica is keeping track of each sequence number now.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In its view change message, the replica may have </a:t>
            </a:r>
            <a:r>
              <a:rPr lang="en-US" sz="2400" b="1" dirty="0">
                <a:latin typeface="Palatino Linotype" panose="02040502050505030304" pitchFamily="18" charset="0"/>
              </a:rPr>
              <a:t>gaps</a:t>
            </a:r>
            <a:r>
              <a:rPr lang="en-US" sz="2400" dirty="0">
                <a:latin typeface="Palatino Linotype" panose="02040502050505030304" pitchFamily="18" charset="0"/>
              </a:rPr>
              <a:t>.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Gaps represent sequence numbers for which a replica does not have n-f Prepare messages or even Pre-prepare message.</a:t>
            </a:r>
          </a:p>
          <a:p>
            <a:pPr lvl="1"/>
            <a:endParaRPr lang="en-US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The new leader tries to fill all the gaps or ensure that everyone agrees on the gaps.</a:t>
            </a:r>
          </a:p>
        </p:txBody>
      </p:sp>
    </p:spTree>
    <p:extLst>
      <p:ext uri="{BB962C8B-B14F-4D97-AF65-F5344CB8AC3E}">
        <p14:creationId xmlns:p14="http://schemas.microsoft.com/office/powerpoint/2010/main" val="830451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75AAA5-28D8-10FB-28AE-B7FEEA926F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604C0-299D-5701-9194-D54487B91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906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Assignment 4 is Out!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39989D-C515-6193-0E07-1A3521108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086" y="6356350"/>
            <a:ext cx="4114800" cy="365125"/>
          </a:xfrm>
        </p:spPr>
        <p:txBody>
          <a:bodyPr/>
          <a:lstStyle/>
          <a:p>
            <a:pPr algn="l"/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5290C0-C960-872D-9876-0577C31C1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2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6941E3-F01F-147F-6F10-ED54E3764C4E}"/>
              </a:ext>
            </a:extLst>
          </p:cNvPr>
          <p:cNvSpPr txBox="1"/>
          <p:nvPr/>
        </p:nvSpPr>
        <p:spPr>
          <a:xfrm>
            <a:off x="838200" y="1274346"/>
            <a:ext cx="107762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alatino Linotype" panose="02040502050505030304" pitchFamily="18" charset="0"/>
              </a:rPr>
              <a:t>Assignment 4 is due on </a:t>
            </a:r>
            <a:r>
              <a:rPr lang="en-US" sz="2400" b="1" dirty="0">
                <a:latin typeface="Palatino Linotype" panose="02040502050505030304" pitchFamily="18" charset="0"/>
              </a:rPr>
              <a:t>June 2, 2025</a:t>
            </a:r>
            <a:r>
              <a:rPr lang="en-US" sz="2400" dirty="0">
                <a:latin typeface="Palatino Linotype" panose="02040502050505030304" pitchFamily="18" charset="0"/>
              </a:rPr>
              <a:t> at </a:t>
            </a:r>
            <a:r>
              <a:rPr lang="en-US" sz="2400" b="1" dirty="0">
                <a:latin typeface="Palatino Linotype" panose="02040502050505030304" pitchFamily="18" charset="0"/>
              </a:rPr>
              <a:t>11:59pm PST</a:t>
            </a:r>
            <a:r>
              <a:rPr lang="en-US" sz="2400" dirty="0">
                <a:latin typeface="Palatino Linotype" panose="02040502050505030304" pitchFamily="18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Palatino Linotype" panose="0204050205050503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alatino Linotype" panose="02040502050505030304" pitchFamily="18" charset="0"/>
              </a:rPr>
              <a:t>Please start working with your groups.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4841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873D48-0856-0AAE-8B8D-72D1A5F92A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76015-6793-AEA1-7488-905E29234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Speculation in PBFT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32C3BB-FFD0-9FAA-195A-FE075B4F2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20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16502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348558-C1F9-508B-EBC9-86B30D0400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0B5DD-9015-3E48-8594-9F1907C77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Speculation in PBFT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157753-C864-B0E8-C60C-6D1384873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21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5D7AF0-15EE-D513-F266-972D490520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248355"/>
            <a:ext cx="11816785" cy="5473119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Permitting speculation in PBFT implies that we want replicas to </a:t>
            </a:r>
            <a:r>
              <a:rPr lang="en-US" sz="2400" b="1" dirty="0">
                <a:latin typeface="Palatino Linotype" panose="02040502050505030304" pitchFamily="18" charset="0"/>
              </a:rPr>
              <a:t>eagerly execute </a:t>
            </a:r>
            <a:r>
              <a:rPr lang="en-US" sz="2400" dirty="0">
                <a:latin typeface="Palatino Linotype" panose="02040502050505030304" pitchFamily="18" charset="0"/>
              </a:rPr>
              <a:t>the transactions without waiting for the commit phase to complete.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73671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F19358-DAFA-ABC2-EA6A-04B12B2C9C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AA6D2-9382-FA38-57DE-9F822248A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Speculation in PBFT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009748-7884-D0EF-9B20-01B58ABB6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22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93E928-9603-79EE-2D69-D0240B108B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248355"/>
            <a:ext cx="11816785" cy="5473119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Permitting speculation in PBFT implies that we want replicas to </a:t>
            </a:r>
            <a:r>
              <a:rPr lang="en-US" sz="2400" b="1" dirty="0">
                <a:latin typeface="Palatino Linotype" panose="02040502050505030304" pitchFamily="18" charset="0"/>
              </a:rPr>
              <a:t>eagerly execute </a:t>
            </a:r>
            <a:r>
              <a:rPr lang="en-US" sz="2400" dirty="0">
                <a:latin typeface="Palatino Linotype" panose="02040502050505030304" pitchFamily="18" charset="0"/>
              </a:rPr>
              <a:t>the transactions without waiting for the commit phase to complete.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Where can we apply speculation in PBFT?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endParaRPr lang="en-US" sz="2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6318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A50DD9-37F1-72E3-1725-B2CEEBF5F0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4311F-D0DA-B261-D9FA-4D2502042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Speculation in PBFT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73F219-65E5-0FD3-1943-7A4BF9022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23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F45668-CADC-76C5-63E4-FFBDD27A7A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248355"/>
            <a:ext cx="11816785" cy="5473119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Permitting speculation in PBFT implies that we want replicas to </a:t>
            </a:r>
            <a:r>
              <a:rPr lang="en-US" sz="2400" b="1" dirty="0">
                <a:latin typeface="Palatino Linotype" panose="02040502050505030304" pitchFamily="18" charset="0"/>
              </a:rPr>
              <a:t>eagerly execute </a:t>
            </a:r>
            <a:r>
              <a:rPr lang="en-US" sz="2400" dirty="0">
                <a:latin typeface="Palatino Linotype" panose="02040502050505030304" pitchFamily="18" charset="0"/>
              </a:rPr>
              <a:t>the transactions without waiting for the commit phase to complete.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Where can we apply speculation in PBFT?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We can speculate after the Prepare phase </a:t>
            </a:r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 Castro’s Thesis and PoE [EDBT’22].</a:t>
            </a:r>
          </a:p>
          <a:p>
            <a:endParaRPr lang="en-US" sz="2400" dirty="0">
              <a:latin typeface="Palatino Linotype" panose="02040502050505030304" pitchFamily="18" charset="0"/>
              <a:sym typeface="Wingdings" pitchFamily="2" charset="2"/>
            </a:endParaRPr>
          </a:p>
          <a:p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We can speculate after the Pre-Prepare phase  Zyzzyva [SOSP’07].</a:t>
            </a:r>
            <a:endParaRPr lang="en-US" sz="2400" dirty="0">
              <a:latin typeface="Palatino Linotype" panose="02040502050505030304" pitchFamily="18" charset="0"/>
            </a:endParaRPr>
          </a:p>
          <a:p>
            <a:endParaRPr lang="en-US" sz="2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9156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C91ED8-6969-F79E-901E-92CEEE112D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8670C-87E6-7A58-17E3-C694EC310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Speculative Execution after Prepare Phase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44D9F7-2969-82DA-886A-6EE8BEAC5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24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900BDD-34D7-4AB9-9EC6-C2334570F2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248355"/>
            <a:ext cx="11816785" cy="5473119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The safest route is to speculatively execute the transaction after the Prepare phase.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This idea was first mentioned in Miguel Castro’s thesis.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b="1" dirty="0">
                <a:latin typeface="Palatino Linotype" panose="02040502050505030304" pitchFamily="18" charset="0"/>
              </a:rPr>
              <a:t>Proof-of-execution (PoE) </a:t>
            </a:r>
            <a:r>
              <a:rPr lang="en-US" sz="2400" dirty="0">
                <a:latin typeface="Palatino Linotype" panose="02040502050505030304" pitchFamily="18" charset="0"/>
              </a:rPr>
              <a:t>expanded this idea, illustrated its limitation, and presented a rigorous evaluation.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6099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7AAE3D-9B0A-9F17-053B-7DD4CCB0C4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0E30F-895E-C29B-036F-134697268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7484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PoE Protocol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A54DD8-B103-46CC-CF35-F1E8A20A1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25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B1997CA-6498-9E56-462C-2BC1D809C389}"/>
              </a:ext>
            </a:extLst>
          </p:cNvPr>
          <p:cNvSpPr/>
          <p:nvPr/>
        </p:nvSpPr>
        <p:spPr>
          <a:xfrm>
            <a:off x="2805812" y="1980543"/>
            <a:ext cx="129472" cy="12947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0238F2A-50A2-36C2-4FB5-FBCA0374A72A}"/>
              </a:ext>
            </a:extLst>
          </p:cNvPr>
          <p:cNvSpPr/>
          <p:nvPr/>
        </p:nvSpPr>
        <p:spPr>
          <a:xfrm>
            <a:off x="2805812" y="2870125"/>
            <a:ext cx="129472" cy="12947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2A7B5A9-6CA0-8289-05F2-FDFACE96075E}"/>
              </a:ext>
            </a:extLst>
          </p:cNvPr>
          <p:cNvSpPr/>
          <p:nvPr/>
        </p:nvSpPr>
        <p:spPr>
          <a:xfrm>
            <a:off x="2797720" y="3795894"/>
            <a:ext cx="129472" cy="129472"/>
          </a:xfrm>
          <a:prstGeom prst="ellipse">
            <a:avLst/>
          </a:prstGeom>
          <a:solidFill>
            <a:schemeClr val="tx2">
              <a:lumMod val="1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532B256-9A23-A789-507B-B84F1A6C7E8B}"/>
              </a:ext>
            </a:extLst>
          </p:cNvPr>
          <p:cNvSpPr/>
          <p:nvPr/>
        </p:nvSpPr>
        <p:spPr>
          <a:xfrm>
            <a:off x="2797720" y="4706856"/>
            <a:ext cx="129472" cy="129472"/>
          </a:xfrm>
          <a:prstGeom prst="ellipse">
            <a:avLst/>
          </a:prstGeom>
          <a:solidFill>
            <a:schemeClr val="tx2">
              <a:lumMod val="1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47839B-5CB9-6548-8071-4C0E0C4CE33F}"/>
              </a:ext>
            </a:extLst>
          </p:cNvPr>
          <p:cNvSpPr txBox="1"/>
          <p:nvPr/>
        </p:nvSpPr>
        <p:spPr>
          <a:xfrm>
            <a:off x="1781006" y="1781328"/>
            <a:ext cx="10248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Palatino Linotype" panose="02040502050505030304" pitchFamily="18" charset="0"/>
                <a:cs typeface="Hind Madurai" panose="02000000000000000000" pitchFamily="2" charset="77"/>
              </a:rPr>
              <a:t>Client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2B9286A-238C-449C-B00B-BCD96E8794B4}"/>
              </a:ext>
            </a:extLst>
          </p:cNvPr>
          <p:cNvSpPr txBox="1"/>
          <p:nvPr/>
        </p:nvSpPr>
        <p:spPr>
          <a:xfrm>
            <a:off x="1645156" y="2693414"/>
            <a:ext cx="1160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Palatino Linotype" panose="02040502050505030304" pitchFamily="18" charset="0"/>
                <a:cs typeface="Hind Madurai" panose="02000000000000000000" pitchFamily="2" charset="77"/>
              </a:rPr>
              <a:t>Leader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CB953B3-89FA-0E13-DA5E-9439BB4D70A8}"/>
              </a:ext>
            </a:extLst>
          </p:cNvPr>
          <p:cNvSpPr txBox="1"/>
          <p:nvPr/>
        </p:nvSpPr>
        <p:spPr>
          <a:xfrm>
            <a:off x="1560314" y="3622394"/>
            <a:ext cx="1245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Palatino Linotype" panose="02040502050505030304" pitchFamily="18" charset="0"/>
                <a:cs typeface="Hind Madurai" panose="02000000000000000000" pitchFamily="2" charset="77"/>
              </a:rPr>
              <a:t>Replica</a:t>
            </a:r>
          </a:p>
        </p:txBody>
      </p:sp>
      <p:cxnSp>
        <p:nvCxnSpPr>
          <p:cNvPr id="23" name="Google Shape;208;p28">
            <a:extLst>
              <a:ext uri="{FF2B5EF4-FFF2-40B4-BE49-F238E27FC236}">
                <a16:creationId xmlns:a16="http://schemas.microsoft.com/office/drawing/2014/main" id="{F1A462DD-2556-FBA6-6F4A-7F99699E6C14}"/>
              </a:ext>
            </a:extLst>
          </p:cNvPr>
          <p:cNvCxnSpPr>
            <a:cxnSpLocks/>
          </p:cNvCxnSpPr>
          <p:nvPr/>
        </p:nvCxnSpPr>
        <p:spPr>
          <a:xfrm>
            <a:off x="2935284" y="2045195"/>
            <a:ext cx="7091311" cy="4838"/>
          </a:xfrm>
          <a:prstGeom prst="straightConnector1">
            <a:avLst/>
          </a:prstGeom>
          <a:noFill/>
          <a:ln w="19050" cap="flat" cmpd="sng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" name="Google Shape;208;p28">
            <a:extLst>
              <a:ext uri="{FF2B5EF4-FFF2-40B4-BE49-F238E27FC236}">
                <a16:creationId xmlns:a16="http://schemas.microsoft.com/office/drawing/2014/main" id="{0505FFFE-66B2-AF9A-954E-D7C7F19ACD61}"/>
              </a:ext>
            </a:extLst>
          </p:cNvPr>
          <p:cNvCxnSpPr>
            <a:cxnSpLocks/>
          </p:cNvCxnSpPr>
          <p:nvPr/>
        </p:nvCxnSpPr>
        <p:spPr>
          <a:xfrm>
            <a:off x="2935284" y="2946109"/>
            <a:ext cx="7091311" cy="10506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" name="Google Shape;208;p28">
            <a:extLst>
              <a:ext uri="{FF2B5EF4-FFF2-40B4-BE49-F238E27FC236}">
                <a16:creationId xmlns:a16="http://schemas.microsoft.com/office/drawing/2014/main" id="{21139FAC-388E-C49F-3F48-DFB919041DF7}"/>
              </a:ext>
            </a:extLst>
          </p:cNvPr>
          <p:cNvCxnSpPr>
            <a:cxnSpLocks/>
          </p:cNvCxnSpPr>
          <p:nvPr/>
        </p:nvCxnSpPr>
        <p:spPr>
          <a:xfrm>
            <a:off x="2942028" y="3857370"/>
            <a:ext cx="7084567" cy="3260"/>
          </a:xfrm>
          <a:prstGeom prst="straightConnector1">
            <a:avLst/>
          </a:prstGeom>
          <a:noFill/>
          <a:ln w="19050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" name="Google Shape;208;p28">
            <a:extLst>
              <a:ext uri="{FF2B5EF4-FFF2-40B4-BE49-F238E27FC236}">
                <a16:creationId xmlns:a16="http://schemas.microsoft.com/office/drawing/2014/main" id="{6B92A2D6-31FC-261B-DE5F-721C82999437}"/>
              </a:ext>
            </a:extLst>
          </p:cNvPr>
          <p:cNvCxnSpPr>
            <a:cxnSpLocks/>
          </p:cNvCxnSpPr>
          <p:nvPr/>
        </p:nvCxnSpPr>
        <p:spPr>
          <a:xfrm flipV="1">
            <a:off x="2935284" y="4763200"/>
            <a:ext cx="7091311" cy="300"/>
          </a:xfrm>
          <a:prstGeom prst="straightConnector1">
            <a:avLst/>
          </a:prstGeom>
          <a:noFill/>
          <a:ln w="19050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347DE5F1-BC8F-83C4-C270-675723F24F93}"/>
              </a:ext>
            </a:extLst>
          </p:cNvPr>
          <p:cNvSpPr txBox="1"/>
          <p:nvPr/>
        </p:nvSpPr>
        <p:spPr>
          <a:xfrm>
            <a:off x="1560314" y="4532667"/>
            <a:ext cx="1245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Palatino Linotype" panose="02040502050505030304" pitchFamily="18" charset="0"/>
                <a:cs typeface="Hind Madurai" panose="02000000000000000000" pitchFamily="2" charset="77"/>
              </a:rPr>
              <a:t>Replica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EDE8E24-B993-38A1-BDB0-AA19F8DF16A3}"/>
              </a:ext>
            </a:extLst>
          </p:cNvPr>
          <p:cNvSpPr/>
          <p:nvPr/>
        </p:nvSpPr>
        <p:spPr>
          <a:xfrm>
            <a:off x="2804464" y="5552429"/>
            <a:ext cx="129472" cy="12947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4" name="Google Shape;208;p28">
            <a:extLst>
              <a:ext uri="{FF2B5EF4-FFF2-40B4-BE49-F238E27FC236}">
                <a16:creationId xmlns:a16="http://schemas.microsoft.com/office/drawing/2014/main" id="{BA38391A-C555-4B69-4E2A-7FD081B9938D}"/>
              </a:ext>
            </a:extLst>
          </p:cNvPr>
          <p:cNvCxnSpPr>
            <a:cxnSpLocks/>
          </p:cNvCxnSpPr>
          <p:nvPr/>
        </p:nvCxnSpPr>
        <p:spPr>
          <a:xfrm flipV="1">
            <a:off x="2942028" y="5609072"/>
            <a:ext cx="7084567" cy="1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3E7E89A6-CAFB-1C1F-D646-DDCC177A5168}"/>
              </a:ext>
            </a:extLst>
          </p:cNvPr>
          <p:cNvSpPr txBox="1"/>
          <p:nvPr/>
        </p:nvSpPr>
        <p:spPr>
          <a:xfrm>
            <a:off x="1560314" y="5342699"/>
            <a:ext cx="1245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Palatino Linotype" panose="02040502050505030304" pitchFamily="18" charset="0"/>
                <a:cs typeface="Hind Madurai" panose="02000000000000000000" pitchFamily="2" charset="77"/>
              </a:rPr>
              <a:t>Replica</a:t>
            </a:r>
          </a:p>
        </p:txBody>
      </p:sp>
    </p:spTree>
    <p:extLst>
      <p:ext uri="{BB962C8B-B14F-4D97-AF65-F5344CB8AC3E}">
        <p14:creationId xmlns:p14="http://schemas.microsoft.com/office/powerpoint/2010/main" val="17853450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2C0020-9DD1-CC36-903C-5C45E28F98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F6D69-F8E5-2123-D45A-749B8876E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7484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PoE Protocol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C52B3A-CB11-588F-6BF2-CE1875E46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26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75CA4DE-F4F4-0D4E-5DEC-4400911AF121}"/>
              </a:ext>
            </a:extLst>
          </p:cNvPr>
          <p:cNvSpPr/>
          <p:nvPr/>
        </p:nvSpPr>
        <p:spPr>
          <a:xfrm>
            <a:off x="2805812" y="1980543"/>
            <a:ext cx="129472" cy="12947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C1EA4E4-AD29-4E53-ED9E-848B67E480CB}"/>
              </a:ext>
            </a:extLst>
          </p:cNvPr>
          <p:cNvSpPr/>
          <p:nvPr/>
        </p:nvSpPr>
        <p:spPr>
          <a:xfrm>
            <a:off x="2805812" y="2870125"/>
            <a:ext cx="129472" cy="12947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33F70E3-8A35-1829-B1F4-212C2712AF7E}"/>
              </a:ext>
            </a:extLst>
          </p:cNvPr>
          <p:cNvSpPr/>
          <p:nvPr/>
        </p:nvSpPr>
        <p:spPr>
          <a:xfrm>
            <a:off x="2797720" y="3795894"/>
            <a:ext cx="129472" cy="129472"/>
          </a:xfrm>
          <a:prstGeom prst="ellipse">
            <a:avLst/>
          </a:prstGeom>
          <a:solidFill>
            <a:schemeClr val="tx2">
              <a:lumMod val="1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6DBF029-2BA7-79EF-C5B8-05C108D3FB7B}"/>
              </a:ext>
            </a:extLst>
          </p:cNvPr>
          <p:cNvSpPr/>
          <p:nvPr/>
        </p:nvSpPr>
        <p:spPr>
          <a:xfrm>
            <a:off x="2797720" y="4706856"/>
            <a:ext cx="129472" cy="129472"/>
          </a:xfrm>
          <a:prstGeom prst="ellipse">
            <a:avLst/>
          </a:prstGeom>
          <a:solidFill>
            <a:schemeClr val="tx2">
              <a:lumMod val="1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6C375A8-CEF4-17E6-8CC6-A98A7AD31DF8}"/>
              </a:ext>
            </a:extLst>
          </p:cNvPr>
          <p:cNvSpPr txBox="1"/>
          <p:nvPr/>
        </p:nvSpPr>
        <p:spPr>
          <a:xfrm>
            <a:off x="1781006" y="1781328"/>
            <a:ext cx="10248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Palatino Linotype" panose="02040502050505030304" pitchFamily="18" charset="0"/>
                <a:cs typeface="Hind Madurai" panose="02000000000000000000" pitchFamily="2" charset="77"/>
              </a:rPr>
              <a:t>Client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CD5DAEB-C058-2818-A87E-94CDDA859B8F}"/>
              </a:ext>
            </a:extLst>
          </p:cNvPr>
          <p:cNvSpPr txBox="1"/>
          <p:nvPr/>
        </p:nvSpPr>
        <p:spPr>
          <a:xfrm>
            <a:off x="1645156" y="2693414"/>
            <a:ext cx="1160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Palatino Linotype" panose="02040502050505030304" pitchFamily="18" charset="0"/>
                <a:cs typeface="Hind Madurai" panose="02000000000000000000" pitchFamily="2" charset="77"/>
              </a:rPr>
              <a:t>Leader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47BF94F-8AEB-D1C9-D5B2-4C90D3BC5141}"/>
              </a:ext>
            </a:extLst>
          </p:cNvPr>
          <p:cNvSpPr txBox="1"/>
          <p:nvPr/>
        </p:nvSpPr>
        <p:spPr>
          <a:xfrm>
            <a:off x="1560314" y="3622394"/>
            <a:ext cx="1245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Palatino Linotype" panose="02040502050505030304" pitchFamily="18" charset="0"/>
                <a:cs typeface="Hind Madurai" panose="02000000000000000000" pitchFamily="2" charset="77"/>
              </a:rPr>
              <a:t>Replica</a:t>
            </a:r>
          </a:p>
        </p:txBody>
      </p:sp>
      <p:cxnSp>
        <p:nvCxnSpPr>
          <p:cNvPr id="23" name="Google Shape;208;p28">
            <a:extLst>
              <a:ext uri="{FF2B5EF4-FFF2-40B4-BE49-F238E27FC236}">
                <a16:creationId xmlns:a16="http://schemas.microsoft.com/office/drawing/2014/main" id="{F0177D24-6811-50E0-8A43-886995608466}"/>
              </a:ext>
            </a:extLst>
          </p:cNvPr>
          <p:cNvCxnSpPr>
            <a:cxnSpLocks/>
          </p:cNvCxnSpPr>
          <p:nvPr/>
        </p:nvCxnSpPr>
        <p:spPr>
          <a:xfrm>
            <a:off x="2935284" y="2045195"/>
            <a:ext cx="7091311" cy="4838"/>
          </a:xfrm>
          <a:prstGeom prst="straightConnector1">
            <a:avLst/>
          </a:prstGeom>
          <a:noFill/>
          <a:ln w="19050" cap="flat" cmpd="sng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" name="Google Shape;208;p28">
            <a:extLst>
              <a:ext uri="{FF2B5EF4-FFF2-40B4-BE49-F238E27FC236}">
                <a16:creationId xmlns:a16="http://schemas.microsoft.com/office/drawing/2014/main" id="{9C3C80BE-A14A-D08D-AC02-B1961F649329}"/>
              </a:ext>
            </a:extLst>
          </p:cNvPr>
          <p:cNvCxnSpPr>
            <a:cxnSpLocks/>
          </p:cNvCxnSpPr>
          <p:nvPr/>
        </p:nvCxnSpPr>
        <p:spPr>
          <a:xfrm>
            <a:off x="2935284" y="2946109"/>
            <a:ext cx="7091311" cy="10506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" name="Google Shape;208;p28">
            <a:extLst>
              <a:ext uri="{FF2B5EF4-FFF2-40B4-BE49-F238E27FC236}">
                <a16:creationId xmlns:a16="http://schemas.microsoft.com/office/drawing/2014/main" id="{F4425B43-9D6D-03E7-B88C-AE0571BE9160}"/>
              </a:ext>
            </a:extLst>
          </p:cNvPr>
          <p:cNvCxnSpPr>
            <a:cxnSpLocks/>
          </p:cNvCxnSpPr>
          <p:nvPr/>
        </p:nvCxnSpPr>
        <p:spPr>
          <a:xfrm>
            <a:off x="2942028" y="3857370"/>
            <a:ext cx="7084567" cy="3260"/>
          </a:xfrm>
          <a:prstGeom prst="straightConnector1">
            <a:avLst/>
          </a:prstGeom>
          <a:noFill/>
          <a:ln w="19050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" name="Google Shape;208;p28">
            <a:extLst>
              <a:ext uri="{FF2B5EF4-FFF2-40B4-BE49-F238E27FC236}">
                <a16:creationId xmlns:a16="http://schemas.microsoft.com/office/drawing/2014/main" id="{DC9A4597-FC62-0B96-9B39-D15E84266480}"/>
              </a:ext>
            </a:extLst>
          </p:cNvPr>
          <p:cNvCxnSpPr>
            <a:cxnSpLocks/>
          </p:cNvCxnSpPr>
          <p:nvPr/>
        </p:nvCxnSpPr>
        <p:spPr>
          <a:xfrm flipV="1">
            <a:off x="2935284" y="4763200"/>
            <a:ext cx="7091311" cy="300"/>
          </a:xfrm>
          <a:prstGeom prst="straightConnector1">
            <a:avLst/>
          </a:prstGeom>
          <a:noFill/>
          <a:ln w="19050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5FB0A246-CD3A-3CF1-025A-25C541C95963}"/>
              </a:ext>
            </a:extLst>
          </p:cNvPr>
          <p:cNvSpPr txBox="1"/>
          <p:nvPr/>
        </p:nvSpPr>
        <p:spPr>
          <a:xfrm>
            <a:off x="1560314" y="4532667"/>
            <a:ext cx="1245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Palatino Linotype" panose="02040502050505030304" pitchFamily="18" charset="0"/>
                <a:cs typeface="Hind Madurai" panose="02000000000000000000" pitchFamily="2" charset="77"/>
              </a:rPr>
              <a:t>Replica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C034D98C-C093-660C-3FAF-EF8E5A4BF0E3}"/>
              </a:ext>
            </a:extLst>
          </p:cNvPr>
          <p:cNvCxnSpPr>
            <a:cxnSpLocks/>
          </p:cNvCxnSpPr>
          <p:nvPr/>
        </p:nvCxnSpPr>
        <p:spPr>
          <a:xfrm>
            <a:off x="4265809" y="2045195"/>
            <a:ext cx="0" cy="356387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>
            <a:extLst>
              <a:ext uri="{FF2B5EF4-FFF2-40B4-BE49-F238E27FC236}">
                <a16:creationId xmlns:a16="http://schemas.microsoft.com/office/drawing/2014/main" id="{A8E011E4-D913-3690-2297-B22E6C2BCA8A}"/>
              </a:ext>
            </a:extLst>
          </p:cNvPr>
          <p:cNvSpPr/>
          <p:nvPr/>
        </p:nvSpPr>
        <p:spPr>
          <a:xfrm>
            <a:off x="2804464" y="5552429"/>
            <a:ext cx="129472" cy="12947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4" name="Google Shape;208;p28">
            <a:extLst>
              <a:ext uri="{FF2B5EF4-FFF2-40B4-BE49-F238E27FC236}">
                <a16:creationId xmlns:a16="http://schemas.microsoft.com/office/drawing/2014/main" id="{2891C98A-6084-FB0A-19AA-63DE91B3F123}"/>
              </a:ext>
            </a:extLst>
          </p:cNvPr>
          <p:cNvCxnSpPr>
            <a:cxnSpLocks/>
          </p:cNvCxnSpPr>
          <p:nvPr/>
        </p:nvCxnSpPr>
        <p:spPr>
          <a:xfrm flipV="1">
            <a:off x="2942028" y="5609072"/>
            <a:ext cx="7084567" cy="1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7448AC92-70EB-429C-FFEB-C25FCBE91598}"/>
              </a:ext>
            </a:extLst>
          </p:cNvPr>
          <p:cNvSpPr txBox="1"/>
          <p:nvPr/>
        </p:nvSpPr>
        <p:spPr>
          <a:xfrm>
            <a:off x="1560314" y="5342699"/>
            <a:ext cx="1245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Palatino Linotype" panose="02040502050505030304" pitchFamily="18" charset="0"/>
                <a:cs typeface="Hind Madurai" panose="02000000000000000000" pitchFamily="2" charset="77"/>
              </a:rPr>
              <a:t>Replica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5F3C8883-0142-90C0-CC9D-330C9F6A4514}"/>
              </a:ext>
            </a:extLst>
          </p:cNvPr>
          <p:cNvCxnSpPr>
            <a:cxnSpLocks/>
            <a:stCxn id="7" idx="6"/>
          </p:cNvCxnSpPr>
          <p:nvPr/>
        </p:nvCxnSpPr>
        <p:spPr>
          <a:xfrm>
            <a:off x="2935284" y="2045279"/>
            <a:ext cx="1330525" cy="900830"/>
          </a:xfrm>
          <a:prstGeom prst="straightConnector1">
            <a:avLst/>
          </a:prstGeom>
          <a:ln w="254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D2B62075-CA69-86DF-84E5-2E67F3ECE47D}"/>
              </a:ext>
            </a:extLst>
          </p:cNvPr>
          <p:cNvSpPr txBox="1"/>
          <p:nvPr/>
        </p:nvSpPr>
        <p:spPr>
          <a:xfrm>
            <a:off x="2916825" y="5619213"/>
            <a:ext cx="13207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alatino Linotype" panose="02040502050505030304" pitchFamily="18" charset="0"/>
                <a:cs typeface="Hind Madurai" panose="02000000000000000000" pitchFamily="2" charset="77"/>
              </a:rPr>
              <a:t>Client</a:t>
            </a:r>
          </a:p>
          <a:p>
            <a:pPr algn="ctr"/>
            <a:r>
              <a:rPr lang="en-US" sz="2400" dirty="0">
                <a:latin typeface="Palatino Linotype" panose="02040502050505030304" pitchFamily="18" charset="0"/>
                <a:cs typeface="Hind Madurai" panose="02000000000000000000" pitchFamily="2" charset="77"/>
              </a:rPr>
              <a:t>Request</a:t>
            </a:r>
          </a:p>
        </p:txBody>
      </p:sp>
    </p:spTree>
    <p:extLst>
      <p:ext uri="{BB962C8B-B14F-4D97-AF65-F5344CB8AC3E}">
        <p14:creationId xmlns:p14="http://schemas.microsoft.com/office/powerpoint/2010/main" val="4131778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89F0AF-8338-596F-1F4F-EFDA11E651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42F96-3E76-D734-5AFD-D095D9505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7484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PoE Protocol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8750DE-3984-2905-7989-E267D8F82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27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C33204F-B331-3A2B-4C73-7AB0C546FB74}"/>
              </a:ext>
            </a:extLst>
          </p:cNvPr>
          <p:cNvSpPr/>
          <p:nvPr/>
        </p:nvSpPr>
        <p:spPr>
          <a:xfrm>
            <a:off x="2805812" y="1980543"/>
            <a:ext cx="129472" cy="12947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BD9F0EA-78AD-2E44-4C89-BDE6CC79F35C}"/>
              </a:ext>
            </a:extLst>
          </p:cNvPr>
          <p:cNvSpPr/>
          <p:nvPr/>
        </p:nvSpPr>
        <p:spPr>
          <a:xfrm>
            <a:off x="2805812" y="2870125"/>
            <a:ext cx="129472" cy="12947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69C5599-0CE8-A358-9494-1FB8C845B54F}"/>
              </a:ext>
            </a:extLst>
          </p:cNvPr>
          <p:cNvSpPr/>
          <p:nvPr/>
        </p:nvSpPr>
        <p:spPr>
          <a:xfrm>
            <a:off x="2797720" y="3795894"/>
            <a:ext cx="129472" cy="129472"/>
          </a:xfrm>
          <a:prstGeom prst="ellipse">
            <a:avLst/>
          </a:prstGeom>
          <a:solidFill>
            <a:schemeClr val="tx2">
              <a:lumMod val="1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D9D77F0-EE62-66BC-2F5A-32D3C995E95B}"/>
              </a:ext>
            </a:extLst>
          </p:cNvPr>
          <p:cNvSpPr/>
          <p:nvPr/>
        </p:nvSpPr>
        <p:spPr>
          <a:xfrm>
            <a:off x="2797720" y="4706856"/>
            <a:ext cx="129472" cy="129472"/>
          </a:xfrm>
          <a:prstGeom prst="ellipse">
            <a:avLst/>
          </a:prstGeom>
          <a:solidFill>
            <a:schemeClr val="tx2">
              <a:lumMod val="1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D809346-68F8-5300-FB38-0AB8BE6F3A7A}"/>
              </a:ext>
            </a:extLst>
          </p:cNvPr>
          <p:cNvSpPr txBox="1"/>
          <p:nvPr/>
        </p:nvSpPr>
        <p:spPr>
          <a:xfrm>
            <a:off x="1781006" y="1781328"/>
            <a:ext cx="10248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Palatino Linotype" panose="02040502050505030304" pitchFamily="18" charset="0"/>
                <a:cs typeface="Hind Madurai" panose="02000000000000000000" pitchFamily="2" charset="77"/>
              </a:rPr>
              <a:t>Client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AF5C20D-181B-CBBF-C351-82281BBE7ABF}"/>
              </a:ext>
            </a:extLst>
          </p:cNvPr>
          <p:cNvSpPr txBox="1"/>
          <p:nvPr/>
        </p:nvSpPr>
        <p:spPr>
          <a:xfrm>
            <a:off x="1645156" y="2693414"/>
            <a:ext cx="1160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Palatino Linotype" panose="02040502050505030304" pitchFamily="18" charset="0"/>
                <a:cs typeface="Hind Madurai" panose="02000000000000000000" pitchFamily="2" charset="77"/>
              </a:rPr>
              <a:t>Leader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134311E-918E-6C0F-CCE7-9A401D933156}"/>
              </a:ext>
            </a:extLst>
          </p:cNvPr>
          <p:cNvSpPr txBox="1"/>
          <p:nvPr/>
        </p:nvSpPr>
        <p:spPr>
          <a:xfrm>
            <a:off x="1560314" y="3622394"/>
            <a:ext cx="1245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Palatino Linotype" panose="02040502050505030304" pitchFamily="18" charset="0"/>
                <a:cs typeface="Hind Madurai" panose="02000000000000000000" pitchFamily="2" charset="77"/>
              </a:rPr>
              <a:t>Replica</a:t>
            </a:r>
          </a:p>
        </p:txBody>
      </p:sp>
      <p:cxnSp>
        <p:nvCxnSpPr>
          <p:cNvPr id="23" name="Google Shape;208;p28">
            <a:extLst>
              <a:ext uri="{FF2B5EF4-FFF2-40B4-BE49-F238E27FC236}">
                <a16:creationId xmlns:a16="http://schemas.microsoft.com/office/drawing/2014/main" id="{266F0B94-3783-EAF1-58BA-1AF615BE44B7}"/>
              </a:ext>
            </a:extLst>
          </p:cNvPr>
          <p:cNvCxnSpPr>
            <a:cxnSpLocks/>
          </p:cNvCxnSpPr>
          <p:nvPr/>
        </p:nvCxnSpPr>
        <p:spPr>
          <a:xfrm>
            <a:off x="2935284" y="2045195"/>
            <a:ext cx="7091311" cy="4838"/>
          </a:xfrm>
          <a:prstGeom prst="straightConnector1">
            <a:avLst/>
          </a:prstGeom>
          <a:noFill/>
          <a:ln w="19050" cap="flat" cmpd="sng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" name="Google Shape;208;p28">
            <a:extLst>
              <a:ext uri="{FF2B5EF4-FFF2-40B4-BE49-F238E27FC236}">
                <a16:creationId xmlns:a16="http://schemas.microsoft.com/office/drawing/2014/main" id="{12D14002-E35A-6420-7FC1-60CE2DC6A1B9}"/>
              </a:ext>
            </a:extLst>
          </p:cNvPr>
          <p:cNvCxnSpPr>
            <a:cxnSpLocks/>
          </p:cNvCxnSpPr>
          <p:nvPr/>
        </p:nvCxnSpPr>
        <p:spPr>
          <a:xfrm>
            <a:off x="2935284" y="2946109"/>
            <a:ext cx="7091311" cy="10506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" name="Google Shape;208;p28">
            <a:extLst>
              <a:ext uri="{FF2B5EF4-FFF2-40B4-BE49-F238E27FC236}">
                <a16:creationId xmlns:a16="http://schemas.microsoft.com/office/drawing/2014/main" id="{CDACDE25-E27F-E49D-678C-205D51F2FD8A}"/>
              </a:ext>
            </a:extLst>
          </p:cNvPr>
          <p:cNvCxnSpPr>
            <a:cxnSpLocks/>
          </p:cNvCxnSpPr>
          <p:nvPr/>
        </p:nvCxnSpPr>
        <p:spPr>
          <a:xfrm>
            <a:off x="2942028" y="3857370"/>
            <a:ext cx="7084567" cy="3260"/>
          </a:xfrm>
          <a:prstGeom prst="straightConnector1">
            <a:avLst/>
          </a:prstGeom>
          <a:noFill/>
          <a:ln w="19050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" name="Google Shape;208;p28">
            <a:extLst>
              <a:ext uri="{FF2B5EF4-FFF2-40B4-BE49-F238E27FC236}">
                <a16:creationId xmlns:a16="http://schemas.microsoft.com/office/drawing/2014/main" id="{5675D7A5-5C04-CDE9-4B56-A43428D0EBEE}"/>
              </a:ext>
            </a:extLst>
          </p:cNvPr>
          <p:cNvCxnSpPr>
            <a:cxnSpLocks/>
          </p:cNvCxnSpPr>
          <p:nvPr/>
        </p:nvCxnSpPr>
        <p:spPr>
          <a:xfrm flipV="1">
            <a:off x="2935284" y="4763200"/>
            <a:ext cx="7091311" cy="300"/>
          </a:xfrm>
          <a:prstGeom prst="straightConnector1">
            <a:avLst/>
          </a:prstGeom>
          <a:noFill/>
          <a:ln w="19050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1A2BB000-55A3-825F-B7D8-9FEE5FEA0C52}"/>
              </a:ext>
            </a:extLst>
          </p:cNvPr>
          <p:cNvSpPr txBox="1"/>
          <p:nvPr/>
        </p:nvSpPr>
        <p:spPr>
          <a:xfrm>
            <a:off x="1560314" y="4532667"/>
            <a:ext cx="1245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Palatino Linotype" panose="02040502050505030304" pitchFamily="18" charset="0"/>
                <a:cs typeface="Hind Madurai" panose="02000000000000000000" pitchFamily="2" charset="77"/>
              </a:rPr>
              <a:t>Replica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C2C77DBF-6968-A96F-480A-7BB2D549E92A}"/>
              </a:ext>
            </a:extLst>
          </p:cNvPr>
          <p:cNvCxnSpPr>
            <a:cxnSpLocks/>
          </p:cNvCxnSpPr>
          <p:nvPr/>
        </p:nvCxnSpPr>
        <p:spPr>
          <a:xfrm>
            <a:off x="4265809" y="2045195"/>
            <a:ext cx="0" cy="356387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E7B2F665-8B48-FB91-F631-45BB453AA5A4}"/>
              </a:ext>
            </a:extLst>
          </p:cNvPr>
          <p:cNvCxnSpPr>
            <a:cxnSpLocks/>
          </p:cNvCxnSpPr>
          <p:nvPr/>
        </p:nvCxnSpPr>
        <p:spPr>
          <a:xfrm>
            <a:off x="5604425" y="2045195"/>
            <a:ext cx="0" cy="357683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>
            <a:extLst>
              <a:ext uri="{FF2B5EF4-FFF2-40B4-BE49-F238E27FC236}">
                <a16:creationId xmlns:a16="http://schemas.microsoft.com/office/drawing/2014/main" id="{E9CBF554-CB52-6FCA-8F76-494E6F8932C4}"/>
              </a:ext>
            </a:extLst>
          </p:cNvPr>
          <p:cNvSpPr/>
          <p:nvPr/>
        </p:nvSpPr>
        <p:spPr>
          <a:xfrm>
            <a:off x="2804464" y="5552429"/>
            <a:ext cx="129472" cy="12947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4" name="Google Shape;208;p28">
            <a:extLst>
              <a:ext uri="{FF2B5EF4-FFF2-40B4-BE49-F238E27FC236}">
                <a16:creationId xmlns:a16="http://schemas.microsoft.com/office/drawing/2014/main" id="{D9A09B07-45CC-74BD-DB17-2DD6265FED24}"/>
              </a:ext>
            </a:extLst>
          </p:cNvPr>
          <p:cNvCxnSpPr>
            <a:cxnSpLocks/>
          </p:cNvCxnSpPr>
          <p:nvPr/>
        </p:nvCxnSpPr>
        <p:spPr>
          <a:xfrm flipV="1">
            <a:off x="2942028" y="5609072"/>
            <a:ext cx="7084567" cy="1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FF6D69F9-B932-3546-42D6-FEFE6676A400}"/>
              </a:ext>
            </a:extLst>
          </p:cNvPr>
          <p:cNvSpPr txBox="1"/>
          <p:nvPr/>
        </p:nvSpPr>
        <p:spPr>
          <a:xfrm>
            <a:off x="1560314" y="5342699"/>
            <a:ext cx="1245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Palatino Linotype" panose="02040502050505030304" pitchFamily="18" charset="0"/>
                <a:cs typeface="Hind Madurai" panose="02000000000000000000" pitchFamily="2" charset="77"/>
              </a:rPr>
              <a:t>Replica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74D2AE54-CE3C-EAD7-D7BB-C1D89EDEE02C}"/>
              </a:ext>
            </a:extLst>
          </p:cNvPr>
          <p:cNvCxnSpPr>
            <a:cxnSpLocks/>
            <a:stCxn id="7" idx="6"/>
          </p:cNvCxnSpPr>
          <p:nvPr/>
        </p:nvCxnSpPr>
        <p:spPr>
          <a:xfrm>
            <a:off x="2935284" y="2045279"/>
            <a:ext cx="1330525" cy="900830"/>
          </a:xfrm>
          <a:prstGeom prst="straightConnector1">
            <a:avLst/>
          </a:prstGeom>
          <a:ln w="254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A38AA606-0A81-1A12-1F89-E2DEC6394FD7}"/>
              </a:ext>
            </a:extLst>
          </p:cNvPr>
          <p:cNvCxnSpPr>
            <a:cxnSpLocks/>
          </p:cNvCxnSpPr>
          <p:nvPr/>
        </p:nvCxnSpPr>
        <p:spPr>
          <a:xfrm>
            <a:off x="4265809" y="2946109"/>
            <a:ext cx="1338616" cy="911261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166F7E68-0EFA-EFB0-D106-1C18450F9343}"/>
              </a:ext>
            </a:extLst>
          </p:cNvPr>
          <p:cNvCxnSpPr>
            <a:cxnSpLocks/>
          </p:cNvCxnSpPr>
          <p:nvPr/>
        </p:nvCxnSpPr>
        <p:spPr>
          <a:xfrm>
            <a:off x="4265809" y="2946109"/>
            <a:ext cx="1338616" cy="1817091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A61D009B-6FED-4817-1A3E-9DCEBA9CB1AA}"/>
              </a:ext>
            </a:extLst>
          </p:cNvPr>
          <p:cNvSpPr txBox="1"/>
          <p:nvPr/>
        </p:nvSpPr>
        <p:spPr>
          <a:xfrm>
            <a:off x="2916825" y="5619213"/>
            <a:ext cx="13207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alatino Linotype" panose="02040502050505030304" pitchFamily="18" charset="0"/>
                <a:cs typeface="Hind Madurai" panose="02000000000000000000" pitchFamily="2" charset="77"/>
              </a:rPr>
              <a:t>Client</a:t>
            </a:r>
          </a:p>
          <a:p>
            <a:pPr algn="ctr"/>
            <a:r>
              <a:rPr lang="en-US" sz="2400" dirty="0">
                <a:latin typeface="Palatino Linotype" panose="02040502050505030304" pitchFamily="18" charset="0"/>
                <a:cs typeface="Hind Madurai" panose="02000000000000000000" pitchFamily="2" charset="77"/>
              </a:rPr>
              <a:t>Request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B864856-E824-8D9C-1F4A-6623463427C2}"/>
              </a:ext>
            </a:extLst>
          </p:cNvPr>
          <p:cNvSpPr txBox="1"/>
          <p:nvPr/>
        </p:nvSpPr>
        <p:spPr>
          <a:xfrm>
            <a:off x="4282241" y="5622028"/>
            <a:ext cx="13207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alatino Linotype" panose="02040502050505030304" pitchFamily="18" charset="0"/>
                <a:cs typeface="Hind Madurai" panose="02000000000000000000" pitchFamily="2" charset="77"/>
              </a:rPr>
              <a:t>Pre-Prepare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ED51C1F5-B83F-74CC-2F73-56EE827508F4}"/>
              </a:ext>
            </a:extLst>
          </p:cNvPr>
          <p:cNvCxnSpPr>
            <a:cxnSpLocks/>
          </p:cNvCxnSpPr>
          <p:nvPr/>
        </p:nvCxnSpPr>
        <p:spPr>
          <a:xfrm>
            <a:off x="4265808" y="2946026"/>
            <a:ext cx="1346705" cy="2663046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53304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0954B9-FBCA-A013-F289-71F8C0BE9A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34F49-6F1A-135C-1DF8-A7572B4D5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7484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PoE Protocol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BB1CEE-3C46-4D70-35E1-DABD1FFD0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28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DE08C81-16C6-78BC-13DB-AB94D4BCC30B}"/>
              </a:ext>
            </a:extLst>
          </p:cNvPr>
          <p:cNvSpPr/>
          <p:nvPr/>
        </p:nvSpPr>
        <p:spPr>
          <a:xfrm>
            <a:off x="2805812" y="1980543"/>
            <a:ext cx="129472" cy="12947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4A2AC78-75D0-6DB7-F110-D0E86F3CD710}"/>
              </a:ext>
            </a:extLst>
          </p:cNvPr>
          <p:cNvSpPr/>
          <p:nvPr/>
        </p:nvSpPr>
        <p:spPr>
          <a:xfrm>
            <a:off x="2805812" y="2870125"/>
            <a:ext cx="129472" cy="12947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88FA897-FAB0-C8CD-3867-FB5F571328EC}"/>
              </a:ext>
            </a:extLst>
          </p:cNvPr>
          <p:cNvSpPr/>
          <p:nvPr/>
        </p:nvSpPr>
        <p:spPr>
          <a:xfrm>
            <a:off x="2797720" y="3795894"/>
            <a:ext cx="129472" cy="129472"/>
          </a:xfrm>
          <a:prstGeom prst="ellipse">
            <a:avLst/>
          </a:prstGeom>
          <a:solidFill>
            <a:schemeClr val="tx2">
              <a:lumMod val="1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9938BAE-F939-59BA-66CA-9473FFD9B281}"/>
              </a:ext>
            </a:extLst>
          </p:cNvPr>
          <p:cNvSpPr/>
          <p:nvPr/>
        </p:nvSpPr>
        <p:spPr>
          <a:xfrm>
            <a:off x="2797720" y="4706856"/>
            <a:ext cx="129472" cy="129472"/>
          </a:xfrm>
          <a:prstGeom prst="ellipse">
            <a:avLst/>
          </a:prstGeom>
          <a:solidFill>
            <a:schemeClr val="tx2">
              <a:lumMod val="1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45AFBDA-86B8-02B4-53D7-BE7046060B38}"/>
              </a:ext>
            </a:extLst>
          </p:cNvPr>
          <p:cNvSpPr txBox="1"/>
          <p:nvPr/>
        </p:nvSpPr>
        <p:spPr>
          <a:xfrm>
            <a:off x="1781006" y="1781328"/>
            <a:ext cx="10248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Palatino Linotype" panose="02040502050505030304" pitchFamily="18" charset="0"/>
                <a:cs typeface="Hind Madurai" panose="02000000000000000000" pitchFamily="2" charset="77"/>
              </a:rPr>
              <a:t>Client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969A1F2-1EE2-BB06-B52B-2027DEBB72EB}"/>
              </a:ext>
            </a:extLst>
          </p:cNvPr>
          <p:cNvSpPr txBox="1"/>
          <p:nvPr/>
        </p:nvSpPr>
        <p:spPr>
          <a:xfrm>
            <a:off x="1645156" y="2693414"/>
            <a:ext cx="1160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Palatino Linotype" panose="02040502050505030304" pitchFamily="18" charset="0"/>
                <a:cs typeface="Hind Madurai" panose="02000000000000000000" pitchFamily="2" charset="77"/>
              </a:rPr>
              <a:t>Leader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6647E49-4643-153A-530D-4BACF79FA566}"/>
              </a:ext>
            </a:extLst>
          </p:cNvPr>
          <p:cNvSpPr txBox="1"/>
          <p:nvPr/>
        </p:nvSpPr>
        <p:spPr>
          <a:xfrm>
            <a:off x="1560314" y="3622394"/>
            <a:ext cx="1245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Palatino Linotype" panose="02040502050505030304" pitchFamily="18" charset="0"/>
                <a:cs typeface="Hind Madurai" panose="02000000000000000000" pitchFamily="2" charset="77"/>
              </a:rPr>
              <a:t>Replica</a:t>
            </a:r>
          </a:p>
        </p:txBody>
      </p:sp>
      <p:cxnSp>
        <p:nvCxnSpPr>
          <p:cNvPr id="23" name="Google Shape;208;p28">
            <a:extLst>
              <a:ext uri="{FF2B5EF4-FFF2-40B4-BE49-F238E27FC236}">
                <a16:creationId xmlns:a16="http://schemas.microsoft.com/office/drawing/2014/main" id="{430415FF-22BE-4A35-D2B6-F2E69763209C}"/>
              </a:ext>
            </a:extLst>
          </p:cNvPr>
          <p:cNvCxnSpPr>
            <a:cxnSpLocks/>
          </p:cNvCxnSpPr>
          <p:nvPr/>
        </p:nvCxnSpPr>
        <p:spPr>
          <a:xfrm>
            <a:off x="2935284" y="2045195"/>
            <a:ext cx="7091311" cy="4838"/>
          </a:xfrm>
          <a:prstGeom prst="straightConnector1">
            <a:avLst/>
          </a:prstGeom>
          <a:noFill/>
          <a:ln w="19050" cap="flat" cmpd="sng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" name="Google Shape;208;p28">
            <a:extLst>
              <a:ext uri="{FF2B5EF4-FFF2-40B4-BE49-F238E27FC236}">
                <a16:creationId xmlns:a16="http://schemas.microsoft.com/office/drawing/2014/main" id="{AE190812-F570-C9DE-7870-AEA420C9F5A7}"/>
              </a:ext>
            </a:extLst>
          </p:cNvPr>
          <p:cNvCxnSpPr>
            <a:cxnSpLocks/>
          </p:cNvCxnSpPr>
          <p:nvPr/>
        </p:nvCxnSpPr>
        <p:spPr>
          <a:xfrm>
            <a:off x="2935284" y="2946109"/>
            <a:ext cx="7091311" cy="10506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" name="Google Shape;208;p28">
            <a:extLst>
              <a:ext uri="{FF2B5EF4-FFF2-40B4-BE49-F238E27FC236}">
                <a16:creationId xmlns:a16="http://schemas.microsoft.com/office/drawing/2014/main" id="{544C0EB5-F524-2F7D-8E9D-8DFDE996491B}"/>
              </a:ext>
            </a:extLst>
          </p:cNvPr>
          <p:cNvCxnSpPr>
            <a:cxnSpLocks/>
          </p:cNvCxnSpPr>
          <p:nvPr/>
        </p:nvCxnSpPr>
        <p:spPr>
          <a:xfrm>
            <a:off x="2942028" y="3857370"/>
            <a:ext cx="7084567" cy="3260"/>
          </a:xfrm>
          <a:prstGeom prst="straightConnector1">
            <a:avLst/>
          </a:prstGeom>
          <a:noFill/>
          <a:ln w="19050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" name="Google Shape;208;p28">
            <a:extLst>
              <a:ext uri="{FF2B5EF4-FFF2-40B4-BE49-F238E27FC236}">
                <a16:creationId xmlns:a16="http://schemas.microsoft.com/office/drawing/2014/main" id="{99898765-60EA-B707-F4C1-69544688D4E2}"/>
              </a:ext>
            </a:extLst>
          </p:cNvPr>
          <p:cNvCxnSpPr>
            <a:cxnSpLocks/>
          </p:cNvCxnSpPr>
          <p:nvPr/>
        </p:nvCxnSpPr>
        <p:spPr>
          <a:xfrm flipV="1">
            <a:off x="2935284" y="4763200"/>
            <a:ext cx="7091311" cy="300"/>
          </a:xfrm>
          <a:prstGeom prst="straightConnector1">
            <a:avLst/>
          </a:prstGeom>
          <a:noFill/>
          <a:ln w="19050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B026001B-D1D2-7F0F-B266-3807F9DF1B61}"/>
              </a:ext>
            </a:extLst>
          </p:cNvPr>
          <p:cNvSpPr txBox="1"/>
          <p:nvPr/>
        </p:nvSpPr>
        <p:spPr>
          <a:xfrm>
            <a:off x="1560314" y="4532667"/>
            <a:ext cx="1245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Palatino Linotype" panose="02040502050505030304" pitchFamily="18" charset="0"/>
                <a:cs typeface="Hind Madurai" panose="02000000000000000000" pitchFamily="2" charset="77"/>
              </a:rPr>
              <a:t>Replica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600ACD8E-C11C-0A61-6F6C-0273A59A47A4}"/>
              </a:ext>
            </a:extLst>
          </p:cNvPr>
          <p:cNvCxnSpPr>
            <a:cxnSpLocks/>
          </p:cNvCxnSpPr>
          <p:nvPr/>
        </p:nvCxnSpPr>
        <p:spPr>
          <a:xfrm>
            <a:off x="4265809" y="2045195"/>
            <a:ext cx="0" cy="356387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92147493-CE41-BE57-91D7-98C2DECA460F}"/>
              </a:ext>
            </a:extLst>
          </p:cNvPr>
          <p:cNvCxnSpPr>
            <a:cxnSpLocks/>
          </p:cNvCxnSpPr>
          <p:nvPr/>
        </p:nvCxnSpPr>
        <p:spPr>
          <a:xfrm>
            <a:off x="5604425" y="2045195"/>
            <a:ext cx="0" cy="357683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4957DDE5-DF03-AF0A-6617-42D635CA31BE}"/>
              </a:ext>
            </a:extLst>
          </p:cNvPr>
          <p:cNvCxnSpPr>
            <a:cxnSpLocks/>
          </p:cNvCxnSpPr>
          <p:nvPr/>
        </p:nvCxnSpPr>
        <p:spPr>
          <a:xfrm>
            <a:off x="8269522" y="2050199"/>
            <a:ext cx="0" cy="35703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>
            <a:extLst>
              <a:ext uri="{FF2B5EF4-FFF2-40B4-BE49-F238E27FC236}">
                <a16:creationId xmlns:a16="http://schemas.microsoft.com/office/drawing/2014/main" id="{0689E687-33EE-2BBE-4DB9-46C9E6BEA2E9}"/>
              </a:ext>
            </a:extLst>
          </p:cNvPr>
          <p:cNvSpPr/>
          <p:nvPr/>
        </p:nvSpPr>
        <p:spPr>
          <a:xfrm>
            <a:off x="2804464" y="5552429"/>
            <a:ext cx="129472" cy="12947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4" name="Google Shape;208;p28">
            <a:extLst>
              <a:ext uri="{FF2B5EF4-FFF2-40B4-BE49-F238E27FC236}">
                <a16:creationId xmlns:a16="http://schemas.microsoft.com/office/drawing/2014/main" id="{71B672F0-65D9-823E-4C2E-07ADCAFA6528}"/>
              </a:ext>
            </a:extLst>
          </p:cNvPr>
          <p:cNvCxnSpPr>
            <a:cxnSpLocks/>
          </p:cNvCxnSpPr>
          <p:nvPr/>
        </p:nvCxnSpPr>
        <p:spPr>
          <a:xfrm flipV="1">
            <a:off x="2942028" y="5609072"/>
            <a:ext cx="7084567" cy="1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54D376AA-1478-1311-59CC-CF4130BD90EF}"/>
              </a:ext>
            </a:extLst>
          </p:cNvPr>
          <p:cNvSpPr txBox="1"/>
          <p:nvPr/>
        </p:nvSpPr>
        <p:spPr>
          <a:xfrm>
            <a:off x="1560314" y="5342699"/>
            <a:ext cx="1245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Palatino Linotype" panose="02040502050505030304" pitchFamily="18" charset="0"/>
                <a:cs typeface="Hind Madurai" panose="02000000000000000000" pitchFamily="2" charset="77"/>
              </a:rPr>
              <a:t>Replica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2BCBDFFF-CC10-FA23-EF59-69EAC22AFF3C}"/>
              </a:ext>
            </a:extLst>
          </p:cNvPr>
          <p:cNvCxnSpPr>
            <a:cxnSpLocks/>
            <a:stCxn id="7" idx="6"/>
          </p:cNvCxnSpPr>
          <p:nvPr/>
        </p:nvCxnSpPr>
        <p:spPr>
          <a:xfrm>
            <a:off x="2935284" y="2045279"/>
            <a:ext cx="1330525" cy="900830"/>
          </a:xfrm>
          <a:prstGeom prst="straightConnector1">
            <a:avLst/>
          </a:prstGeom>
          <a:ln w="254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76522E37-E0EB-CBD3-F18E-6106E794E08B}"/>
              </a:ext>
            </a:extLst>
          </p:cNvPr>
          <p:cNvCxnSpPr>
            <a:cxnSpLocks/>
          </p:cNvCxnSpPr>
          <p:nvPr/>
        </p:nvCxnSpPr>
        <p:spPr>
          <a:xfrm>
            <a:off x="4265809" y="2946109"/>
            <a:ext cx="1338616" cy="911261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5D4E6EA0-4153-E180-7EB2-64589DAF45E6}"/>
              </a:ext>
            </a:extLst>
          </p:cNvPr>
          <p:cNvCxnSpPr>
            <a:cxnSpLocks/>
          </p:cNvCxnSpPr>
          <p:nvPr/>
        </p:nvCxnSpPr>
        <p:spPr>
          <a:xfrm>
            <a:off x="4265809" y="2946109"/>
            <a:ext cx="1338616" cy="1817091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3277C645-CE57-19A8-618C-E4ADFC47AE90}"/>
              </a:ext>
            </a:extLst>
          </p:cNvPr>
          <p:cNvSpPr txBox="1"/>
          <p:nvPr/>
        </p:nvSpPr>
        <p:spPr>
          <a:xfrm>
            <a:off x="2916825" y="5619213"/>
            <a:ext cx="13207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alatino Linotype" panose="02040502050505030304" pitchFamily="18" charset="0"/>
                <a:cs typeface="Hind Madurai" panose="02000000000000000000" pitchFamily="2" charset="77"/>
              </a:rPr>
              <a:t>Client</a:t>
            </a:r>
          </a:p>
          <a:p>
            <a:pPr algn="ctr"/>
            <a:r>
              <a:rPr lang="en-US" sz="2400" dirty="0">
                <a:latin typeface="Palatino Linotype" panose="02040502050505030304" pitchFamily="18" charset="0"/>
                <a:cs typeface="Hind Madurai" panose="02000000000000000000" pitchFamily="2" charset="77"/>
              </a:rPr>
              <a:t>Request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AC5CEC7-B50A-3F87-AFEC-E8B8D727461E}"/>
              </a:ext>
            </a:extLst>
          </p:cNvPr>
          <p:cNvSpPr txBox="1"/>
          <p:nvPr/>
        </p:nvSpPr>
        <p:spPr>
          <a:xfrm>
            <a:off x="4282241" y="5622028"/>
            <a:ext cx="13207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alatino Linotype" panose="02040502050505030304" pitchFamily="18" charset="0"/>
                <a:cs typeface="Hind Madurai" panose="02000000000000000000" pitchFamily="2" charset="77"/>
              </a:rPr>
              <a:t>Pre-Prepare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BDE65BA1-556F-177F-9790-A9A4F30BC823}"/>
              </a:ext>
            </a:extLst>
          </p:cNvPr>
          <p:cNvCxnSpPr>
            <a:cxnSpLocks/>
          </p:cNvCxnSpPr>
          <p:nvPr/>
        </p:nvCxnSpPr>
        <p:spPr>
          <a:xfrm>
            <a:off x="4265808" y="2946026"/>
            <a:ext cx="1346705" cy="2663046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09FDBB91-B9EE-543C-B6B3-DC42580A381E}"/>
              </a:ext>
            </a:extLst>
          </p:cNvPr>
          <p:cNvCxnSpPr>
            <a:cxnSpLocks/>
          </p:cNvCxnSpPr>
          <p:nvPr/>
        </p:nvCxnSpPr>
        <p:spPr>
          <a:xfrm flipV="1">
            <a:off x="5612513" y="2946026"/>
            <a:ext cx="2669142" cy="91134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E30709C9-0039-A4E4-A0F3-D91BAA0011ED}"/>
              </a:ext>
            </a:extLst>
          </p:cNvPr>
          <p:cNvCxnSpPr>
            <a:cxnSpLocks/>
          </p:cNvCxnSpPr>
          <p:nvPr/>
        </p:nvCxnSpPr>
        <p:spPr>
          <a:xfrm flipV="1">
            <a:off x="5612513" y="2946026"/>
            <a:ext cx="2669142" cy="181717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1A940848-6790-7B7C-6E67-046B0FE29CF0}"/>
              </a:ext>
            </a:extLst>
          </p:cNvPr>
          <p:cNvCxnSpPr>
            <a:cxnSpLocks/>
          </p:cNvCxnSpPr>
          <p:nvPr/>
        </p:nvCxnSpPr>
        <p:spPr>
          <a:xfrm>
            <a:off x="5612513" y="3857370"/>
            <a:ext cx="2669142" cy="9058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737156E0-CDED-3984-0798-A19935986B0E}"/>
              </a:ext>
            </a:extLst>
          </p:cNvPr>
          <p:cNvCxnSpPr>
            <a:cxnSpLocks/>
          </p:cNvCxnSpPr>
          <p:nvPr/>
        </p:nvCxnSpPr>
        <p:spPr>
          <a:xfrm flipV="1">
            <a:off x="5612513" y="3857370"/>
            <a:ext cx="2669142" cy="9058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B10CE423-D2BD-462F-39A3-19B1B50A5BFE}"/>
              </a:ext>
            </a:extLst>
          </p:cNvPr>
          <p:cNvCxnSpPr>
            <a:cxnSpLocks/>
          </p:cNvCxnSpPr>
          <p:nvPr/>
        </p:nvCxnSpPr>
        <p:spPr>
          <a:xfrm>
            <a:off x="5612513" y="3857370"/>
            <a:ext cx="2669142" cy="175818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0362A0AD-F59E-2DD0-6B90-A04B4EB33EDD}"/>
              </a:ext>
            </a:extLst>
          </p:cNvPr>
          <p:cNvCxnSpPr>
            <a:cxnSpLocks/>
          </p:cNvCxnSpPr>
          <p:nvPr/>
        </p:nvCxnSpPr>
        <p:spPr>
          <a:xfrm>
            <a:off x="5612513" y="4763200"/>
            <a:ext cx="2669142" cy="84587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893F6DD7-1A82-98DD-C9BF-ED08EB10DD32}"/>
              </a:ext>
            </a:extLst>
          </p:cNvPr>
          <p:cNvSpPr txBox="1"/>
          <p:nvPr/>
        </p:nvSpPr>
        <p:spPr>
          <a:xfrm>
            <a:off x="6301543" y="5611631"/>
            <a:ext cx="1320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alatino Linotype" panose="02040502050505030304" pitchFamily="18" charset="0"/>
                <a:cs typeface="Hind Madurai" panose="02000000000000000000" pitchFamily="2" charset="77"/>
              </a:rPr>
              <a:t>Prepare</a:t>
            </a:r>
          </a:p>
        </p:txBody>
      </p:sp>
    </p:spTree>
    <p:extLst>
      <p:ext uri="{BB962C8B-B14F-4D97-AF65-F5344CB8AC3E}">
        <p14:creationId xmlns:p14="http://schemas.microsoft.com/office/powerpoint/2010/main" val="42616611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D8FDE0-0EA3-42C1-74BE-6330B9EF66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B07A8-DBDA-5A9A-D9BE-3155CBC7E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7484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PoE Protocol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12B06E-26F6-4C5D-A973-E9EF1AC20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29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ED2A53F-2A34-9063-1162-81102BE9F68B}"/>
              </a:ext>
            </a:extLst>
          </p:cNvPr>
          <p:cNvSpPr/>
          <p:nvPr/>
        </p:nvSpPr>
        <p:spPr>
          <a:xfrm>
            <a:off x="2805812" y="1980543"/>
            <a:ext cx="129472" cy="12947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D1770AE-9B75-1226-1525-37D23BA717FE}"/>
              </a:ext>
            </a:extLst>
          </p:cNvPr>
          <p:cNvSpPr/>
          <p:nvPr/>
        </p:nvSpPr>
        <p:spPr>
          <a:xfrm>
            <a:off x="2805812" y="2870125"/>
            <a:ext cx="129472" cy="12947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64F1610-88E1-FADB-2A13-FEC4E56146A7}"/>
              </a:ext>
            </a:extLst>
          </p:cNvPr>
          <p:cNvSpPr/>
          <p:nvPr/>
        </p:nvSpPr>
        <p:spPr>
          <a:xfrm>
            <a:off x="2797720" y="3795894"/>
            <a:ext cx="129472" cy="129472"/>
          </a:xfrm>
          <a:prstGeom prst="ellipse">
            <a:avLst/>
          </a:prstGeom>
          <a:solidFill>
            <a:schemeClr val="tx2">
              <a:lumMod val="1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D569063-962A-2F62-40A7-82D1AF78E44A}"/>
              </a:ext>
            </a:extLst>
          </p:cNvPr>
          <p:cNvSpPr/>
          <p:nvPr/>
        </p:nvSpPr>
        <p:spPr>
          <a:xfrm>
            <a:off x="2797720" y="4706856"/>
            <a:ext cx="129472" cy="129472"/>
          </a:xfrm>
          <a:prstGeom prst="ellipse">
            <a:avLst/>
          </a:prstGeom>
          <a:solidFill>
            <a:schemeClr val="tx2">
              <a:lumMod val="1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0E78B77-7BE8-2E2A-F9D4-CCDABF35989C}"/>
              </a:ext>
            </a:extLst>
          </p:cNvPr>
          <p:cNvSpPr txBox="1"/>
          <p:nvPr/>
        </p:nvSpPr>
        <p:spPr>
          <a:xfrm>
            <a:off x="1781006" y="1781328"/>
            <a:ext cx="10248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Palatino Linotype" panose="02040502050505030304" pitchFamily="18" charset="0"/>
                <a:cs typeface="Hind Madurai" panose="02000000000000000000" pitchFamily="2" charset="77"/>
              </a:rPr>
              <a:t>Client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79E24B3-37A1-3698-0B11-19680949CCE9}"/>
              </a:ext>
            </a:extLst>
          </p:cNvPr>
          <p:cNvSpPr txBox="1"/>
          <p:nvPr/>
        </p:nvSpPr>
        <p:spPr>
          <a:xfrm>
            <a:off x="1645156" y="2693414"/>
            <a:ext cx="1160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Palatino Linotype" panose="02040502050505030304" pitchFamily="18" charset="0"/>
                <a:cs typeface="Hind Madurai" panose="02000000000000000000" pitchFamily="2" charset="77"/>
              </a:rPr>
              <a:t>Leader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74FEEE4-222F-56EF-75AF-BED505008520}"/>
              </a:ext>
            </a:extLst>
          </p:cNvPr>
          <p:cNvSpPr txBox="1"/>
          <p:nvPr/>
        </p:nvSpPr>
        <p:spPr>
          <a:xfrm>
            <a:off x="1560314" y="3622394"/>
            <a:ext cx="1245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Palatino Linotype" panose="02040502050505030304" pitchFamily="18" charset="0"/>
                <a:cs typeface="Hind Madurai" panose="02000000000000000000" pitchFamily="2" charset="77"/>
              </a:rPr>
              <a:t>Replica</a:t>
            </a:r>
          </a:p>
        </p:txBody>
      </p:sp>
      <p:cxnSp>
        <p:nvCxnSpPr>
          <p:cNvPr id="23" name="Google Shape;208;p28">
            <a:extLst>
              <a:ext uri="{FF2B5EF4-FFF2-40B4-BE49-F238E27FC236}">
                <a16:creationId xmlns:a16="http://schemas.microsoft.com/office/drawing/2014/main" id="{8EB27061-2870-071F-1794-889A042A351C}"/>
              </a:ext>
            </a:extLst>
          </p:cNvPr>
          <p:cNvCxnSpPr>
            <a:cxnSpLocks/>
          </p:cNvCxnSpPr>
          <p:nvPr/>
        </p:nvCxnSpPr>
        <p:spPr>
          <a:xfrm>
            <a:off x="2935284" y="2045195"/>
            <a:ext cx="7091311" cy="4838"/>
          </a:xfrm>
          <a:prstGeom prst="straightConnector1">
            <a:avLst/>
          </a:prstGeom>
          <a:noFill/>
          <a:ln w="19050" cap="flat" cmpd="sng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" name="Google Shape;208;p28">
            <a:extLst>
              <a:ext uri="{FF2B5EF4-FFF2-40B4-BE49-F238E27FC236}">
                <a16:creationId xmlns:a16="http://schemas.microsoft.com/office/drawing/2014/main" id="{336AA2FC-D52E-2D4A-327A-1026DA0802AF}"/>
              </a:ext>
            </a:extLst>
          </p:cNvPr>
          <p:cNvCxnSpPr>
            <a:cxnSpLocks/>
          </p:cNvCxnSpPr>
          <p:nvPr/>
        </p:nvCxnSpPr>
        <p:spPr>
          <a:xfrm>
            <a:off x="2935284" y="2946109"/>
            <a:ext cx="7091311" cy="10506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" name="Google Shape;208;p28">
            <a:extLst>
              <a:ext uri="{FF2B5EF4-FFF2-40B4-BE49-F238E27FC236}">
                <a16:creationId xmlns:a16="http://schemas.microsoft.com/office/drawing/2014/main" id="{9F2B0927-338E-8C91-1352-3993D75DAEAB}"/>
              </a:ext>
            </a:extLst>
          </p:cNvPr>
          <p:cNvCxnSpPr>
            <a:cxnSpLocks/>
          </p:cNvCxnSpPr>
          <p:nvPr/>
        </p:nvCxnSpPr>
        <p:spPr>
          <a:xfrm>
            <a:off x="2942028" y="3857370"/>
            <a:ext cx="7084567" cy="3260"/>
          </a:xfrm>
          <a:prstGeom prst="straightConnector1">
            <a:avLst/>
          </a:prstGeom>
          <a:noFill/>
          <a:ln w="19050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" name="Google Shape;208;p28">
            <a:extLst>
              <a:ext uri="{FF2B5EF4-FFF2-40B4-BE49-F238E27FC236}">
                <a16:creationId xmlns:a16="http://schemas.microsoft.com/office/drawing/2014/main" id="{01CEF142-07D1-0912-08C3-36E569C654B1}"/>
              </a:ext>
            </a:extLst>
          </p:cNvPr>
          <p:cNvCxnSpPr>
            <a:cxnSpLocks/>
          </p:cNvCxnSpPr>
          <p:nvPr/>
        </p:nvCxnSpPr>
        <p:spPr>
          <a:xfrm flipV="1">
            <a:off x="2935284" y="4763200"/>
            <a:ext cx="7091311" cy="300"/>
          </a:xfrm>
          <a:prstGeom prst="straightConnector1">
            <a:avLst/>
          </a:prstGeom>
          <a:noFill/>
          <a:ln w="19050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C0FB154F-E332-CB1F-6ADE-AF714E918EEA}"/>
              </a:ext>
            </a:extLst>
          </p:cNvPr>
          <p:cNvSpPr txBox="1"/>
          <p:nvPr/>
        </p:nvSpPr>
        <p:spPr>
          <a:xfrm>
            <a:off x="1560314" y="4532667"/>
            <a:ext cx="1245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Palatino Linotype" panose="02040502050505030304" pitchFamily="18" charset="0"/>
                <a:cs typeface="Hind Madurai" panose="02000000000000000000" pitchFamily="2" charset="77"/>
              </a:rPr>
              <a:t>Replica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C0C45B3A-BFEE-937E-BFE6-B572D5D95F9B}"/>
              </a:ext>
            </a:extLst>
          </p:cNvPr>
          <p:cNvCxnSpPr>
            <a:cxnSpLocks/>
          </p:cNvCxnSpPr>
          <p:nvPr/>
        </p:nvCxnSpPr>
        <p:spPr>
          <a:xfrm>
            <a:off x="4265809" y="2045195"/>
            <a:ext cx="0" cy="356387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88918A56-95EE-B9DF-5C99-2B140D37ECA7}"/>
              </a:ext>
            </a:extLst>
          </p:cNvPr>
          <p:cNvCxnSpPr>
            <a:cxnSpLocks/>
          </p:cNvCxnSpPr>
          <p:nvPr/>
        </p:nvCxnSpPr>
        <p:spPr>
          <a:xfrm>
            <a:off x="5604425" y="2045195"/>
            <a:ext cx="0" cy="357683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C05E1492-DDF8-060C-7B47-70EF66246444}"/>
              </a:ext>
            </a:extLst>
          </p:cNvPr>
          <p:cNvCxnSpPr>
            <a:cxnSpLocks/>
          </p:cNvCxnSpPr>
          <p:nvPr/>
        </p:nvCxnSpPr>
        <p:spPr>
          <a:xfrm>
            <a:off x="8269522" y="2050199"/>
            <a:ext cx="0" cy="35703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>
            <a:extLst>
              <a:ext uri="{FF2B5EF4-FFF2-40B4-BE49-F238E27FC236}">
                <a16:creationId xmlns:a16="http://schemas.microsoft.com/office/drawing/2014/main" id="{5BF931B9-CC44-CAC9-C529-F40573A59033}"/>
              </a:ext>
            </a:extLst>
          </p:cNvPr>
          <p:cNvSpPr/>
          <p:nvPr/>
        </p:nvSpPr>
        <p:spPr>
          <a:xfrm>
            <a:off x="2804464" y="5552429"/>
            <a:ext cx="129472" cy="12947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4" name="Google Shape;208;p28">
            <a:extLst>
              <a:ext uri="{FF2B5EF4-FFF2-40B4-BE49-F238E27FC236}">
                <a16:creationId xmlns:a16="http://schemas.microsoft.com/office/drawing/2014/main" id="{3670B37A-323B-BADA-7CF6-3335777059D6}"/>
              </a:ext>
            </a:extLst>
          </p:cNvPr>
          <p:cNvCxnSpPr>
            <a:cxnSpLocks/>
          </p:cNvCxnSpPr>
          <p:nvPr/>
        </p:nvCxnSpPr>
        <p:spPr>
          <a:xfrm flipV="1">
            <a:off x="2942028" y="5609072"/>
            <a:ext cx="7084567" cy="1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93BA9C09-2D5C-3ACF-C636-FB7DE208A8A3}"/>
              </a:ext>
            </a:extLst>
          </p:cNvPr>
          <p:cNvSpPr txBox="1"/>
          <p:nvPr/>
        </p:nvSpPr>
        <p:spPr>
          <a:xfrm>
            <a:off x="1560314" y="5342699"/>
            <a:ext cx="1245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Palatino Linotype" panose="02040502050505030304" pitchFamily="18" charset="0"/>
                <a:cs typeface="Hind Madurai" panose="02000000000000000000" pitchFamily="2" charset="77"/>
              </a:rPr>
              <a:t>Replica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1BC19D2-7B69-9FCD-564B-4333D1523F36}"/>
              </a:ext>
            </a:extLst>
          </p:cNvPr>
          <p:cNvCxnSpPr>
            <a:cxnSpLocks/>
          </p:cNvCxnSpPr>
          <p:nvPr/>
        </p:nvCxnSpPr>
        <p:spPr>
          <a:xfrm>
            <a:off x="9618927" y="2043722"/>
            <a:ext cx="0" cy="35703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02ACB1A8-94FE-D153-B86A-AD622A7EDD1A}"/>
              </a:ext>
            </a:extLst>
          </p:cNvPr>
          <p:cNvCxnSpPr>
            <a:cxnSpLocks/>
            <a:stCxn id="7" idx="6"/>
          </p:cNvCxnSpPr>
          <p:nvPr/>
        </p:nvCxnSpPr>
        <p:spPr>
          <a:xfrm>
            <a:off x="2935284" y="2045279"/>
            <a:ext cx="1330525" cy="900830"/>
          </a:xfrm>
          <a:prstGeom prst="straightConnector1">
            <a:avLst/>
          </a:prstGeom>
          <a:ln w="254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6F912999-682B-214D-2445-8AF40E5EFAC2}"/>
              </a:ext>
            </a:extLst>
          </p:cNvPr>
          <p:cNvCxnSpPr>
            <a:cxnSpLocks/>
          </p:cNvCxnSpPr>
          <p:nvPr/>
        </p:nvCxnSpPr>
        <p:spPr>
          <a:xfrm>
            <a:off x="4265809" y="2946109"/>
            <a:ext cx="1338616" cy="911261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05ADA5FB-C033-DBC2-5B52-7992586F9C9C}"/>
              </a:ext>
            </a:extLst>
          </p:cNvPr>
          <p:cNvCxnSpPr>
            <a:cxnSpLocks/>
          </p:cNvCxnSpPr>
          <p:nvPr/>
        </p:nvCxnSpPr>
        <p:spPr>
          <a:xfrm>
            <a:off x="4265809" y="2946109"/>
            <a:ext cx="1338616" cy="1817091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AA24DBEB-FE0B-EB0B-23B7-9AA3F13F7066}"/>
              </a:ext>
            </a:extLst>
          </p:cNvPr>
          <p:cNvSpPr txBox="1"/>
          <p:nvPr/>
        </p:nvSpPr>
        <p:spPr>
          <a:xfrm>
            <a:off x="2916825" y="5619213"/>
            <a:ext cx="13207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alatino Linotype" panose="02040502050505030304" pitchFamily="18" charset="0"/>
                <a:cs typeface="Hind Madurai" panose="02000000000000000000" pitchFamily="2" charset="77"/>
              </a:rPr>
              <a:t>Client</a:t>
            </a:r>
          </a:p>
          <a:p>
            <a:pPr algn="ctr"/>
            <a:r>
              <a:rPr lang="en-US" sz="2400" dirty="0">
                <a:latin typeface="Palatino Linotype" panose="02040502050505030304" pitchFamily="18" charset="0"/>
                <a:cs typeface="Hind Madurai" panose="02000000000000000000" pitchFamily="2" charset="77"/>
              </a:rPr>
              <a:t>Request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49F3555-7443-A432-9005-07921083829F}"/>
              </a:ext>
            </a:extLst>
          </p:cNvPr>
          <p:cNvSpPr txBox="1"/>
          <p:nvPr/>
        </p:nvSpPr>
        <p:spPr>
          <a:xfrm>
            <a:off x="4282241" y="5622028"/>
            <a:ext cx="13207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alatino Linotype" panose="02040502050505030304" pitchFamily="18" charset="0"/>
                <a:cs typeface="Hind Madurai" panose="02000000000000000000" pitchFamily="2" charset="77"/>
              </a:rPr>
              <a:t>Pre-Prepare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8D3A42E2-042A-A0B8-BEEA-3148CC7389E9}"/>
              </a:ext>
            </a:extLst>
          </p:cNvPr>
          <p:cNvCxnSpPr>
            <a:cxnSpLocks/>
          </p:cNvCxnSpPr>
          <p:nvPr/>
        </p:nvCxnSpPr>
        <p:spPr>
          <a:xfrm>
            <a:off x="4265808" y="2946026"/>
            <a:ext cx="1346705" cy="2663046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D40EFF73-ED41-DFF7-9895-3D2A13BCCE89}"/>
              </a:ext>
            </a:extLst>
          </p:cNvPr>
          <p:cNvCxnSpPr>
            <a:cxnSpLocks/>
          </p:cNvCxnSpPr>
          <p:nvPr/>
        </p:nvCxnSpPr>
        <p:spPr>
          <a:xfrm flipV="1">
            <a:off x="5612513" y="2946026"/>
            <a:ext cx="2669142" cy="91134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167438EB-5D5A-9920-B385-DB2548B9F454}"/>
              </a:ext>
            </a:extLst>
          </p:cNvPr>
          <p:cNvCxnSpPr>
            <a:cxnSpLocks/>
          </p:cNvCxnSpPr>
          <p:nvPr/>
        </p:nvCxnSpPr>
        <p:spPr>
          <a:xfrm flipV="1">
            <a:off x="5612513" y="2946026"/>
            <a:ext cx="2669142" cy="181717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8F46EA37-5FC6-8601-EA7B-32F55A3B3D85}"/>
              </a:ext>
            </a:extLst>
          </p:cNvPr>
          <p:cNvCxnSpPr>
            <a:cxnSpLocks/>
          </p:cNvCxnSpPr>
          <p:nvPr/>
        </p:nvCxnSpPr>
        <p:spPr>
          <a:xfrm>
            <a:off x="5612513" y="3857370"/>
            <a:ext cx="2669142" cy="9058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2149BDFB-0572-CD9F-D407-3AD841115E83}"/>
              </a:ext>
            </a:extLst>
          </p:cNvPr>
          <p:cNvCxnSpPr>
            <a:cxnSpLocks/>
          </p:cNvCxnSpPr>
          <p:nvPr/>
        </p:nvCxnSpPr>
        <p:spPr>
          <a:xfrm flipV="1">
            <a:off x="5612513" y="3857370"/>
            <a:ext cx="2669142" cy="9058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041524DA-B45B-C464-94B2-6BFA7B9F8ACC}"/>
              </a:ext>
            </a:extLst>
          </p:cNvPr>
          <p:cNvCxnSpPr>
            <a:cxnSpLocks/>
          </p:cNvCxnSpPr>
          <p:nvPr/>
        </p:nvCxnSpPr>
        <p:spPr>
          <a:xfrm>
            <a:off x="5612513" y="3857370"/>
            <a:ext cx="2669142" cy="175818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C6BD1CE9-9430-8AA2-F476-9AA79702F4C5}"/>
              </a:ext>
            </a:extLst>
          </p:cNvPr>
          <p:cNvCxnSpPr>
            <a:cxnSpLocks/>
          </p:cNvCxnSpPr>
          <p:nvPr/>
        </p:nvCxnSpPr>
        <p:spPr>
          <a:xfrm>
            <a:off x="5612513" y="4763200"/>
            <a:ext cx="2669142" cy="84587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B9F1D183-4331-0C9A-EE23-88410FCA38B8}"/>
              </a:ext>
            </a:extLst>
          </p:cNvPr>
          <p:cNvSpPr txBox="1"/>
          <p:nvPr/>
        </p:nvSpPr>
        <p:spPr>
          <a:xfrm>
            <a:off x="6301543" y="5611631"/>
            <a:ext cx="1320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alatino Linotype" panose="02040502050505030304" pitchFamily="18" charset="0"/>
                <a:cs typeface="Hind Madurai" panose="02000000000000000000" pitchFamily="2" charset="77"/>
              </a:rPr>
              <a:t>Prepare</a:t>
            </a:r>
          </a:p>
        </p:txBody>
      </p: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4CA3FD7F-6932-36D9-EDBD-01B9F97B2144}"/>
              </a:ext>
            </a:extLst>
          </p:cNvPr>
          <p:cNvCxnSpPr>
            <a:cxnSpLocks/>
          </p:cNvCxnSpPr>
          <p:nvPr/>
        </p:nvCxnSpPr>
        <p:spPr>
          <a:xfrm flipV="1">
            <a:off x="8281655" y="2050116"/>
            <a:ext cx="1337272" cy="900909"/>
          </a:xfrm>
          <a:prstGeom prst="straightConnector1">
            <a:avLst/>
          </a:prstGeom>
          <a:ln w="190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45DF4095-0603-BEFF-CA5D-C0745D3D4995}"/>
              </a:ext>
            </a:extLst>
          </p:cNvPr>
          <p:cNvCxnSpPr>
            <a:cxnSpLocks/>
          </p:cNvCxnSpPr>
          <p:nvPr/>
        </p:nvCxnSpPr>
        <p:spPr>
          <a:xfrm flipV="1">
            <a:off x="8276937" y="2050033"/>
            <a:ext cx="1346704" cy="181316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5052CD18-8202-8878-F861-0E57EA19F37E}"/>
              </a:ext>
            </a:extLst>
          </p:cNvPr>
          <p:cNvCxnSpPr>
            <a:cxnSpLocks/>
          </p:cNvCxnSpPr>
          <p:nvPr/>
        </p:nvCxnSpPr>
        <p:spPr>
          <a:xfrm flipV="1">
            <a:off x="8276936" y="2043557"/>
            <a:ext cx="1354119" cy="273303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7786AACE-1765-F8EC-5782-664EC4D408EF}"/>
              </a:ext>
            </a:extLst>
          </p:cNvPr>
          <p:cNvSpPr txBox="1"/>
          <p:nvPr/>
        </p:nvSpPr>
        <p:spPr>
          <a:xfrm>
            <a:off x="8272636" y="5627283"/>
            <a:ext cx="1320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alatino Linotype" panose="02040502050505030304" pitchFamily="18" charset="0"/>
                <a:cs typeface="Hind Madurai" panose="02000000000000000000" pitchFamily="2" charset="77"/>
              </a:rPr>
              <a:t>Reply</a:t>
            </a:r>
          </a:p>
        </p:txBody>
      </p:sp>
    </p:spTree>
    <p:extLst>
      <p:ext uri="{BB962C8B-B14F-4D97-AF65-F5344CB8AC3E}">
        <p14:creationId xmlns:p14="http://schemas.microsoft.com/office/powerpoint/2010/main" val="2772306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B7D68B-8D9A-D7F0-0DDB-33786996B3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AB1FE-1F4E-BB6E-3C23-F43E9C807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Last Class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407D66-FA56-360F-ED7F-581C0DAE18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590293"/>
            <a:ext cx="11816785" cy="4387174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Last class we looked at: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PBFT Intricacies and view change</a:t>
            </a:r>
          </a:p>
          <a:p>
            <a:pPr marL="0" indent="0">
              <a:buNone/>
            </a:pPr>
            <a:endParaRPr lang="en-US" sz="2400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F589B8-7814-76CD-163A-687031D38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3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7344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0557DE-9BC2-A735-D0E6-6F277B4207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5ECD0-E645-7CC3-9C08-9358CF34A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PoE Protocol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7D3A92-5503-427E-56B5-AACB972FC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30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4C8184-D911-D52A-78FA-6FD6FACB3B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248355"/>
            <a:ext cx="11816785" cy="5473119"/>
          </a:xfrm>
        </p:spPr>
        <p:txBody>
          <a:bodyPr>
            <a:no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Key Points: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Once a replica receives a Pre-Prepare message, it sends a corresponding Prepare message.</a:t>
            </a:r>
          </a:p>
          <a:p>
            <a:pPr lvl="1"/>
            <a:endParaRPr lang="en-US" dirty="0">
              <a:latin typeface="Palatino Linotype" panose="02040502050505030304" pitchFamily="18" charset="0"/>
            </a:endParaRP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Once a replica receives n-f Prepare messages, it executes the request.</a:t>
            </a:r>
          </a:p>
          <a:p>
            <a:pPr lvl="1"/>
            <a:endParaRPr lang="en-US" dirty="0">
              <a:latin typeface="Palatino Linotype" panose="02040502050505030304" pitchFamily="18" charset="0"/>
            </a:endParaRP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Finally, the replica replies to the client.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74297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3BBC67-E408-7292-FF01-1F44EEBFE2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6B599-BBF4-4A3B-B461-1E768DEE8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Key Challenges for PoE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F47302-1689-75C5-8BE3-C46F55FAB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31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F296A7-71FC-4F30-1807-33977F8FCB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248355"/>
            <a:ext cx="11816785" cy="5473119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What are the key challenges for PoE?</a:t>
            </a:r>
          </a:p>
        </p:txBody>
      </p:sp>
    </p:spTree>
    <p:extLst>
      <p:ext uri="{BB962C8B-B14F-4D97-AF65-F5344CB8AC3E}">
        <p14:creationId xmlns:p14="http://schemas.microsoft.com/office/powerpoint/2010/main" val="16880764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D545FC-6279-580B-7CF4-3D0E9C6E64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5FDE4-D2CE-2BCC-D86C-CB4A8D2A2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Key Challenges for PoE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A55414-E24E-DF32-1457-B3FD75111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32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03733F-D1A4-28D7-A88B-539B24B1F0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248355"/>
            <a:ext cx="11816785" cy="5473119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What are the key challenges for PoE?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How can a replica know if the request is committed?</a:t>
            </a:r>
          </a:p>
          <a:p>
            <a:pPr marL="457200" lvl="1" indent="0">
              <a:buNone/>
            </a:pPr>
            <a:endParaRPr lang="en-US" dirty="0">
              <a:latin typeface="Palatino Linotype" panose="02040502050505030304" pitchFamily="18" charset="0"/>
            </a:endParaRP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How can a client know if the request is committed?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2351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125FB8-E27F-B5C3-43BA-030FD45D8B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151F0-8652-9952-B109-B6FFB9019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Commit Information for Replica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586152-7958-992D-FE62-5CDAC4A55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33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8135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56F26B-517A-7334-280A-1300A7F2F7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2B6CD-38F1-9872-19A5-3AEB85250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Commit Information for Replica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6C9650-70FC-3222-9F93-5625E353F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34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86B3A9-3DF8-A619-5FE0-92528EF6F7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248355"/>
            <a:ext cx="11816785" cy="5473119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A replica only comes to know if a request has committed, once the subsequent request gets committed.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Why?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120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06B4B4-1A85-BFDC-84FF-00042EF046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DFD25-C830-B7EB-B295-D679F176C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Commit Information for Replica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35F5EF-7AED-C5F2-5DA7-3E972365D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35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7D1384-F643-CEC3-BF0D-502424717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248355"/>
            <a:ext cx="11816785" cy="5473119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A replica only comes to know if a request has committed, once the subsequent request gets committed.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Why?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Because the assumption is that requests are being processing in order, so the state is known to all.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Acts like prepare and commit phases of PBFT.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3015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D88218-4355-C275-5F78-93CBCFBAA0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E28C2-32EE-B1A5-4155-F9F6B817B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Commit Information for Replica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7D0A78-EFC4-2A0A-C593-D326CD374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36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15B7A4-A74C-2B16-164A-26C4885FED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248355"/>
            <a:ext cx="11816785" cy="5473119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A replica only comes to know if a request has committed, once the subsequent request gets committed.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Why?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Because the assumption is that requests are being processing in order, so the state is known to all.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Acts like prepare and commit phases of PBFT.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But what happens under out-of-order message processing?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6832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2F9951-3FAF-4F0C-3BF1-ED71B5744D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148B7-2C63-0640-E0CB-ACEE4F2B7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Commit Information for Replica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950976-24A7-3DD7-E277-DBC195658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37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B84CD7-1CA2-22F1-6CCA-69B929E87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248355"/>
            <a:ext cx="11816785" cy="5473119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A replica only comes to know if a request has committed, once the subsequent request gets committed.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Why?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Because the assumption is that requests are being processing in order, so the state is known to all.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Acts like prepare and commit phases of PBFT.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But what happens under out-of-order message processing?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It is possible that (</a:t>
            </a:r>
            <a:r>
              <a:rPr lang="en-US" b="1" dirty="0">
                <a:latin typeface="Palatino Linotype" panose="02040502050505030304" pitchFamily="18" charset="0"/>
              </a:rPr>
              <a:t>k+1</a:t>
            </a:r>
            <a:r>
              <a:rPr lang="en-US" dirty="0">
                <a:latin typeface="Palatino Linotype" panose="02040502050505030304" pitchFamily="18" charset="0"/>
              </a:rPr>
              <a:t>)-</a:t>
            </a:r>
            <a:r>
              <a:rPr lang="en-US" dirty="0" err="1">
                <a:latin typeface="Palatino Linotype" panose="02040502050505030304" pitchFamily="18" charset="0"/>
              </a:rPr>
              <a:t>th</a:t>
            </a:r>
            <a:r>
              <a:rPr lang="en-US" dirty="0">
                <a:latin typeface="Palatino Linotype" panose="02040502050505030304" pitchFamily="18" charset="0"/>
              </a:rPr>
              <a:t> request got prepared but </a:t>
            </a:r>
            <a:r>
              <a:rPr lang="en-US" b="1" dirty="0">
                <a:latin typeface="Palatino Linotype" panose="02040502050505030304" pitchFamily="18" charset="0"/>
              </a:rPr>
              <a:t>k</a:t>
            </a:r>
            <a:r>
              <a:rPr lang="en-US" dirty="0">
                <a:latin typeface="Palatino Linotype" panose="02040502050505030304" pitchFamily="18" charset="0"/>
              </a:rPr>
              <a:t>-</a:t>
            </a:r>
            <a:r>
              <a:rPr lang="en-US" dirty="0" err="1">
                <a:latin typeface="Palatino Linotype" panose="02040502050505030304" pitchFamily="18" charset="0"/>
              </a:rPr>
              <a:t>th</a:t>
            </a:r>
            <a:r>
              <a:rPr lang="en-US" dirty="0">
                <a:latin typeface="Palatino Linotype" panose="02040502050505030304" pitchFamily="18" charset="0"/>
              </a:rPr>
              <a:t> request did not arrive?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How to handle this?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Allow replicas to </a:t>
            </a:r>
            <a:r>
              <a:rPr lang="en-US" b="1" dirty="0">
                <a:latin typeface="Palatino Linotype" panose="02040502050505030304" pitchFamily="18" charset="0"/>
              </a:rPr>
              <a:t>rollback</a:t>
            </a:r>
            <a:r>
              <a:rPr lang="en-US" dirty="0">
                <a:latin typeface="Palatino Linotype" panose="02040502050505030304" pitchFamily="18" charset="0"/>
              </a:rPr>
              <a:t> their state.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63805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6F01FD-9CEC-E568-8B9A-3AA4B21EA0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6E131A-94FC-35D4-90A8-BFC5063E9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Commit Information for Client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E70D51-A507-AA96-F631-F49F4C3E8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38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481183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89CE3E-B665-1D4D-6334-065ACEE802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A14DD-2B4D-9BD7-CA67-062C23456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Commit Information for Client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E0FA92-B16A-AF1A-162A-68C2C6173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39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13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C9BD3A-45C4-CAFF-D225-2A83AE4BA9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EE17C-B561-B343-2254-EE22DA7C5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Optimizing PBFT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A97367-FC4C-06D0-4C7E-528CBB02F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4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F854EC-5544-5420-ABDC-BE9AEA995D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77047"/>
            <a:ext cx="11816785" cy="5544428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Today, our goal is to optimize PBFT.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How can we make PBFT more performant?</a:t>
            </a:r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30333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A985A7-E237-6340-FB22-D6985410B5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0CD50-E458-1C0C-F7BB-5C63B89FE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Commit Information for Replica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13B02E-173B-D23E-6AFB-233B7DF5C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40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63BFA3-9511-AEC9-8FD3-C50E9DD339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248355"/>
            <a:ext cx="11816785" cy="5473119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A client cannot rollback </a:t>
            </a:r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 we need to give client precise information.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2541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BF2828-4127-AE34-CD7A-FA91CFA800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B15A6-45D7-8E13-D89B-CDBEDA761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Commit Information for Replica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05E4B8-4C25-0571-AFB2-5F2013BE2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41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E52787-3F12-6F13-F4D1-307CC0BBAD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248355"/>
            <a:ext cx="11816785" cy="5473119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A client cannot rollback </a:t>
            </a:r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 we need to give client precise information.</a:t>
            </a:r>
          </a:p>
          <a:p>
            <a:endParaRPr lang="en-US" sz="2400" dirty="0">
              <a:latin typeface="Palatino Linotype" panose="02040502050505030304" pitchFamily="18" charset="0"/>
              <a:sym typeface="Wingdings" pitchFamily="2" charset="2"/>
            </a:endParaRPr>
          </a:p>
          <a:p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For clients, PoE sets the following rule: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  <a:sym typeface="Wingdings" pitchFamily="2" charset="2"/>
              </a:rPr>
              <a:t>Each client needs to wait for </a:t>
            </a:r>
            <a:r>
              <a:rPr lang="en-US" b="1" dirty="0">
                <a:latin typeface="Palatino Linotype" panose="02040502050505030304" pitchFamily="18" charset="0"/>
                <a:sym typeface="Wingdings" pitchFamily="2" charset="2"/>
              </a:rPr>
              <a:t>n-f</a:t>
            </a:r>
            <a:r>
              <a:rPr lang="en-US" dirty="0">
                <a:latin typeface="Palatino Linotype" panose="02040502050505030304" pitchFamily="18" charset="0"/>
                <a:sym typeface="Wingdings" pitchFamily="2" charset="2"/>
              </a:rPr>
              <a:t> responses instead of </a:t>
            </a:r>
            <a:r>
              <a:rPr lang="en-US" b="1" dirty="0">
                <a:latin typeface="Palatino Linotype" panose="02040502050505030304" pitchFamily="18" charset="0"/>
                <a:sym typeface="Wingdings" pitchFamily="2" charset="2"/>
              </a:rPr>
              <a:t>f+1 </a:t>
            </a:r>
            <a:r>
              <a:rPr lang="en-US" dirty="0">
                <a:latin typeface="Palatino Linotype" panose="02040502050505030304" pitchFamily="18" charset="0"/>
                <a:sym typeface="Wingdings" pitchFamily="2" charset="2"/>
              </a:rPr>
              <a:t>responses.</a:t>
            </a:r>
          </a:p>
          <a:p>
            <a:pPr marL="457200" lvl="1" indent="0">
              <a:buNone/>
            </a:pPr>
            <a:endParaRPr lang="en-US" dirty="0">
              <a:latin typeface="Palatino Linotype" panose="02040502050505030304" pitchFamily="18" charset="0"/>
              <a:sym typeface="Wingdings" pitchFamily="2" charset="2"/>
            </a:endParaRPr>
          </a:p>
          <a:p>
            <a:pPr lvl="1"/>
            <a:r>
              <a:rPr lang="en-US" dirty="0">
                <a:latin typeface="Palatino Linotype" panose="02040502050505030304" pitchFamily="18" charset="0"/>
                <a:sym typeface="Wingdings" pitchFamily="2" charset="2"/>
              </a:rPr>
              <a:t>If a client receives </a:t>
            </a:r>
            <a:r>
              <a:rPr lang="en-US" b="1" dirty="0">
                <a:latin typeface="Palatino Linotype" panose="02040502050505030304" pitchFamily="18" charset="0"/>
                <a:sym typeface="Wingdings" pitchFamily="2" charset="2"/>
              </a:rPr>
              <a:t>n-f</a:t>
            </a:r>
            <a:r>
              <a:rPr lang="en-US" dirty="0">
                <a:latin typeface="Palatino Linotype" panose="02040502050505030304" pitchFamily="18" charset="0"/>
                <a:sym typeface="Wingdings" pitchFamily="2" charset="2"/>
              </a:rPr>
              <a:t> responses, it has the guarantee that its request will eventually commit.</a:t>
            </a:r>
          </a:p>
          <a:p>
            <a:pPr lvl="1"/>
            <a:endParaRPr lang="en-US" dirty="0">
              <a:latin typeface="Palatino Linotype" panose="02040502050505030304" pitchFamily="18" charset="0"/>
              <a:sym typeface="Wingdings" pitchFamily="2" charset="2"/>
            </a:endParaRPr>
          </a:p>
          <a:p>
            <a:pPr lvl="1"/>
            <a:r>
              <a:rPr lang="en-US" dirty="0">
                <a:latin typeface="Palatino Linotype" panose="02040502050505030304" pitchFamily="18" charset="0"/>
                <a:sym typeface="Wingdings" pitchFamily="2" charset="2"/>
              </a:rPr>
              <a:t>If a client does not receive </a:t>
            </a:r>
            <a:r>
              <a:rPr lang="en-US" b="1" dirty="0">
                <a:latin typeface="Palatino Linotype" panose="02040502050505030304" pitchFamily="18" charset="0"/>
                <a:sym typeface="Wingdings" pitchFamily="2" charset="2"/>
              </a:rPr>
              <a:t>n-f</a:t>
            </a:r>
            <a:r>
              <a:rPr lang="en-US" dirty="0">
                <a:latin typeface="Palatino Linotype" panose="02040502050505030304" pitchFamily="18" charset="0"/>
                <a:sym typeface="Wingdings" pitchFamily="2" charset="2"/>
              </a:rPr>
              <a:t> responses, then it does not have any information about the fate of the request.</a:t>
            </a:r>
            <a:endParaRPr lang="en-US" dirty="0">
              <a:latin typeface="Palatino Linotype" panose="02040502050505030304" pitchFamily="18" charset="0"/>
            </a:endParaRPr>
          </a:p>
          <a:p>
            <a:endParaRPr lang="en-US" sz="2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149565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F40263-DDD6-D192-06A1-121FE0556F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2FAE9-75F4-9D9D-46D8-0ACCE9425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State Rollback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7B732D-7B31-9DA3-7F6D-06F49CADB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42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84B1BB-5CC6-DAFD-A5CF-8C207AA22D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248355"/>
            <a:ext cx="11816785" cy="5473119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When should a replica rollback its state?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872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F84966-833D-2DF6-8CC4-E6F0E5B8D2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F1F6B-9A28-FFAF-E49A-1FA6AA2E2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State Rollback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ECCAA4-E84B-9A18-B0E5-C3F7D0154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43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14CD69-E9E1-4295-39B8-0FF1BC07BA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248355"/>
            <a:ext cx="11816785" cy="5473119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When should a replica rollback its state?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  <a:sym typeface="Wingdings" pitchFamily="2" charset="2"/>
              </a:rPr>
              <a:t>A replica rollbacks its state when it receives from the leader of the current view a conflicting state.</a:t>
            </a:r>
          </a:p>
          <a:p>
            <a:endParaRPr lang="en-US" sz="2400" dirty="0">
              <a:latin typeface="Palatino Linotype" panose="02040502050505030304" pitchFamily="18" charset="0"/>
              <a:sym typeface="Wingdings" pitchFamily="2" charset="2"/>
            </a:endParaRPr>
          </a:p>
          <a:p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How many maximum requests a replica may need to rollback.</a:t>
            </a:r>
          </a:p>
          <a:p>
            <a:endParaRPr lang="en-US" sz="2400" dirty="0">
              <a:latin typeface="Palatino Linotype" panose="02040502050505030304" pitchFamily="18" charset="0"/>
              <a:sym typeface="Wingdings" pitchFamily="2" charset="2"/>
            </a:endParaRPr>
          </a:p>
          <a:p>
            <a:endParaRPr lang="en-US" sz="2400" dirty="0">
              <a:latin typeface="Palatino Linotype" panose="02040502050505030304" pitchFamily="18" charset="0"/>
              <a:sym typeface="Wingdings" pitchFamily="2" charset="2"/>
            </a:endParaRPr>
          </a:p>
          <a:p>
            <a:endParaRPr lang="en-US" sz="2400" dirty="0">
              <a:latin typeface="Palatino Linotype" panose="02040502050505030304" pitchFamily="18" charset="0"/>
              <a:sym typeface="Wingdings" pitchFamily="2" charset="2"/>
            </a:endParaRPr>
          </a:p>
          <a:p>
            <a:endParaRPr lang="en-US" sz="2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585506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A5A8B7-3404-A5E1-28BA-868087B2E8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3F894-B64A-9DD4-CF79-1EFD762EF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State Rollback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F1A8C1-9878-340D-6177-07CB4467F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44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1B4DA-F12C-12C7-3FF3-8896739594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248355"/>
            <a:ext cx="11816785" cy="5473119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When should a replica rollback its state?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  <a:sym typeface="Wingdings" pitchFamily="2" charset="2"/>
              </a:rPr>
              <a:t>A replica rollbacks its state when it receives from the leader of the current view a conflicting state.</a:t>
            </a:r>
          </a:p>
          <a:p>
            <a:endParaRPr lang="en-US" sz="2400" dirty="0">
              <a:latin typeface="Palatino Linotype" panose="02040502050505030304" pitchFamily="18" charset="0"/>
              <a:sym typeface="Wingdings" pitchFamily="2" charset="2"/>
            </a:endParaRPr>
          </a:p>
          <a:p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How many maximum requests a replica may need to rollback.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  <a:sym typeface="Wingdings" pitchFamily="2" charset="2"/>
              </a:rPr>
              <a:t>All the requests since the last checkpoint.</a:t>
            </a:r>
          </a:p>
          <a:p>
            <a:endParaRPr lang="en-US" sz="2400" dirty="0">
              <a:latin typeface="Palatino Linotype" panose="02040502050505030304" pitchFamily="18" charset="0"/>
              <a:sym typeface="Wingdings" pitchFamily="2" charset="2"/>
            </a:endParaRPr>
          </a:p>
          <a:p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So when is the replica’s state stable?</a:t>
            </a:r>
          </a:p>
          <a:p>
            <a:endParaRPr lang="en-US" sz="2400" dirty="0">
              <a:latin typeface="Palatino Linotype" panose="02040502050505030304" pitchFamily="18" charset="0"/>
              <a:sym typeface="Wingdings" pitchFamily="2" charset="2"/>
            </a:endParaRPr>
          </a:p>
          <a:p>
            <a:endParaRPr lang="en-US" sz="2400" dirty="0">
              <a:latin typeface="Palatino Linotype" panose="02040502050505030304" pitchFamily="18" charset="0"/>
              <a:sym typeface="Wingdings" pitchFamily="2" charset="2"/>
            </a:endParaRPr>
          </a:p>
          <a:p>
            <a:endParaRPr lang="en-US" sz="2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90887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F0E23E-182B-4AD6-2E7F-6CECE250EA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EC75B-72DA-BDF0-6BC3-3A253D687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State Rollback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DDC335-C2BF-7C3A-A9C4-0E2F44E4B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45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DA3385-20C5-7444-B7DF-21888FC18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248355"/>
            <a:ext cx="11816785" cy="5473119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When should a replica rollback its state?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  <a:sym typeface="Wingdings" pitchFamily="2" charset="2"/>
              </a:rPr>
              <a:t>A replica rollbacks its state when it receives from the leader of the current view a conflicting state.</a:t>
            </a:r>
          </a:p>
          <a:p>
            <a:endParaRPr lang="en-US" sz="2400" dirty="0">
              <a:latin typeface="Palatino Linotype" panose="02040502050505030304" pitchFamily="18" charset="0"/>
              <a:sym typeface="Wingdings" pitchFamily="2" charset="2"/>
            </a:endParaRPr>
          </a:p>
          <a:p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How many maximum requests a replica may need to rollback.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  <a:sym typeface="Wingdings" pitchFamily="2" charset="2"/>
              </a:rPr>
              <a:t>All the requests since the last checkpoint.</a:t>
            </a:r>
          </a:p>
          <a:p>
            <a:endParaRPr lang="en-US" sz="2400" dirty="0">
              <a:latin typeface="Palatino Linotype" panose="02040502050505030304" pitchFamily="18" charset="0"/>
              <a:sym typeface="Wingdings" pitchFamily="2" charset="2"/>
            </a:endParaRPr>
          </a:p>
          <a:p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So when is the replica’s state stable?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  <a:sym typeface="Wingdings" pitchFamily="2" charset="2"/>
              </a:rPr>
              <a:t>At the time of checkpoint.</a:t>
            </a:r>
          </a:p>
          <a:p>
            <a:endParaRPr lang="en-US" sz="2400" dirty="0">
              <a:latin typeface="Palatino Linotype" panose="02040502050505030304" pitchFamily="18" charset="0"/>
              <a:sym typeface="Wingdings" pitchFamily="2" charset="2"/>
            </a:endParaRPr>
          </a:p>
          <a:p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When is it guaranteed that a replica’s state will not be rollbacked.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59611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DBAFF2-95B1-741F-7D64-4B5F79ED08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1E98F-7B17-6465-8979-6011A522E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State Rollback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2E43B5-54C6-1572-8C72-7AD6636BA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46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633D2A-8CBB-3245-354A-557C17FA6F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248355"/>
            <a:ext cx="11816785" cy="5473119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When should a replica rollback its state?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  <a:sym typeface="Wingdings" pitchFamily="2" charset="2"/>
              </a:rPr>
              <a:t>A replica rollbacks its state when it receives from the leader of the current view a conflicting state.</a:t>
            </a:r>
          </a:p>
          <a:p>
            <a:endParaRPr lang="en-US" sz="2400" dirty="0">
              <a:latin typeface="Palatino Linotype" panose="02040502050505030304" pitchFamily="18" charset="0"/>
              <a:sym typeface="Wingdings" pitchFamily="2" charset="2"/>
            </a:endParaRPr>
          </a:p>
          <a:p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How many maximum requests a replica may need to rollback.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  <a:sym typeface="Wingdings" pitchFamily="2" charset="2"/>
              </a:rPr>
              <a:t>All the requests since the last checkpoint.</a:t>
            </a:r>
          </a:p>
          <a:p>
            <a:endParaRPr lang="en-US" sz="2400" dirty="0">
              <a:latin typeface="Palatino Linotype" panose="02040502050505030304" pitchFamily="18" charset="0"/>
              <a:sym typeface="Wingdings" pitchFamily="2" charset="2"/>
            </a:endParaRPr>
          </a:p>
          <a:p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So when is the replica’s state stable?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  <a:sym typeface="Wingdings" pitchFamily="2" charset="2"/>
              </a:rPr>
              <a:t>At the time of checkpoint.</a:t>
            </a:r>
          </a:p>
          <a:p>
            <a:endParaRPr lang="en-US" sz="2400" dirty="0">
              <a:latin typeface="Palatino Linotype" panose="02040502050505030304" pitchFamily="18" charset="0"/>
              <a:sym typeface="Wingdings" pitchFamily="2" charset="2"/>
            </a:endParaRPr>
          </a:p>
          <a:p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When is it guaranteed that a replica’s state will not be rollbacked.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  <a:sym typeface="Wingdings" pitchFamily="2" charset="2"/>
              </a:rPr>
              <a:t>When a request has been executed by at least f+1 replicas, it is guaranteed to persist.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51949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8A4CCC-E5AB-C7EC-4BA9-909B525B6F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02313-6916-AA70-8C1D-DB8EA79B8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PoE’s Responsiveness Dilemma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B89D41-A7FD-A773-A719-51BE261F7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47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45082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B82075-18D8-517A-05BC-39FE4D9C02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5EE53-FCAD-EC93-6258-E085B0BCD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PoE’s Responsiveness Dilemma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6B1ABF-1D68-2B6E-203C-4D43A031A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48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29098-F05C-0CDA-16D6-CC20F491F3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248355"/>
            <a:ext cx="11816785" cy="5473119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PoE faces a responsiveness challenge: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The replicated system is both safe and live.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But clients do not receive n-f responses.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The leader cannot be replaced.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Why?</a:t>
            </a:r>
          </a:p>
        </p:txBody>
      </p:sp>
    </p:spTree>
    <p:extLst>
      <p:ext uri="{BB962C8B-B14F-4D97-AF65-F5344CB8AC3E}">
        <p14:creationId xmlns:p14="http://schemas.microsoft.com/office/powerpoint/2010/main" val="204843884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7B5228-6E04-425E-A799-85D81515EC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BBFD9-43A7-E233-B42C-A250B3201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PoE’s Responsiveness Dilemma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021E35-130F-C056-7035-9CF3A828D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49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C8C286-2973-F34E-8C0F-F2BCB004DE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248355"/>
            <a:ext cx="11816785" cy="5473119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Recall that to replace the leader, support of </a:t>
            </a:r>
            <a:r>
              <a:rPr lang="en-US" sz="2400" b="1" dirty="0">
                <a:latin typeface="Palatino Linotype" panose="02040502050505030304" pitchFamily="18" charset="0"/>
              </a:rPr>
              <a:t>n-f</a:t>
            </a:r>
            <a:r>
              <a:rPr lang="en-US" sz="2400" dirty="0">
                <a:latin typeface="Palatino Linotype" panose="02040502050505030304" pitchFamily="18" charset="0"/>
              </a:rPr>
              <a:t> replicas is needed.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The Byzantine leader plays cleverly, only includes </a:t>
            </a:r>
            <a:r>
              <a:rPr lang="en-US" sz="2400" b="1" dirty="0">
                <a:latin typeface="Palatino Linotype" panose="02040502050505030304" pitchFamily="18" charset="0"/>
              </a:rPr>
              <a:t>f+1</a:t>
            </a:r>
            <a:r>
              <a:rPr lang="en-US" sz="2400" dirty="0">
                <a:latin typeface="Palatino Linotype" panose="02040502050505030304" pitchFamily="18" charset="0"/>
              </a:rPr>
              <a:t> honest replicas in consensus.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These </a:t>
            </a:r>
            <a:r>
              <a:rPr lang="en-US" sz="2400" b="1" dirty="0">
                <a:latin typeface="Palatino Linotype" panose="02040502050505030304" pitchFamily="18" charset="0"/>
              </a:rPr>
              <a:t>f+1</a:t>
            </a:r>
            <a:r>
              <a:rPr lang="en-US" sz="2400" dirty="0">
                <a:latin typeface="Palatino Linotype" panose="02040502050505030304" pitchFamily="18" charset="0"/>
              </a:rPr>
              <a:t> honest replicas will keep on preparing one request after another.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However, client will never receive </a:t>
            </a:r>
            <a:r>
              <a:rPr lang="en-US" sz="2400" b="1" dirty="0">
                <a:latin typeface="Palatino Linotype" panose="02040502050505030304" pitchFamily="18" charset="0"/>
              </a:rPr>
              <a:t>n-f</a:t>
            </a:r>
            <a:r>
              <a:rPr lang="en-US" sz="2400" dirty="0">
                <a:latin typeface="Palatino Linotype" panose="02040502050505030304" pitchFamily="18" charset="0"/>
              </a:rPr>
              <a:t> responses because the </a:t>
            </a:r>
            <a:r>
              <a:rPr lang="en-US" sz="2400" b="1" dirty="0">
                <a:latin typeface="Palatino Linotype" panose="02040502050505030304" pitchFamily="18" charset="0"/>
              </a:rPr>
              <a:t>f</a:t>
            </a:r>
            <a:r>
              <a:rPr lang="en-US" sz="2400" dirty="0">
                <a:latin typeface="Palatino Linotype" panose="02040502050505030304" pitchFamily="18" charset="0"/>
              </a:rPr>
              <a:t> Byzantine replicas that helped to Prepare the requests will not send a response back to the client.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Further, view change cannot take place as the </a:t>
            </a:r>
            <a:r>
              <a:rPr lang="en-US" sz="2400" b="1" dirty="0">
                <a:latin typeface="Palatino Linotype" panose="02040502050505030304" pitchFamily="18" charset="0"/>
              </a:rPr>
              <a:t>f+1</a:t>
            </a:r>
            <a:r>
              <a:rPr lang="en-US" sz="2400" dirty="0">
                <a:latin typeface="Palatino Linotype" panose="02040502050505030304" pitchFamily="18" charset="0"/>
              </a:rPr>
              <a:t> honest replicas have not observed any Byzantine behavior from the leader.</a:t>
            </a:r>
          </a:p>
        </p:txBody>
      </p:sp>
    </p:spTree>
    <p:extLst>
      <p:ext uri="{BB962C8B-B14F-4D97-AF65-F5344CB8AC3E}">
        <p14:creationId xmlns:p14="http://schemas.microsoft.com/office/powerpoint/2010/main" val="10216589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C092C0-1B1C-C04B-B02C-8FCB65A1E6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9B172-231E-DC43-A96F-B7456FB1C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PBFT Protocol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025B47-6592-78A6-BE24-683018295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5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7B99ED8-CCF6-1980-8F91-A338A7058CCB}"/>
              </a:ext>
            </a:extLst>
          </p:cNvPr>
          <p:cNvSpPr/>
          <p:nvPr/>
        </p:nvSpPr>
        <p:spPr>
          <a:xfrm>
            <a:off x="1565408" y="2068007"/>
            <a:ext cx="129472" cy="12947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D581FDE-C64C-9AAE-7BC7-85157BADA024}"/>
              </a:ext>
            </a:extLst>
          </p:cNvPr>
          <p:cNvSpPr/>
          <p:nvPr/>
        </p:nvSpPr>
        <p:spPr>
          <a:xfrm>
            <a:off x="1565408" y="2957589"/>
            <a:ext cx="129472" cy="12947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FCD36F4-74EF-215F-9CEE-C03B20C486EF}"/>
              </a:ext>
            </a:extLst>
          </p:cNvPr>
          <p:cNvSpPr/>
          <p:nvPr/>
        </p:nvSpPr>
        <p:spPr>
          <a:xfrm>
            <a:off x="1557316" y="3883358"/>
            <a:ext cx="129472" cy="129472"/>
          </a:xfrm>
          <a:prstGeom prst="ellipse">
            <a:avLst/>
          </a:prstGeom>
          <a:solidFill>
            <a:schemeClr val="tx2">
              <a:lumMod val="1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1D28F27-EA54-3B6A-FFE1-B257CEB4505B}"/>
              </a:ext>
            </a:extLst>
          </p:cNvPr>
          <p:cNvSpPr/>
          <p:nvPr/>
        </p:nvSpPr>
        <p:spPr>
          <a:xfrm>
            <a:off x="1557316" y="4794320"/>
            <a:ext cx="129472" cy="129472"/>
          </a:xfrm>
          <a:prstGeom prst="ellipse">
            <a:avLst/>
          </a:prstGeom>
          <a:solidFill>
            <a:schemeClr val="tx2">
              <a:lumMod val="1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7CDBE49-0F2F-44E5-F321-E3D03771A96D}"/>
              </a:ext>
            </a:extLst>
          </p:cNvPr>
          <p:cNvSpPr txBox="1"/>
          <p:nvPr/>
        </p:nvSpPr>
        <p:spPr>
          <a:xfrm>
            <a:off x="540602" y="1868792"/>
            <a:ext cx="10248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Palatino Linotype" panose="02040502050505030304" pitchFamily="18" charset="0"/>
                <a:cs typeface="Hind Madurai" panose="02000000000000000000" pitchFamily="2" charset="77"/>
              </a:rPr>
              <a:t>Client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FFEA101-281A-03D0-F5E1-0FE4C5A94595}"/>
              </a:ext>
            </a:extLst>
          </p:cNvPr>
          <p:cNvSpPr txBox="1"/>
          <p:nvPr/>
        </p:nvSpPr>
        <p:spPr>
          <a:xfrm>
            <a:off x="404752" y="2780878"/>
            <a:ext cx="1160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Palatino Linotype" panose="02040502050505030304" pitchFamily="18" charset="0"/>
                <a:cs typeface="Hind Madurai" panose="02000000000000000000" pitchFamily="2" charset="77"/>
              </a:rPr>
              <a:t>Leader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30B064A-643C-448F-728F-2CFD0938CA08}"/>
              </a:ext>
            </a:extLst>
          </p:cNvPr>
          <p:cNvSpPr txBox="1"/>
          <p:nvPr/>
        </p:nvSpPr>
        <p:spPr>
          <a:xfrm>
            <a:off x="319910" y="3709858"/>
            <a:ext cx="1245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Palatino Linotype" panose="02040502050505030304" pitchFamily="18" charset="0"/>
                <a:cs typeface="Hind Madurai" panose="02000000000000000000" pitchFamily="2" charset="77"/>
              </a:rPr>
              <a:t>Replica</a:t>
            </a:r>
          </a:p>
        </p:txBody>
      </p:sp>
      <p:cxnSp>
        <p:nvCxnSpPr>
          <p:cNvPr id="23" name="Google Shape;208;p28">
            <a:extLst>
              <a:ext uri="{FF2B5EF4-FFF2-40B4-BE49-F238E27FC236}">
                <a16:creationId xmlns:a16="http://schemas.microsoft.com/office/drawing/2014/main" id="{4C97BC11-BA56-2CB7-4955-8BD78AFAB285}"/>
              </a:ext>
            </a:extLst>
          </p:cNvPr>
          <p:cNvCxnSpPr>
            <a:cxnSpLocks/>
          </p:cNvCxnSpPr>
          <p:nvPr/>
        </p:nvCxnSpPr>
        <p:spPr>
          <a:xfrm>
            <a:off x="1694880" y="2132659"/>
            <a:ext cx="9658920" cy="0"/>
          </a:xfrm>
          <a:prstGeom prst="straightConnector1">
            <a:avLst/>
          </a:prstGeom>
          <a:noFill/>
          <a:ln w="19050" cap="flat" cmpd="sng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" name="Google Shape;208;p28">
            <a:extLst>
              <a:ext uri="{FF2B5EF4-FFF2-40B4-BE49-F238E27FC236}">
                <a16:creationId xmlns:a16="http://schemas.microsoft.com/office/drawing/2014/main" id="{8DD015FB-9982-2895-DF2C-DCFE04E87092}"/>
              </a:ext>
            </a:extLst>
          </p:cNvPr>
          <p:cNvCxnSpPr>
            <a:cxnSpLocks/>
          </p:cNvCxnSpPr>
          <p:nvPr/>
        </p:nvCxnSpPr>
        <p:spPr>
          <a:xfrm>
            <a:off x="1694880" y="3033573"/>
            <a:ext cx="965892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" name="Google Shape;208;p28">
            <a:extLst>
              <a:ext uri="{FF2B5EF4-FFF2-40B4-BE49-F238E27FC236}">
                <a16:creationId xmlns:a16="http://schemas.microsoft.com/office/drawing/2014/main" id="{A2FE8236-68C4-22C7-697A-0AC4EA3579FA}"/>
              </a:ext>
            </a:extLst>
          </p:cNvPr>
          <p:cNvCxnSpPr>
            <a:cxnSpLocks/>
          </p:cNvCxnSpPr>
          <p:nvPr/>
        </p:nvCxnSpPr>
        <p:spPr>
          <a:xfrm>
            <a:off x="1701624" y="3944834"/>
            <a:ext cx="9652176" cy="0"/>
          </a:xfrm>
          <a:prstGeom prst="straightConnector1">
            <a:avLst/>
          </a:prstGeom>
          <a:noFill/>
          <a:ln w="19050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" name="Google Shape;208;p28">
            <a:extLst>
              <a:ext uri="{FF2B5EF4-FFF2-40B4-BE49-F238E27FC236}">
                <a16:creationId xmlns:a16="http://schemas.microsoft.com/office/drawing/2014/main" id="{C827FCEA-8936-B1F2-F440-AFD19CEB0413}"/>
              </a:ext>
            </a:extLst>
          </p:cNvPr>
          <p:cNvCxnSpPr>
            <a:cxnSpLocks/>
          </p:cNvCxnSpPr>
          <p:nvPr/>
        </p:nvCxnSpPr>
        <p:spPr>
          <a:xfrm>
            <a:off x="1694880" y="4850964"/>
            <a:ext cx="9658920" cy="0"/>
          </a:xfrm>
          <a:prstGeom prst="straightConnector1">
            <a:avLst/>
          </a:prstGeom>
          <a:noFill/>
          <a:ln w="19050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102BCADB-678A-59CA-78A7-576B89CEADE2}"/>
              </a:ext>
            </a:extLst>
          </p:cNvPr>
          <p:cNvSpPr txBox="1"/>
          <p:nvPr/>
        </p:nvSpPr>
        <p:spPr>
          <a:xfrm>
            <a:off x="319910" y="4620131"/>
            <a:ext cx="1245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Palatino Linotype" panose="02040502050505030304" pitchFamily="18" charset="0"/>
                <a:cs typeface="Hind Madurai" panose="02000000000000000000" pitchFamily="2" charset="77"/>
              </a:rPr>
              <a:t>Replica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DECC2EDE-DBE3-0832-15E4-75EDBBB1CA76}"/>
              </a:ext>
            </a:extLst>
          </p:cNvPr>
          <p:cNvCxnSpPr>
            <a:cxnSpLocks/>
          </p:cNvCxnSpPr>
          <p:nvPr/>
        </p:nvCxnSpPr>
        <p:spPr>
          <a:xfrm>
            <a:off x="3025405" y="2132659"/>
            <a:ext cx="0" cy="356387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12A13BE8-1C26-6356-73CC-5C9F424E2706}"/>
              </a:ext>
            </a:extLst>
          </p:cNvPr>
          <p:cNvCxnSpPr>
            <a:cxnSpLocks/>
          </p:cNvCxnSpPr>
          <p:nvPr/>
        </p:nvCxnSpPr>
        <p:spPr>
          <a:xfrm>
            <a:off x="4364021" y="2132659"/>
            <a:ext cx="0" cy="357683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0A180DBA-6D22-92C5-3482-426A34548296}"/>
              </a:ext>
            </a:extLst>
          </p:cNvPr>
          <p:cNvCxnSpPr>
            <a:cxnSpLocks/>
          </p:cNvCxnSpPr>
          <p:nvPr/>
        </p:nvCxnSpPr>
        <p:spPr>
          <a:xfrm>
            <a:off x="7041251" y="2132659"/>
            <a:ext cx="0" cy="35703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095764D8-5996-97DC-1BD3-9C4AEF0AE143}"/>
              </a:ext>
            </a:extLst>
          </p:cNvPr>
          <p:cNvCxnSpPr>
            <a:cxnSpLocks/>
          </p:cNvCxnSpPr>
          <p:nvPr/>
        </p:nvCxnSpPr>
        <p:spPr>
          <a:xfrm>
            <a:off x="9729271" y="2132659"/>
            <a:ext cx="0" cy="35703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>
            <a:extLst>
              <a:ext uri="{FF2B5EF4-FFF2-40B4-BE49-F238E27FC236}">
                <a16:creationId xmlns:a16="http://schemas.microsoft.com/office/drawing/2014/main" id="{68AADCD2-BA0A-A11B-B652-715760951255}"/>
              </a:ext>
            </a:extLst>
          </p:cNvPr>
          <p:cNvSpPr/>
          <p:nvPr/>
        </p:nvSpPr>
        <p:spPr>
          <a:xfrm>
            <a:off x="1564060" y="5639893"/>
            <a:ext cx="129472" cy="12947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4" name="Google Shape;208;p28">
            <a:extLst>
              <a:ext uri="{FF2B5EF4-FFF2-40B4-BE49-F238E27FC236}">
                <a16:creationId xmlns:a16="http://schemas.microsoft.com/office/drawing/2014/main" id="{B982A67A-9BAF-4952-D560-254EA3110141}"/>
              </a:ext>
            </a:extLst>
          </p:cNvPr>
          <p:cNvCxnSpPr>
            <a:cxnSpLocks/>
          </p:cNvCxnSpPr>
          <p:nvPr/>
        </p:nvCxnSpPr>
        <p:spPr>
          <a:xfrm>
            <a:off x="1701624" y="5696537"/>
            <a:ext cx="9652176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70653BE2-E772-85E9-5EAB-F81C9BCF4F3E}"/>
              </a:ext>
            </a:extLst>
          </p:cNvPr>
          <p:cNvSpPr txBox="1"/>
          <p:nvPr/>
        </p:nvSpPr>
        <p:spPr>
          <a:xfrm>
            <a:off x="319910" y="5430163"/>
            <a:ext cx="1245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Palatino Linotype" panose="02040502050505030304" pitchFamily="18" charset="0"/>
                <a:cs typeface="Hind Madurai" panose="02000000000000000000" pitchFamily="2" charset="77"/>
              </a:rPr>
              <a:t>Replica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7765C22-D207-C93F-9555-4EA7E4AD9F77}"/>
              </a:ext>
            </a:extLst>
          </p:cNvPr>
          <p:cNvCxnSpPr>
            <a:cxnSpLocks/>
          </p:cNvCxnSpPr>
          <p:nvPr/>
        </p:nvCxnSpPr>
        <p:spPr>
          <a:xfrm>
            <a:off x="11078676" y="2126182"/>
            <a:ext cx="0" cy="35703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732F26FC-BFD8-2B89-E024-3F613C42880C}"/>
              </a:ext>
            </a:extLst>
          </p:cNvPr>
          <p:cNvCxnSpPr>
            <a:cxnSpLocks/>
            <a:stCxn id="7" idx="6"/>
          </p:cNvCxnSpPr>
          <p:nvPr/>
        </p:nvCxnSpPr>
        <p:spPr>
          <a:xfrm>
            <a:off x="1694880" y="2132743"/>
            <a:ext cx="1330525" cy="900830"/>
          </a:xfrm>
          <a:prstGeom prst="straightConnector1">
            <a:avLst/>
          </a:prstGeom>
          <a:ln w="254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6373E869-38AF-8FF7-25A4-122FEFB4D6F2}"/>
              </a:ext>
            </a:extLst>
          </p:cNvPr>
          <p:cNvCxnSpPr>
            <a:cxnSpLocks/>
          </p:cNvCxnSpPr>
          <p:nvPr/>
        </p:nvCxnSpPr>
        <p:spPr>
          <a:xfrm>
            <a:off x="3025405" y="3033573"/>
            <a:ext cx="1338616" cy="911261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CB4F718F-ACE6-AE35-0DF1-EDB5C2FACFCE}"/>
              </a:ext>
            </a:extLst>
          </p:cNvPr>
          <p:cNvCxnSpPr>
            <a:cxnSpLocks/>
          </p:cNvCxnSpPr>
          <p:nvPr/>
        </p:nvCxnSpPr>
        <p:spPr>
          <a:xfrm>
            <a:off x="3025405" y="3033573"/>
            <a:ext cx="1338616" cy="1817091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06A6DC46-56E7-8CB6-4D9E-DF7A6880767E}"/>
              </a:ext>
            </a:extLst>
          </p:cNvPr>
          <p:cNvSpPr txBox="1"/>
          <p:nvPr/>
        </p:nvSpPr>
        <p:spPr>
          <a:xfrm>
            <a:off x="1676421" y="5706677"/>
            <a:ext cx="13207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alatino Linotype" panose="02040502050505030304" pitchFamily="18" charset="0"/>
                <a:cs typeface="Hind Madurai" panose="02000000000000000000" pitchFamily="2" charset="77"/>
              </a:rPr>
              <a:t>Client</a:t>
            </a:r>
          </a:p>
          <a:p>
            <a:pPr algn="ctr"/>
            <a:r>
              <a:rPr lang="en-US" sz="2400" dirty="0">
                <a:latin typeface="Palatino Linotype" panose="02040502050505030304" pitchFamily="18" charset="0"/>
                <a:cs typeface="Hind Madurai" panose="02000000000000000000" pitchFamily="2" charset="77"/>
              </a:rPr>
              <a:t>Request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7E9946C-CB24-50FF-3B79-BE9FC303BB30}"/>
              </a:ext>
            </a:extLst>
          </p:cNvPr>
          <p:cNvSpPr txBox="1"/>
          <p:nvPr/>
        </p:nvSpPr>
        <p:spPr>
          <a:xfrm>
            <a:off x="3041837" y="5709492"/>
            <a:ext cx="13207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alatino Linotype" panose="02040502050505030304" pitchFamily="18" charset="0"/>
                <a:cs typeface="Hind Madurai" panose="02000000000000000000" pitchFamily="2" charset="77"/>
              </a:rPr>
              <a:t>Pre-Prepare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503E5EC8-6456-0501-9101-259A70CFFE6B}"/>
              </a:ext>
            </a:extLst>
          </p:cNvPr>
          <p:cNvCxnSpPr>
            <a:cxnSpLocks/>
          </p:cNvCxnSpPr>
          <p:nvPr/>
        </p:nvCxnSpPr>
        <p:spPr>
          <a:xfrm>
            <a:off x="3025404" y="3033490"/>
            <a:ext cx="1346705" cy="2663046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CDD75539-17A4-161C-B2A7-7199336CC50D}"/>
              </a:ext>
            </a:extLst>
          </p:cNvPr>
          <p:cNvCxnSpPr>
            <a:cxnSpLocks/>
          </p:cNvCxnSpPr>
          <p:nvPr/>
        </p:nvCxnSpPr>
        <p:spPr>
          <a:xfrm flipV="1">
            <a:off x="4372109" y="3033490"/>
            <a:ext cx="2669142" cy="91134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1BA279DE-7EC4-8823-4ED7-16451BD548DC}"/>
              </a:ext>
            </a:extLst>
          </p:cNvPr>
          <p:cNvCxnSpPr>
            <a:cxnSpLocks/>
          </p:cNvCxnSpPr>
          <p:nvPr/>
        </p:nvCxnSpPr>
        <p:spPr>
          <a:xfrm flipV="1">
            <a:off x="4372109" y="3033490"/>
            <a:ext cx="2669142" cy="181717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30919C20-7E79-2891-0928-7EC76B33D3AB}"/>
              </a:ext>
            </a:extLst>
          </p:cNvPr>
          <p:cNvCxnSpPr>
            <a:cxnSpLocks/>
          </p:cNvCxnSpPr>
          <p:nvPr/>
        </p:nvCxnSpPr>
        <p:spPr>
          <a:xfrm>
            <a:off x="4372109" y="3944834"/>
            <a:ext cx="2669142" cy="9058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C02EDA97-0C19-24BF-F7C4-47A67172F3E5}"/>
              </a:ext>
            </a:extLst>
          </p:cNvPr>
          <p:cNvCxnSpPr>
            <a:cxnSpLocks/>
          </p:cNvCxnSpPr>
          <p:nvPr/>
        </p:nvCxnSpPr>
        <p:spPr>
          <a:xfrm flipV="1">
            <a:off x="4372109" y="3944834"/>
            <a:ext cx="2669142" cy="9058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93698FC5-6999-E70E-9A8D-4E1C59A175F2}"/>
              </a:ext>
            </a:extLst>
          </p:cNvPr>
          <p:cNvCxnSpPr>
            <a:cxnSpLocks/>
          </p:cNvCxnSpPr>
          <p:nvPr/>
        </p:nvCxnSpPr>
        <p:spPr>
          <a:xfrm>
            <a:off x="4372109" y="3944834"/>
            <a:ext cx="2669142" cy="175818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C0E54C27-B573-40A9-8F93-B0367E16016E}"/>
              </a:ext>
            </a:extLst>
          </p:cNvPr>
          <p:cNvCxnSpPr>
            <a:cxnSpLocks/>
          </p:cNvCxnSpPr>
          <p:nvPr/>
        </p:nvCxnSpPr>
        <p:spPr>
          <a:xfrm>
            <a:off x="4372109" y="4850664"/>
            <a:ext cx="2669142" cy="84587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103A0B7D-D967-1A16-D250-700E7133B291}"/>
              </a:ext>
            </a:extLst>
          </p:cNvPr>
          <p:cNvSpPr txBox="1"/>
          <p:nvPr/>
        </p:nvSpPr>
        <p:spPr>
          <a:xfrm>
            <a:off x="5061139" y="5699095"/>
            <a:ext cx="1320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alatino Linotype" panose="02040502050505030304" pitchFamily="18" charset="0"/>
                <a:cs typeface="Hind Madurai" panose="02000000000000000000" pitchFamily="2" charset="77"/>
              </a:rPr>
              <a:t>Prepare</a:t>
            </a:r>
          </a:p>
        </p:txBody>
      </p: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FFE5252B-8F60-8929-BC50-B199113AE91E}"/>
              </a:ext>
            </a:extLst>
          </p:cNvPr>
          <p:cNvCxnSpPr>
            <a:cxnSpLocks/>
          </p:cNvCxnSpPr>
          <p:nvPr/>
        </p:nvCxnSpPr>
        <p:spPr>
          <a:xfrm flipV="1">
            <a:off x="7010227" y="3033489"/>
            <a:ext cx="2733881" cy="91134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A60316D2-D7E0-784B-7A63-355B06BE8B25}"/>
              </a:ext>
            </a:extLst>
          </p:cNvPr>
          <p:cNvCxnSpPr>
            <a:cxnSpLocks/>
          </p:cNvCxnSpPr>
          <p:nvPr/>
        </p:nvCxnSpPr>
        <p:spPr>
          <a:xfrm flipV="1">
            <a:off x="7010227" y="3033490"/>
            <a:ext cx="2726460" cy="181717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060C98FE-1C16-9114-06F4-DAF75856A1F5}"/>
              </a:ext>
            </a:extLst>
          </p:cNvPr>
          <p:cNvCxnSpPr>
            <a:cxnSpLocks/>
          </p:cNvCxnSpPr>
          <p:nvPr/>
        </p:nvCxnSpPr>
        <p:spPr>
          <a:xfrm>
            <a:off x="7010227" y="3944834"/>
            <a:ext cx="2726460" cy="90612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82F8C48D-24F7-CC07-237D-010ED811EF2B}"/>
              </a:ext>
            </a:extLst>
          </p:cNvPr>
          <p:cNvCxnSpPr>
            <a:cxnSpLocks/>
          </p:cNvCxnSpPr>
          <p:nvPr/>
        </p:nvCxnSpPr>
        <p:spPr>
          <a:xfrm flipV="1">
            <a:off x="7010227" y="3944833"/>
            <a:ext cx="2726460" cy="90583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C990BE61-8B65-CF26-BDBF-8FAB7031F1A8}"/>
              </a:ext>
            </a:extLst>
          </p:cNvPr>
          <p:cNvCxnSpPr>
            <a:cxnSpLocks/>
          </p:cNvCxnSpPr>
          <p:nvPr/>
        </p:nvCxnSpPr>
        <p:spPr>
          <a:xfrm>
            <a:off x="7010227" y="3944834"/>
            <a:ext cx="2733881" cy="175818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4435F44A-0E8D-164A-C99C-0D1573DC6DD9}"/>
              </a:ext>
            </a:extLst>
          </p:cNvPr>
          <p:cNvCxnSpPr>
            <a:cxnSpLocks/>
          </p:cNvCxnSpPr>
          <p:nvPr/>
        </p:nvCxnSpPr>
        <p:spPr>
          <a:xfrm>
            <a:off x="7010227" y="4850664"/>
            <a:ext cx="2726460" cy="85235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EAAD3050-4386-313C-E6A8-D7EE69E1CC0F}"/>
              </a:ext>
            </a:extLst>
          </p:cNvPr>
          <p:cNvCxnSpPr>
            <a:cxnSpLocks/>
          </p:cNvCxnSpPr>
          <p:nvPr/>
        </p:nvCxnSpPr>
        <p:spPr>
          <a:xfrm>
            <a:off x="7041250" y="3033488"/>
            <a:ext cx="2695437" cy="898391"/>
          </a:xfrm>
          <a:prstGeom prst="straightConnector1">
            <a:avLst/>
          </a:prstGeom>
          <a:ln w="190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921EDEE1-237F-94CF-8905-5459C7DCAD0A}"/>
              </a:ext>
            </a:extLst>
          </p:cNvPr>
          <p:cNvCxnSpPr>
            <a:cxnSpLocks/>
          </p:cNvCxnSpPr>
          <p:nvPr/>
        </p:nvCxnSpPr>
        <p:spPr>
          <a:xfrm>
            <a:off x="7049338" y="3027012"/>
            <a:ext cx="2679933" cy="1823651"/>
          </a:xfrm>
          <a:prstGeom prst="straightConnector1">
            <a:avLst/>
          </a:prstGeom>
          <a:ln w="190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0F8655CA-D154-173D-3B87-7A8E338909C3}"/>
              </a:ext>
            </a:extLst>
          </p:cNvPr>
          <p:cNvCxnSpPr>
            <a:cxnSpLocks/>
          </p:cNvCxnSpPr>
          <p:nvPr/>
        </p:nvCxnSpPr>
        <p:spPr>
          <a:xfrm>
            <a:off x="7026418" y="3027011"/>
            <a:ext cx="2717690" cy="2676003"/>
          </a:xfrm>
          <a:prstGeom prst="straightConnector1">
            <a:avLst/>
          </a:prstGeom>
          <a:ln w="190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>
            <a:extLst>
              <a:ext uri="{FF2B5EF4-FFF2-40B4-BE49-F238E27FC236}">
                <a16:creationId xmlns:a16="http://schemas.microsoft.com/office/drawing/2014/main" id="{631CA7E6-E7E5-02AA-B9E0-1A955EA498CD}"/>
              </a:ext>
            </a:extLst>
          </p:cNvPr>
          <p:cNvSpPr txBox="1"/>
          <p:nvPr/>
        </p:nvSpPr>
        <p:spPr>
          <a:xfrm>
            <a:off x="7713083" y="5709430"/>
            <a:ext cx="1320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alatino Linotype" panose="02040502050505030304" pitchFamily="18" charset="0"/>
                <a:cs typeface="Hind Madurai" panose="02000000000000000000" pitchFamily="2" charset="77"/>
              </a:rPr>
              <a:t>Commit</a:t>
            </a:r>
          </a:p>
        </p:txBody>
      </p: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E4E392F8-1521-EE76-9B76-1A3F6286DF5B}"/>
              </a:ext>
            </a:extLst>
          </p:cNvPr>
          <p:cNvCxnSpPr>
            <a:cxnSpLocks/>
          </p:cNvCxnSpPr>
          <p:nvPr/>
        </p:nvCxnSpPr>
        <p:spPr>
          <a:xfrm flipV="1">
            <a:off x="9736687" y="2132576"/>
            <a:ext cx="1341989" cy="939015"/>
          </a:xfrm>
          <a:prstGeom prst="straightConnector1">
            <a:avLst/>
          </a:prstGeom>
          <a:ln w="190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C17B01CD-8BFF-3E07-3C5E-0484591BC5B7}"/>
              </a:ext>
            </a:extLst>
          </p:cNvPr>
          <p:cNvCxnSpPr>
            <a:cxnSpLocks/>
          </p:cNvCxnSpPr>
          <p:nvPr/>
        </p:nvCxnSpPr>
        <p:spPr>
          <a:xfrm flipV="1">
            <a:off x="9736686" y="2132493"/>
            <a:ext cx="1346704" cy="181316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41368EE5-6AA7-B776-75F8-1D22E683DA49}"/>
              </a:ext>
            </a:extLst>
          </p:cNvPr>
          <p:cNvCxnSpPr>
            <a:cxnSpLocks/>
          </p:cNvCxnSpPr>
          <p:nvPr/>
        </p:nvCxnSpPr>
        <p:spPr>
          <a:xfrm flipV="1">
            <a:off x="9736685" y="2126017"/>
            <a:ext cx="1354119" cy="273303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FF125174-5C55-2A71-E2A8-E3430173AD61}"/>
              </a:ext>
            </a:extLst>
          </p:cNvPr>
          <p:cNvSpPr txBox="1"/>
          <p:nvPr/>
        </p:nvSpPr>
        <p:spPr>
          <a:xfrm>
            <a:off x="9732385" y="5709743"/>
            <a:ext cx="1320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alatino Linotype" panose="02040502050505030304" pitchFamily="18" charset="0"/>
                <a:cs typeface="Hind Madurai" panose="02000000000000000000" pitchFamily="2" charset="77"/>
              </a:rPr>
              <a:t>Reply</a:t>
            </a:r>
          </a:p>
        </p:txBody>
      </p:sp>
    </p:spTree>
    <p:extLst>
      <p:ext uri="{BB962C8B-B14F-4D97-AF65-F5344CB8AC3E}">
        <p14:creationId xmlns:p14="http://schemas.microsoft.com/office/powerpoint/2010/main" val="32644660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10A9E8-B2BD-15AA-CF6A-30DAD207EC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5C940-C3B0-E5A7-7F0F-86699B3ED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Out-of-Order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E90477-EFC2-C25C-4F3A-2D5E725A7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6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E71E58-BCD6-D4E2-5844-EF7EA3A79C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77047"/>
            <a:ext cx="11816785" cy="5544428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Can we allow replicas to process message out-of-order in PBFT?</a:t>
            </a:r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94298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CC20DA-D854-11B2-D043-C2769BD834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9BF4B-97A8-FE2E-382B-01CB8A1CC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Out-of-Order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B40E38-51DF-311C-7229-82AF2DEBE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7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6E5CC0-7211-FB66-FFEE-48E371DC9A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77047"/>
            <a:ext cx="11816785" cy="5544428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Can we allow replicas to process message out-of-order in PBFT?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Yes, we can allow replicas to process messages out-of-order.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Will allowing replicas to process out-of-order impact safety?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20650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FDE63E-BE5F-EEE8-4AAC-C2E0DBF9CC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AB7CC-6D77-E143-32EB-C91F7A80E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Out-of-Order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FE6C2E-CEBD-A896-FC99-C9B432D80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8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591D97-841D-E5A6-5FB6-7239D4104C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77047"/>
            <a:ext cx="11816785" cy="5544428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Can we allow replicas to process message out-of-order in PBFT?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Yes, we can allow replicas to process messages out-of-order.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Will allowing replicas to process out-of-order impact safety?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No, because we need to start separating the consensus from execution.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How can out-of-order message processing help increase PBFT’s throughput?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37727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5D70D0-524C-DDA2-7F28-947093340D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36322-0E39-CEA2-283E-100566B8E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Out-of-Order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7DFF8C-1FA3-0F42-7A79-D2D2EDDC7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9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AE8BF9-3405-3BEF-57A6-BD55E3F576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77047"/>
            <a:ext cx="11816785" cy="5544428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Can we allow replicas to process message out-of-order in PBFT?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Yes, we can allow replicas to process messages out-of-order.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Will allowing replicas to process out-of-order impact safety?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No, because we need to start separating the consensus from execution.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How can out-of-order message processing help increase PBFT’s throughput?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We can allow the leader to send the next Pre-prepare message without waiting for the previous message to reach the Commit.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Essentially, replicas will no longer be idle </a:t>
            </a:r>
            <a:r>
              <a:rPr lang="en-US" dirty="0">
                <a:latin typeface="Palatino Linotype" panose="02040502050505030304" pitchFamily="18" charset="0"/>
                <a:sym typeface="Wingdings" pitchFamily="2" charset="2"/>
              </a:rPr>
              <a:t> parallel-pipelined architecture.</a:t>
            </a:r>
            <a:endParaRPr lang="en-US" dirty="0">
              <a:latin typeface="Palatino Linotype" panose="02040502050505030304" pitchFamily="18" charset="0"/>
            </a:endParaRP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endParaRPr lang="en-US" sz="2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07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63236</TotalTime>
  <Words>1870</Words>
  <Application>Microsoft Macintosh PowerPoint</Application>
  <PresentationFormat>Widescreen</PresentationFormat>
  <Paragraphs>324</Paragraphs>
  <Slides>49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4" baseType="lpstr">
      <vt:lpstr>Arial</vt:lpstr>
      <vt:lpstr>Calibri</vt:lpstr>
      <vt:lpstr>Calibri Light</vt:lpstr>
      <vt:lpstr>Palatino Linotype</vt:lpstr>
      <vt:lpstr>Office Theme</vt:lpstr>
      <vt:lpstr>Large Scale Systems CS 410 / 510</vt:lpstr>
      <vt:lpstr>Assignment 4 is Out!</vt:lpstr>
      <vt:lpstr>Last Class</vt:lpstr>
      <vt:lpstr>Optimizing PBFT</vt:lpstr>
      <vt:lpstr>PBFT Protocol</vt:lpstr>
      <vt:lpstr>Out-of-Order</vt:lpstr>
      <vt:lpstr>Out-of-Order</vt:lpstr>
      <vt:lpstr>Out-of-Order</vt:lpstr>
      <vt:lpstr>Out-of-Order</vt:lpstr>
      <vt:lpstr>Out-of-Order Processing in PBFT</vt:lpstr>
      <vt:lpstr>Out-of-Order Processing in PBFT</vt:lpstr>
      <vt:lpstr>Out-of-Order Processing in PBFT</vt:lpstr>
      <vt:lpstr>Out-of-Order Processing in PBFT</vt:lpstr>
      <vt:lpstr>Out-of-Order Processing in PBFT</vt:lpstr>
      <vt:lpstr>Execution and Reply under  Out-of-Order Processing</vt:lpstr>
      <vt:lpstr>Execution and Reply under  Out-of-Order Processing</vt:lpstr>
      <vt:lpstr>View Change under  Out-of-Order Processing</vt:lpstr>
      <vt:lpstr>View Change under  Out-of-Order Processing</vt:lpstr>
      <vt:lpstr>View Change under  Out-of-Order Processing</vt:lpstr>
      <vt:lpstr>Speculation in PBFT</vt:lpstr>
      <vt:lpstr>Speculation in PBFT</vt:lpstr>
      <vt:lpstr>Speculation in PBFT</vt:lpstr>
      <vt:lpstr>Speculation in PBFT</vt:lpstr>
      <vt:lpstr>Speculative Execution after Prepare Phase</vt:lpstr>
      <vt:lpstr>PoE Protocol</vt:lpstr>
      <vt:lpstr>PoE Protocol</vt:lpstr>
      <vt:lpstr>PoE Protocol</vt:lpstr>
      <vt:lpstr>PoE Protocol</vt:lpstr>
      <vt:lpstr>PoE Protocol</vt:lpstr>
      <vt:lpstr>PoE Protocol</vt:lpstr>
      <vt:lpstr>Key Challenges for PoE</vt:lpstr>
      <vt:lpstr>Key Challenges for PoE</vt:lpstr>
      <vt:lpstr>Commit Information for Replica</vt:lpstr>
      <vt:lpstr>Commit Information for Replica</vt:lpstr>
      <vt:lpstr>Commit Information for Replica</vt:lpstr>
      <vt:lpstr>Commit Information for Replica</vt:lpstr>
      <vt:lpstr>Commit Information for Replica</vt:lpstr>
      <vt:lpstr>Commit Information for Client</vt:lpstr>
      <vt:lpstr>Commit Information for Client</vt:lpstr>
      <vt:lpstr>Commit Information for Replica</vt:lpstr>
      <vt:lpstr>Commit Information for Replica</vt:lpstr>
      <vt:lpstr>State Rollback</vt:lpstr>
      <vt:lpstr>State Rollback</vt:lpstr>
      <vt:lpstr>State Rollback</vt:lpstr>
      <vt:lpstr>State Rollback</vt:lpstr>
      <vt:lpstr>State Rollback</vt:lpstr>
      <vt:lpstr>PoE’s Responsiveness Dilemma</vt:lpstr>
      <vt:lpstr>PoE’s Responsiveness Dilemma</vt:lpstr>
      <vt:lpstr>PoE’s Responsiveness Dilemma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Databases</dc:title>
  <dc:creator>Suyash Gupta</dc:creator>
  <cp:lastModifiedBy>Suyash Gupta</cp:lastModifiedBy>
  <cp:revision>1826</cp:revision>
  <dcterms:created xsi:type="dcterms:W3CDTF">2023-07-25T15:37:00Z</dcterms:created>
  <dcterms:modified xsi:type="dcterms:W3CDTF">2025-05-22T04:52:20Z</dcterms:modified>
</cp:coreProperties>
</file>