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50"/>
  </p:notesMasterIdLst>
  <p:sldIdLst>
    <p:sldId id="256" r:id="rId2"/>
    <p:sldId id="449" r:id="rId3"/>
    <p:sldId id="873" r:id="rId4"/>
    <p:sldId id="658" r:id="rId5"/>
    <p:sldId id="326" r:id="rId6"/>
    <p:sldId id="727" r:id="rId7"/>
    <p:sldId id="724" r:id="rId8"/>
    <p:sldId id="836" r:id="rId9"/>
    <p:sldId id="792" r:id="rId10"/>
    <p:sldId id="837" r:id="rId11"/>
    <p:sldId id="838" r:id="rId12"/>
    <p:sldId id="839" r:id="rId13"/>
    <p:sldId id="811" r:id="rId14"/>
    <p:sldId id="817" r:id="rId15"/>
    <p:sldId id="850" r:id="rId16"/>
    <p:sldId id="851" r:id="rId17"/>
    <p:sldId id="852" r:id="rId18"/>
    <p:sldId id="853" r:id="rId19"/>
    <p:sldId id="855" r:id="rId20"/>
    <p:sldId id="856" r:id="rId21"/>
    <p:sldId id="857" r:id="rId22"/>
    <p:sldId id="858" r:id="rId23"/>
    <p:sldId id="849" r:id="rId24"/>
    <p:sldId id="818" r:id="rId25"/>
    <p:sldId id="840" r:id="rId26"/>
    <p:sldId id="841" r:id="rId27"/>
    <p:sldId id="842" r:id="rId28"/>
    <p:sldId id="874" r:id="rId29"/>
    <p:sldId id="875" r:id="rId30"/>
    <p:sldId id="843" r:id="rId31"/>
    <p:sldId id="844" r:id="rId32"/>
    <p:sldId id="845" r:id="rId33"/>
    <p:sldId id="846" r:id="rId34"/>
    <p:sldId id="847" r:id="rId35"/>
    <p:sldId id="848" r:id="rId36"/>
    <p:sldId id="859" r:id="rId37"/>
    <p:sldId id="861" r:id="rId38"/>
    <p:sldId id="862" r:id="rId39"/>
    <p:sldId id="863" r:id="rId40"/>
    <p:sldId id="864" r:id="rId41"/>
    <p:sldId id="865" r:id="rId42"/>
    <p:sldId id="866" r:id="rId43"/>
    <p:sldId id="867" r:id="rId44"/>
    <p:sldId id="869" r:id="rId45"/>
    <p:sldId id="868" r:id="rId46"/>
    <p:sldId id="870" r:id="rId47"/>
    <p:sldId id="871" r:id="rId48"/>
    <p:sldId id="872" r:id="rId4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4875"/>
    <p:restoredTop sz="96327"/>
  </p:normalViewPr>
  <p:slideViewPr>
    <p:cSldViewPr snapToGrid="0">
      <p:cViewPr varScale="1">
        <p:scale>
          <a:sx n="160" d="100"/>
          <a:sy n="160" d="100"/>
        </p:scale>
        <p:origin x="42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EF68BC-8D48-6B48-9EB7-582DB70943E4}" type="datetimeFigureOut">
              <a:rPr lang="en-US" smtClean="0"/>
              <a:t>5/23/25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C9935A-7AC3-6544-8C8D-6EE077520D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3395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2B7CB7-34E7-3345-04EF-F2858638DE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DCCF74F-B724-BC2A-357E-FF93D0172D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E5F8F3-6667-3E15-FB2E-C080E93EE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42C55-F572-2A40-91C8-3303246C5B71}" type="datetime1">
              <a:rPr lang="en-US" smtClean="0"/>
              <a:t>5/23/25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02CE02-0943-6E52-7743-909A0F501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17B340-BD8F-4B29-4518-4E2A9CC092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E24AB-0A3D-3945-A314-A55A03C76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4290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E84844-C4F8-648E-1BD7-79A27D687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2040B67-0A02-5CE1-0970-F03919BAD1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966808-6C04-F08B-0BBD-447C1C1435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26F4-07E2-F143-94CC-4F0B4B3E27FB}" type="datetime1">
              <a:rPr lang="en-US" smtClean="0"/>
              <a:t>5/23/25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B002D1-4675-DB5B-A269-75DB1BD956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ADB0B2-5608-CBEF-F72B-1F319E5FF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E24AB-0A3D-3945-A314-A55A03C76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096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8FACB30-590A-ABF3-99C0-360EBEF104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3A0920-D7ED-DAC2-AC16-A724B8BE87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2BCC1D-5959-F403-23B0-81C3EBA5BF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FEFAE-CC88-654E-ADEC-BF636415C960}" type="datetime1">
              <a:rPr lang="en-US" smtClean="0"/>
              <a:t>5/23/25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779F42-9C30-6FE2-470A-3F6D458B67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A05F3F-EE98-5F3F-0636-19B204ABE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E24AB-0A3D-3945-A314-A55A03C76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5174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526A0E-1504-A1EF-1398-1BF6702362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08532E-4C7F-35EB-BC36-6C8763E43D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9BA99F-126B-11D0-0EBB-CEC3E5D60D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EF263-0D9E-954E-BF7B-BF74DD8F1FBF}" type="datetime1">
              <a:rPr lang="en-US" smtClean="0"/>
              <a:t>5/23/25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8D5801-6C88-3D96-305E-63623465F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FFC6DF-4B18-A145-5E8C-FEA7E3FA61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E24AB-0A3D-3945-A314-A55A03C76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4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E0A778-79DA-3081-6C48-921476BD26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3089E7-9816-CD38-09E1-AB66C42DF9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28D19F-9E64-131D-E19A-47C5CFB33F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BAEB6-2EDB-2B4F-99F1-294D79999BD2}" type="datetime1">
              <a:rPr lang="en-US" smtClean="0"/>
              <a:t>5/23/25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707EB8-D40F-D1C5-D08C-2DF71ED59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C0055F-50C4-20E6-3200-AA2CB8369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E24AB-0A3D-3945-A314-A55A03C76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5238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BFC0BE-F3E3-321B-E1C9-3CAC95B023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AD83AB-5F8F-6D60-941B-494C429363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483C0A-DA10-8949-D5BC-5A27E180C1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5C0FB1-0A30-955F-14BE-08D9EAB6D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DF868-E27C-1D47-A2D2-736F1B51C70D}" type="datetime1">
              <a:rPr lang="en-US" smtClean="0"/>
              <a:t>5/23/25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386A5C-3236-5674-C33E-871687F570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2C1B92-A433-0125-667E-570077A54A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E24AB-0A3D-3945-A314-A55A03C76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683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D9DBB4-3EB4-112E-68CD-F2C5F61306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8AB171-21D1-7F60-41FC-86AA70E795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FB3F87-73D3-A390-3AD5-90F0162CBB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709D6B0-C960-DE48-BCCA-C976185052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C980040-916B-4164-FCBE-5DAFF7D1A17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9C18ED3-FF66-22A1-8641-9D0DCE806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5964E-7013-D242-9185-8A8EC1D8AC67}" type="datetime1">
              <a:rPr lang="en-US" smtClean="0"/>
              <a:t>5/23/25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1B6BEF8-ED26-499E-179E-38A6970C0D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7E92767-6921-371F-D2D5-7342D6C27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E24AB-0A3D-3945-A314-A55A03C76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7773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4B4173-C761-68CC-022B-1CC19FABED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3491EEC-396A-7A4B-A3A8-A6FDFC19A6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0A3A4-2AA2-4A44-8AA1-2BBEDE96C1F2}" type="datetime1">
              <a:rPr lang="en-US" smtClean="0"/>
              <a:t>5/23/25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3350B1-106E-46AE-8B82-B746E3489C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652E30-F1B7-3723-9CD8-115E59B9A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E24AB-0A3D-3945-A314-A55A03C76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829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15D4EEE-5BC2-00C7-1C8E-D8FB8F54C3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E59D3-E3C8-E74F-8444-6575A66CABD3}" type="datetime1">
              <a:rPr lang="en-US" smtClean="0"/>
              <a:t>5/23/25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14FEA0-D32C-4798-F023-EB5825C27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151679-90C9-12FF-D4F3-795F98864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E24AB-0A3D-3945-A314-A55A03C76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8766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888F7A-72C8-FFCB-B2CD-D91F8E46CC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762C0B-5294-2846-7BB5-7D960199A4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EB2EDD-D35E-476F-17CC-4D29D5B1A3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239B7C-BAAD-0092-B4B6-94C2A51F9C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1CD2F-C279-5549-9AC3-0114133C3ACD}" type="datetime1">
              <a:rPr lang="en-US" smtClean="0"/>
              <a:t>5/23/25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FCF2F9-24F9-EE55-797C-E41FD3249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1ED2D8-F456-9778-CC77-4C83A6B31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E24AB-0A3D-3945-A314-A55A03C76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946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F6C2C2-1728-3D8D-B5A0-D7AFEF6772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68769C7-A843-B967-7183-3E8CA25469F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925C1B-7F7D-4654-83A0-4DF3031E74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5FE1A3-4C04-6826-6723-F7D503A423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8D58D-F38C-3F4A-844F-46C3AFEF469E}" type="datetime1">
              <a:rPr lang="en-US" smtClean="0"/>
              <a:t>5/23/25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443551-50CE-9A8A-6FCC-201B8CCC3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0BAA6E-3261-6A12-33CE-F8A9AD1C8B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E24AB-0A3D-3945-A314-A55A03C76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2485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6B4872E-88CE-697E-E651-3A8445DF11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6EA1CA-89A3-8667-B30F-4C82703844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6971ED-5F6C-088B-68B9-C9773AC786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2332DE-2C74-1144-AD1B-CF9335C11B6B}" type="datetime1">
              <a:rPr lang="en-US" smtClean="0"/>
              <a:t>5/23/25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D19DC7-A52E-4967-DEEF-981A02E117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DBD8E1-6BAC-50A3-D4B9-5281DDF3EA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FE24AB-0A3D-3945-A314-A55A03C76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995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23D09407-53BC-485E-B4CE-BC5E4FC4B2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21DB988-49FC-4608-B0A2-E2F3A40190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9B930FD-8671-4C4C-ADCF-73AC1D0CD4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9676747" y="0"/>
            <a:ext cx="2514948" cy="2174333"/>
            <a:chOff x="-305" y="-4155"/>
            <a:chExt cx="2514948" cy="2174333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C35B12C1-569C-4E37-AA33-7EF215F201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F23E2660-7810-46F6-8752-187127C830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C991DC45-0378-45B3-B325-FB8F98545E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>
                <a:solidFill>
                  <a:schemeClr val="tx1"/>
                </a:solidFill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E228F5BA-5150-4554-B7EA-93F371F3B1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383C2651-AE0C-4AE4-8725-E2F9414FE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 flipH="1">
            <a:off x="-305" y="4322879"/>
            <a:ext cx="3378428" cy="2535121"/>
            <a:chOff x="-305" y="-1"/>
            <a:chExt cx="3832880" cy="2876136"/>
          </a:xfrm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CCE13265-B5D2-47B4-A199-E05F390D5B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693EBD03-D832-462C-9304-7273698ED4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0D53D3E2-805E-40D2-964F-352BF6D476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B7A9A916-A926-43E6-800F-432ABC3F24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7" name="Picture 6" descr="A person standing in front of a canyon&#10;&#10;Description automatically generated">
            <a:extLst>
              <a:ext uri="{FF2B5EF4-FFF2-40B4-BE49-F238E27FC236}">
                <a16:creationId xmlns:a16="http://schemas.microsoft.com/office/drawing/2014/main" id="{E19F4CC5-86E2-6120-6BA6-A4BA999729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7477" y="2174333"/>
            <a:ext cx="1841500" cy="1811338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D5F41A32-71B2-3583-AD42-E6D267DC8F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60266" y="4046467"/>
            <a:ext cx="4032351" cy="2701466"/>
          </a:xfrm>
        </p:spPr>
        <p:txBody>
          <a:bodyPr anchor="ctr">
            <a:noAutofit/>
          </a:bodyPr>
          <a:lstStyle/>
          <a:p>
            <a:r>
              <a:rPr lang="en-US" b="1" dirty="0">
                <a:latin typeface="Palatino Linotype" panose="02040502050505030304" pitchFamily="18" charset="0"/>
              </a:rPr>
              <a:t>Suyash Gupta</a:t>
            </a:r>
          </a:p>
          <a:p>
            <a:r>
              <a:rPr lang="en-US" dirty="0">
                <a:latin typeface="Palatino Linotype" panose="02040502050505030304" pitchFamily="18" charset="0"/>
              </a:rPr>
              <a:t>Assistant Professor</a:t>
            </a:r>
          </a:p>
          <a:p>
            <a:r>
              <a:rPr lang="en-US" dirty="0" err="1">
                <a:latin typeface="Palatino Linotype" panose="02040502050505030304" pitchFamily="18" charset="0"/>
              </a:rPr>
              <a:t>Distopia</a:t>
            </a:r>
            <a:r>
              <a:rPr lang="en-US" dirty="0">
                <a:latin typeface="Palatino Linotype" panose="02040502050505030304" pitchFamily="18" charset="0"/>
              </a:rPr>
              <a:t> Labs and ORNG</a:t>
            </a:r>
          </a:p>
          <a:p>
            <a:r>
              <a:rPr lang="en-US" dirty="0">
                <a:latin typeface="Palatino Linotype" panose="02040502050505030304" pitchFamily="18" charset="0"/>
              </a:rPr>
              <a:t>Dept. of  Computer Science</a:t>
            </a:r>
          </a:p>
          <a:p>
            <a:r>
              <a:rPr lang="en-US" dirty="0">
                <a:latin typeface="Palatino Linotype" panose="02040502050505030304" pitchFamily="18" charset="0"/>
              </a:rPr>
              <a:t>(E) </a:t>
            </a:r>
            <a:r>
              <a:rPr lang="en-US" u="sng" dirty="0" err="1">
                <a:solidFill>
                  <a:schemeClr val="accent5">
                    <a:lumMod val="75000"/>
                  </a:schemeClr>
                </a:solidFill>
                <a:latin typeface="Palatino Linotype" panose="02040502050505030304" pitchFamily="18" charset="0"/>
              </a:rPr>
              <a:t>suyash@uoregon.edu</a:t>
            </a:r>
            <a:endParaRPr lang="en-US" u="sng" dirty="0">
              <a:solidFill>
                <a:schemeClr val="accent5">
                  <a:lumMod val="75000"/>
                </a:schemeClr>
              </a:solidFill>
              <a:latin typeface="Palatino Linotype" panose="02040502050505030304" pitchFamily="18" charset="0"/>
            </a:endParaRPr>
          </a:p>
          <a:p>
            <a:r>
              <a:rPr lang="en-US" dirty="0">
                <a:latin typeface="Palatino Linotype" panose="02040502050505030304" pitchFamily="18" charset="0"/>
              </a:rPr>
              <a:t>(W)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Palatino Linotype" panose="02040502050505030304" pitchFamily="18" charset="0"/>
              </a:rPr>
              <a:t>gupta-suyash.github.io</a:t>
            </a:r>
            <a:endParaRPr lang="en-US" dirty="0">
              <a:solidFill>
                <a:schemeClr val="accent5">
                  <a:lumMod val="75000"/>
                </a:schemeClr>
              </a:solidFill>
              <a:latin typeface="Palatino Linotype" panose="02040502050505030304" pitchFamily="18" charset="0"/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EB9FC66A-592F-FBDF-B36C-0806F15396D3}"/>
              </a:ext>
            </a:extLst>
          </p:cNvPr>
          <p:cNvSpPr txBox="1">
            <a:spLocks/>
          </p:cNvSpPr>
          <p:nvPr/>
        </p:nvSpPr>
        <p:spPr>
          <a:xfrm>
            <a:off x="440266" y="2992675"/>
            <a:ext cx="6451600" cy="8119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b="1" dirty="0">
                <a:latin typeface="Palatino Linotype" panose="02040502050505030304" pitchFamily="18" charset="0"/>
              </a:rPr>
              <a:t>Lecture 16: </a:t>
            </a:r>
          </a:p>
          <a:p>
            <a:pPr algn="l"/>
            <a:r>
              <a:rPr lang="en-US" sz="2800" b="1" dirty="0">
                <a:latin typeface="Palatino Linotype" panose="02040502050505030304" pitchFamily="18" charset="0"/>
              </a:rPr>
              <a:t>Parallelizing Consensus</a:t>
            </a:r>
            <a:endParaRPr lang="en-US" sz="2800" dirty="0">
              <a:latin typeface="Palatino Linotype" panose="02040502050505030304" pitchFamily="18" charset="0"/>
            </a:endParaRPr>
          </a:p>
        </p:txBody>
      </p:sp>
      <p:pic>
        <p:nvPicPr>
          <p:cNvPr id="10" name="Picture 9" descr="A green text on a white background&#10;&#10;Description automatically generated">
            <a:extLst>
              <a:ext uri="{FF2B5EF4-FFF2-40B4-BE49-F238E27FC236}">
                <a16:creationId xmlns:a16="http://schemas.microsoft.com/office/drawing/2014/main" id="{26DF3547-56D5-7219-73C4-095E9D8B2B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6197" y="5231519"/>
            <a:ext cx="3469653" cy="811865"/>
          </a:xfrm>
          <a:prstGeom prst="rect">
            <a:avLst/>
          </a:prstGeom>
        </p:spPr>
      </p:pic>
      <p:sp>
        <p:nvSpPr>
          <p:cNvPr id="29" name="Title 1">
            <a:extLst>
              <a:ext uri="{FF2B5EF4-FFF2-40B4-BE49-F238E27FC236}">
                <a16:creationId xmlns:a16="http://schemas.microsoft.com/office/drawing/2014/main" id="{2D226FA0-F1BA-9FF6-179F-6B342C3EB8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345"/>
            <a:ext cx="10022049" cy="2082800"/>
          </a:xfrm>
        </p:spPr>
        <p:txBody>
          <a:bodyPr anchor="b">
            <a:noAutofit/>
          </a:bodyPr>
          <a:lstStyle/>
          <a:p>
            <a:r>
              <a:rPr lang="en-US" b="1" dirty="0">
                <a:latin typeface="Palatino Linotype" panose="02040502050505030304" pitchFamily="18" charset="0"/>
              </a:rPr>
              <a:t>Large Scale Systems</a:t>
            </a:r>
            <a:br>
              <a:rPr lang="en-US" b="1" dirty="0">
                <a:latin typeface="Palatino Linotype" panose="02040502050505030304" pitchFamily="18" charset="0"/>
              </a:rPr>
            </a:br>
            <a:r>
              <a:rPr lang="en-US" b="1" dirty="0">
                <a:latin typeface="Palatino Linotype" panose="02040502050505030304" pitchFamily="18" charset="0"/>
              </a:rPr>
              <a:t>CS 410 / 510</a:t>
            </a:r>
          </a:p>
        </p:txBody>
      </p:sp>
    </p:spTree>
    <p:extLst>
      <p:ext uri="{BB962C8B-B14F-4D97-AF65-F5344CB8AC3E}">
        <p14:creationId xmlns:p14="http://schemas.microsoft.com/office/powerpoint/2010/main" val="9209629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BCBB83-906E-388C-8B48-31711BB3E8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AC080A-5646-3FE1-DB93-77D20D923B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Parallelizing PBFT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2DA4EC-CBA0-32EF-05D4-8B660F82A6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10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0407C0-D238-B1A1-4727-B5F8834209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177047"/>
            <a:ext cx="11816785" cy="5544428"/>
          </a:xfrm>
        </p:spPr>
        <p:txBody>
          <a:bodyPr>
            <a:no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What if we allow multiple replicas to act as the leader at the same time?</a:t>
            </a: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What if we allow all replicas to be the leader!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r>
              <a:rPr lang="en-US" sz="2400" dirty="0">
                <a:latin typeface="Palatino Linotype" panose="02040502050505030304" pitchFamily="18" charset="0"/>
              </a:rPr>
              <a:t>To allow all replicas to act as leaders at the same time, we need to allow them to propose client requests at the same time </a:t>
            </a:r>
            <a:r>
              <a:rPr lang="en-US" sz="2400" dirty="0">
                <a:latin typeface="Palatino Linotype" panose="02040502050505030304" pitchFamily="18" charset="0"/>
                <a:sym typeface="Wingdings" pitchFamily="2" charset="2"/>
              </a:rPr>
              <a:t> run consensus at the same time.</a:t>
            </a:r>
          </a:p>
          <a:p>
            <a:endParaRPr lang="en-US" sz="2400" dirty="0">
              <a:latin typeface="Palatino Linotype" panose="02040502050505030304" pitchFamily="18" charset="0"/>
              <a:sym typeface="Wingdings" pitchFamily="2" charset="2"/>
            </a:endParaRPr>
          </a:p>
          <a:p>
            <a:r>
              <a:rPr lang="en-US" sz="2400" dirty="0">
                <a:latin typeface="Palatino Linotype" panose="02040502050505030304" pitchFamily="18" charset="0"/>
                <a:sym typeface="Wingdings" pitchFamily="2" charset="2"/>
              </a:rPr>
              <a:t>Essentially, we are looking at a protocol where multiple instances of PBFT protocol are running in parallel.</a:t>
            </a:r>
            <a:endParaRPr lang="en-US" sz="2400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94564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7126AB-B8FE-EA97-7DB0-4B962514E0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3B0EA-22C6-9D5F-17A0-3AA816A702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Resilient Concurrent Consensus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087F18-FB19-1304-ABE0-01D4B6DCA8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11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618F41-7B96-CB60-20A3-ECBC420D91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177047"/>
            <a:ext cx="11816785" cy="5544428"/>
          </a:xfrm>
        </p:spPr>
        <p:txBody>
          <a:bodyPr>
            <a:noAutofit/>
          </a:bodyPr>
          <a:lstStyle/>
          <a:p>
            <a:r>
              <a:rPr lang="en-US" sz="2400" b="1" dirty="0">
                <a:latin typeface="Palatino Linotype" panose="02040502050505030304" pitchFamily="18" charset="0"/>
              </a:rPr>
              <a:t>RCC [ICDE’21] </a:t>
            </a:r>
            <a:r>
              <a:rPr lang="en-US" sz="2400" dirty="0">
                <a:latin typeface="Palatino Linotype" panose="02040502050505030304" pitchFamily="18" charset="0"/>
              </a:rPr>
              <a:t>allows running multiple instances of PBFT in parallel.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r>
              <a:rPr lang="en-US" sz="2400" dirty="0">
                <a:latin typeface="Palatino Linotype" panose="02040502050505030304" pitchFamily="18" charset="0"/>
              </a:rPr>
              <a:t>Either all replicas can act as leaders or a subset of replicas act as leaders.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r>
              <a:rPr lang="en-US" sz="2400" dirty="0">
                <a:latin typeface="Palatino Linotype" panose="02040502050505030304" pitchFamily="18" charset="0"/>
              </a:rPr>
              <a:t>Total replicas: </a:t>
            </a:r>
            <a:r>
              <a:rPr lang="en-US" sz="2400" b="1" dirty="0">
                <a:latin typeface="Palatino Linotype" panose="02040502050505030304" pitchFamily="18" charset="0"/>
              </a:rPr>
              <a:t>n = 3f + 1</a:t>
            </a: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Maximum number of Byzantine Replicas: </a:t>
            </a:r>
            <a:r>
              <a:rPr lang="en-US" b="1" dirty="0">
                <a:latin typeface="Palatino Linotype" panose="02040502050505030304" pitchFamily="18" charset="0"/>
              </a:rPr>
              <a:t>f</a:t>
            </a:r>
          </a:p>
        </p:txBody>
      </p:sp>
    </p:spTree>
    <p:extLst>
      <p:ext uri="{BB962C8B-B14F-4D97-AF65-F5344CB8AC3E}">
        <p14:creationId xmlns:p14="http://schemas.microsoft.com/office/powerpoint/2010/main" val="28315096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F77006-DA97-04DC-2C28-F0325F1FCC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107057-EF74-A88B-7DEB-DB58A15735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RCC Protocol Overview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E80F75-F482-BB96-27B3-16C7E73FD0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12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668DA24-668F-0D7C-08C9-0E2B47F57216}"/>
              </a:ext>
            </a:extLst>
          </p:cNvPr>
          <p:cNvSpPr txBox="1"/>
          <p:nvPr/>
        </p:nvSpPr>
        <p:spPr>
          <a:xfrm>
            <a:off x="55440" y="2391994"/>
            <a:ext cx="19416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BFT protocol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B3BE281-ED7C-21C6-950B-C11DCDA5ADCA}"/>
              </a:ext>
            </a:extLst>
          </p:cNvPr>
          <p:cNvSpPr txBox="1"/>
          <p:nvPr/>
        </p:nvSpPr>
        <p:spPr>
          <a:xfrm>
            <a:off x="70479" y="3033598"/>
            <a:ext cx="183575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Number of </a:t>
            </a: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Instances (z)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FB5E3AD-DC72-D279-041A-04EF91FC630B}"/>
              </a:ext>
            </a:extLst>
          </p:cNvPr>
          <p:cNvSpPr/>
          <p:nvPr/>
        </p:nvSpPr>
        <p:spPr>
          <a:xfrm>
            <a:off x="2542235" y="2210636"/>
            <a:ext cx="2753248" cy="209295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A4825C1-B6BA-24E6-F6D7-4C3262423E68}"/>
              </a:ext>
            </a:extLst>
          </p:cNvPr>
          <p:cNvSpPr/>
          <p:nvPr/>
        </p:nvSpPr>
        <p:spPr>
          <a:xfrm>
            <a:off x="5878286" y="2210636"/>
            <a:ext cx="2753248" cy="208726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2392448-4156-1BEB-7328-B0BD2004F96D}"/>
              </a:ext>
            </a:extLst>
          </p:cNvPr>
          <p:cNvSpPr/>
          <p:nvPr/>
        </p:nvSpPr>
        <p:spPr>
          <a:xfrm>
            <a:off x="9214337" y="2204924"/>
            <a:ext cx="2753248" cy="208726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8D18680-80C4-359F-D376-449BFC9111D2}"/>
              </a:ext>
            </a:extLst>
          </p:cNvPr>
          <p:cNvSpPr txBox="1"/>
          <p:nvPr/>
        </p:nvSpPr>
        <p:spPr>
          <a:xfrm>
            <a:off x="3234510" y="2241549"/>
            <a:ext cx="16690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Parallelism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B623C1C-7C43-F8E5-A32F-37DA39995CD5}"/>
              </a:ext>
            </a:extLst>
          </p:cNvPr>
          <p:cNvSpPr txBox="1"/>
          <p:nvPr/>
        </p:nvSpPr>
        <p:spPr>
          <a:xfrm>
            <a:off x="6570561" y="2240489"/>
            <a:ext cx="14141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Ordering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6DBD58A-96BC-619E-C0BD-4BA542630057}"/>
              </a:ext>
            </a:extLst>
          </p:cNvPr>
          <p:cNvSpPr txBox="1"/>
          <p:nvPr/>
        </p:nvSpPr>
        <p:spPr>
          <a:xfrm>
            <a:off x="9901590" y="2191304"/>
            <a:ext cx="15007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Execution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49CDE62-9AA9-0FB1-C362-C61E7797D4F1}"/>
              </a:ext>
            </a:extLst>
          </p:cNvPr>
          <p:cNvSpPr txBox="1"/>
          <p:nvPr/>
        </p:nvSpPr>
        <p:spPr>
          <a:xfrm>
            <a:off x="2558906" y="2949200"/>
            <a:ext cx="26806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Run z parallel BFT 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instances.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4DA313C-2C5C-2040-CB69-8A42867E1DCE}"/>
              </a:ext>
            </a:extLst>
          </p:cNvPr>
          <p:cNvSpPr txBox="1"/>
          <p:nvPr/>
        </p:nvSpPr>
        <p:spPr>
          <a:xfrm>
            <a:off x="5891012" y="2956400"/>
            <a:ext cx="284725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Create a global order 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all the requests.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70DB60F-71C4-EA5D-41B7-43DD90C8BA51}"/>
              </a:ext>
            </a:extLst>
          </p:cNvPr>
          <p:cNvSpPr txBox="1"/>
          <p:nvPr/>
        </p:nvSpPr>
        <p:spPr>
          <a:xfrm>
            <a:off x="9239788" y="2863634"/>
            <a:ext cx="27879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Execute the requests 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a global order.</a:t>
            </a:r>
          </a:p>
        </p:txBody>
      </p:sp>
      <p:cxnSp>
        <p:nvCxnSpPr>
          <p:cNvPr id="18" name="Elbow Connector 17">
            <a:extLst>
              <a:ext uri="{FF2B5EF4-FFF2-40B4-BE49-F238E27FC236}">
                <a16:creationId xmlns:a16="http://schemas.microsoft.com/office/drawing/2014/main" id="{A239CC56-0D63-053F-07A4-4DDF0943A357}"/>
              </a:ext>
            </a:extLst>
          </p:cNvPr>
          <p:cNvCxnSpPr>
            <a:cxnSpLocks/>
          </p:cNvCxnSpPr>
          <p:nvPr/>
        </p:nvCxnSpPr>
        <p:spPr>
          <a:xfrm rot="10800000">
            <a:off x="2529510" y="3854701"/>
            <a:ext cx="2778698" cy="280949"/>
          </a:xfrm>
          <a:prstGeom prst="bentConnector5">
            <a:avLst>
              <a:gd name="adj1" fmla="val -9018"/>
              <a:gd name="adj2" fmla="val -181481"/>
              <a:gd name="adj3" fmla="val 115509"/>
            </a:avLst>
          </a:prstGeom>
          <a:ln w="63500">
            <a:solidFill>
              <a:schemeClr val="tx1">
                <a:lumMod val="85000"/>
                <a:lumOff val="1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C6055DD0-9615-EC52-8EC0-EA22A55A3265}"/>
              </a:ext>
            </a:extLst>
          </p:cNvPr>
          <p:cNvCxnSpPr>
            <a:cxnSpLocks/>
          </p:cNvCxnSpPr>
          <p:nvPr/>
        </p:nvCxnSpPr>
        <p:spPr>
          <a:xfrm>
            <a:off x="2026464" y="2652969"/>
            <a:ext cx="503045" cy="0"/>
          </a:xfrm>
          <a:prstGeom prst="straightConnector1">
            <a:avLst/>
          </a:prstGeom>
          <a:ln w="635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CA7D9019-9215-4A6B-0F4B-28E18ADA0285}"/>
              </a:ext>
            </a:extLst>
          </p:cNvPr>
          <p:cNvCxnSpPr>
            <a:cxnSpLocks/>
          </p:cNvCxnSpPr>
          <p:nvPr/>
        </p:nvCxnSpPr>
        <p:spPr>
          <a:xfrm>
            <a:off x="2010314" y="3371899"/>
            <a:ext cx="503045" cy="0"/>
          </a:xfrm>
          <a:prstGeom prst="straightConnector1">
            <a:avLst/>
          </a:prstGeom>
          <a:ln w="635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41E57AD7-CB23-E118-15E4-7DD9354FA49B}"/>
              </a:ext>
            </a:extLst>
          </p:cNvPr>
          <p:cNvCxnSpPr>
            <a:cxnSpLocks/>
          </p:cNvCxnSpPr>
          <p:nvPr/>
        </p:nvCxnSpPr>
        <p:spPr>
          <a:xfrm>
            <a:off x="5361989" y="3149925"/>
            <a:ext cx="503045" cy="0"/>
          </a:xfrm>
          <a:prstGeom prst="straightConnector1">
            <a:avLst/>
          </a:prstGeom>
          <a:ln w="635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42E23FDB-99E2-B77F-7477-427653496B79}"/>
              </a:ext>
            </a:extLst>
          </p:cNvPr>
          <p:cNvCxnSpPr>
            <a:cxnSpLocks/>
          </p:cNvCxnSpPr>
          <p:nvPr/>
        </p:nvCxnSpPr>
        <p:spPr>
          <a:xfrm>
            <a:off x="8698040" y="3172337"/>
            <a:ext cx="503045" cy="0"/>
          </a:xfrm>
          <a:prstGeom prst="straightConnector1">
            <a:avLst/>
          </a:prstGeom>
          <a:ln w="635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1840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 animBg="1"/>
      <p:bldP spid="10" grpId="0" animBg="1"/>
      <p:bldP spid="11" grpId="0" animBg="1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7AAE3D-9B0A-9F17-053B-7DD4CCB0C4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A54DD8-B103-46CC-CF35-F1E8A20A1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13</a:t>
            </a:fld>
            <a:endParaRPr lang="en-US" dirty="0">
              <a:latin typeface="Palatino Linotype" panose="02040502050505030304" pitchFamily="18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D801BA8-5CAC-8FAD-3056-AAB1702E4A14}"/>
              </a:ext>
            </a:extLst>
          </p:cNvPr>
          <p:cNvCxnSpPr/>
          <p:nvPr/>
        </p:nvCxnSpPr>
        <p:spPr>
          <a:xfrm>
            <a:off x="1710691" y="5802471"/>
            <a:ext cx="923544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B861AC5-90AF-1D7A-15C7-35FCFD0442C3}"/>
              </a:ext>
            </a:extLst>
          </p:cNvPr>
          <p:cNvCxnSpPr>
            <a:cxnSpLocks/>
          </p:cNvCxnSpPr>
          <p:nvPr/>
        </p:nvCxnSpPr>
        <p:spPr>
          <a:xfrm>
            <a:off x="1710691" y="5162391"/>
            <a:ext cx="9235440" cy="0"/>
          </a:xfrm>
          <a:prstGeom prst="line">
            <a:avLst/>
          </a:prstGeom>
          <a:ln w="28575">
            <a:solidFill>
              <a:schemeClr val="accent4">
                <a:lumMod val="7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7146CC2-B6E4-6139-A095-ED290537CE56}"/>
              </a:ext>
            </a:extLst>
          </p:cNvPr>
          <p:cNvCxnSpPr>
            <a:cxnSpLocks/>
          </p:cNvCxnSpPr>
          <p:nvPr/>
        </p:nvCxnSpPr>
        <p:spPr>
          <a:xfrm>
            <a:off x="1710691" y="4522311"/>
            <a:ext cx="923544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D21A68B-40AA-E7D0-E912-672B9CA25F8B}"/>
              </a:ext>
            </a:extLst>
          </p:cNvPr>
          <p:cNvCxnSpPr/>
          <p:nvPr/>
        </p:nvCxnSpPr>
        <p:spPr>
          <a:xfrm>
            <a:off x="1710691" y="6442551"/>
            <a:ext cx="923544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A5AAFCA5-C3D1-508C-138B-5185182CDFFE}"/>
              </a:ext>
            </a:extLst>
          </p:cNvPr>
          <p:cNvSpPr txBox="1"/>
          <p:nvPr/>
        </p:nvSpPr>
        <p:spPr>
          <a:xfrm>
            <a:off x="373633" y="804855"/>
            <a:ext cx="10647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Client 1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3B0283C-2FE4-0D59-6EFD-3715F39C24BF}"/>
              </a:ext>
            </a:extLst>
          </p:cNvPr>
          <p:cNvSpPr txBox="1"/>
          <p:nvPr/>
        </p:nvSpPr>
        <p:spPr>
          <a:xfrm>
            <a:off x="325078" y="2986878"/>
            <a:ext cx="10262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Replica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431796E-F99B-2391-7CD1-5E589D302C6A}"/>
              </a:ext>
            </a:extLst>
          </p:cNvPr>
          <p:cNvSpPr txBox="1"/>
          <p:nvPr/>
        </p:nvSpPr>
        <p:spPr>
          <a:xfrm>
            <a:off x="182508" y="5728049"/>
            <a:ext cx="13211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Byzantine</a:t>
            </a:r>
          </a:p>
          <a:p>
            <a:pPr algn="ctr"/>
            <a:r>
              <a:rPr lang="en-US" sz="200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 Replica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0359089-DCFB-935C-EF09-4119000A5C75}"/>
              </a:ext>
            </a:extLst>
          </p:cNvPr>
          <p:cNvCxnSpPr>
            <a:cxnSpLocks/>
          </p:cNvCxnSpPr>
          <p:nvPr/>
        </p:nvCxnSpPr>
        <p:spPr>
          <a:xfrm>
            <a:off x="1707425" y="3887100"/>
            <a:ext cx="9235440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0AFB7661-0560-923D-8DBB-BE5D050BA091}"/>
              </a:ext>
            </a:extLst>
          </p:cNvPr>
          <p:cNvSpPr txBox="1"/>
          <p:nvPr/>
        </p:nvSpPr>
        <p:spPr>
          <a:xfrm>
            <a:off x="287745" y="1590707"/>
            <a:ext cx="121860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Primary</a:t>
            </a:r>
          </a:p>
          <a:p>
            <a:pPr algn="ctr"/>
            <a:r>
              <a:rPr lang="en-US" sz="200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Replica 1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C1B6FB1A-EAF5-7CCE-0684-13E23562C019}"/>
              </a:ext>
            </a:extLst>
          </p:cNvPr>
          <p:cNvCxnSpPr>
            <a:cxnSpLocks/>
          </p:cNvCxnSpPr>
          <p:nvPr/>
        </p:nvCxnSpPr>
        <p:spPr>
          <a:xfrm>
            <a:off x="1950390" y="3900144"/>
            <a:ext cx="1795356" cy="1242275"/>
          </a:xfrm>
          <a:prstGeom prst="straightConnector1">
            <a:avLst/>
          </a:prstGeom>
          <a:ln w="190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D61E3095-3DFA-FC33-AA35-52DB06AA4E4D}"/>
              </a:ext>
            </a:extLst>
          </p:cNvPr>
          <p:cNvCxnSpPr>
            <a:cxnSpLocks/>
          </p:cNvCxnSpPr>
          <p:nvPr/>
        </p:nvCxnSpPr>
        <p:spPr>
          <a:xfrm flipV="1">
            <a:off x="3768873" y="3534090"/>
            <a:ext cx="1813492" cy="1665872"/>
          </a:xfrm>
          <a:prstGeom prst="straightConnector1">
            <a:avLst/>
          </a:prstGeom>
          <a:ln w="1905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052F0B9D-851A-CBE9-BFFB-CF5B51046BEE}"/>
              </a:ext>
            </a:extLst>
          </p:cNvPr>
          <p:cNvCxnSpPr>
            <a:cxnSpLocks/>
          </p:cNvCxnSpPr>
          <p:nvPr/>
        </p:nvCxnSpPr>
        <p:spPr>
          <a:xfrm flipV="1">
            <a:off x="3774032" y="2313631"/>
            <a:ext cx="1808333" cy="2902492"/>
          </a:xfrm>
          <a:prstGeom prst="straightConnector1">
            <a:avLst/>
          </a:prstGeom>
          <a:ln w="1905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84AD5782-0514-CF1F-4A3D-CB789B4C5ECF}"/>
              </a:ext>
            </a:extLst>
          </p:cNvPr>
          <p:cNvCxnSpPr>
            <a:cxnSpLocks/>
          </p:cNvCxnSpPr>
          <p:nvPr/>
        </p:nvCxnSpPr>
        <p:spPr>
          <a:xfrm>
            <a:off x="3768873" y="5158222"/>
            <a:ext cx="1839115" cy="1298868"/>
          </a:xfrm>
          <a:prstGeom prst="straightConnector1">
            <a:avLst/>
          </a:prstGeom>
          <a:ln w="1905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7CB3F152-8725-07BB-1D34-024F62515A9F}"/>
              </a:ext>
            </a:extLst>
          </p:cNvPr>
          <p:cNvCxnSpPr/>
          <p:nvPr/>
        </p:nvCxnSpPr>
        <p:spPr>
          <a:xfrm>
            <a:off x="1940073" y="3887125"/>
            <a:ext cx="0" cy="2555426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B39681EA-241B-3257-6AB9-8FB2D07E827E}"/>
              </a:ext>
            </a:extLst>
          </p:cNvPr>
          <p:cNvCxnSpPr/>
          <p:nvPr/>
        </p:nvCxnSpPr>
        <p:spPr>
          <a:xfrm>
            <a:off x="3768873" y="3901664"/>
            <a:ext cx="0" cy="2555426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1913EE1E-1FE6-285A-912F-6B80A1468F70}"/>
              </a:ext>
            </a:extLst>
          </p:cNvPr>
          <p:cNvCxnSpPr>
            <a:cxnSpLocks/>
          </p:cNvCxnSpPr>
          <p:nvPr/>
        </p:nvCxnSpPr>
        <p:spPr>
          <a:xfrm>
            <a:off x="5597673" y="3901664"/>
            <a:ext cx="0" cy="2545057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E317C2A4-C3A5-BFEB-1163-A46B54AD13FC}"/>
              </a:ext>
            </a:extLst>
          </p:cNvPr>
          <p:cNvCxnSpPr/>
          <p:nvPr/>
        </p:nvCxnSpPr>
        <p:spPr>
          <a:xfrm>
            <a:off x="7426473" y="3891295"/>
            <a:ext cx="0" cy="2555426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4DAA93C6-FBEE-A83A-4B95-B97BEE25A4C5}"/>
              </a:ext>
            </a:extLst>
          </p:cNvPr>
          <p:cNvCxnSpPr>
            <a:cxnSpLocks/>
          </p:cNvCxnSpPr>
          <p:nvPr/>
        </p:nvCxnSpPr>
        <p:spPr>
          <a:xfrm flipV="1">
            <a:off x="5629410" y="1719389"/>
            <a:ext cx="1760665" cy="277202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2E3D5AA7-672E-B20A-179D-D87377DA19DC}"/>
              </a:ext>
            </a:extLst>
          </p:cNvPr>
          <p:cNvCxnSpPr>
            <a:cxnSpLocks/>
          </p:cNvCxnSpPr>
          <p:nvPr/>
        </p:nvCxnSpPr>
        <p:spPr>
          <a:xfrm flipV="1">
            <a:off x="5596343" y="2302020"/>
            <a:ext cx="1760077" cy="124922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A8A4A423-5133-BC12-3B80-706427154AD0}"/>
              </a:ext>
            </a:extLst>
          </p:cNvPr>
          <p:cNvCxnSpPr>
            <a:cxnSpLocks/>
          </p:cNvCxnSpPr>
          <p:nvPr/>
        </p:nvCxnSpPr>
        <p:spPr>
          <a:xfrm>
            <a:off x="5609976" y="3558171"/>
            <a:ext cx="1807428" cy="285852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FB3CBD73-DCCB-EC1B-17E2-24689C3BAA83}"/>
              </a:ext>
            </a:extLst>
          </p:cNvPr>
          <p:cNvCxnSpPr>
            <a:cxnSpLocks/>
          </p:cNvCxnSpPr>
          <p:nvPr/>
        </p:nvCxnSpPr>
        <p:spPr>
          <a:xfrm flipV="1">
            <a:off x="5573297" y="2955682"/>
            <a:ext cx="1814740" cy="157676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B0513BF5-1377-2B17-4E26-E46B042FA92B}"/>
              </a:ext>
            </a:extLst>
          </p:cNvPr>
          <p:cNvCxnSpPr>
            <a:cxnSpLocks/>
          </p:cNvCxnSpPr>
          <p:nvPr/>
        </p:nvCxnSpPr>
        <p:spPr>
          <a:xfrm>
            <a:off x="5625791" y="4519742"/>
            <a:ext cx="1781462" cy="125245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80BA5C38-21B2-6B02-9D94-D8FE958C3611}"/>
              </a:ext>
            </a:extLst>
          </p:cNvPr>
          <p:cNvCxnSpPr>
            <a:cxnSpLocks/>
          </p:cNvCxnSpPr>
          <p:nvPr/>
        </p:nvCxnSpPr>
        <p:spPr>
          <a:xfrm>
            <a:off x="5573069" y="3565565"/>
            <a:ext cx="1832690" cy="159000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C43DA5D8-3F36-690D-F5D1-F5CF44BACFCF}"/>
              </a:ext>
            </a:extLst>
          </p:cNvPr>
          <p:cNvCxnSpPr/>
          <p:nvPr/>
        </p:nvCxnSpPr>
        <p:spPr>
          <a:xfrm>
            <a:off x="9255273" y="3880509"/>
            <a:ext cx="0" cy="2555426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2D8498A1-1AA9-51F4-D823-3B31DB1BAAD2}"/>
              </a:ext>
            </a:extLst>
          </p:cNvPr>
          <p:cNvSpPr txBox="1"/>
          <p:nvPr/>
        </p:nvSpPr>
        <p:spPr>
          <a:xfrm>
            <a:off x="2802911" y="4003508"/>
            <a:ext cx="469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T2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C22BEA59-AB6F-9F2F-6FF5-BEE294CCF5D5}"/>
              </a:ext>
            </a:extLst>
          </p:cNvPr>
          <p:cNvSpPr txBox="1"/>
          <p:nvPr/>
        </p:nvSpPr>
        <p:spPr>
          <a:xfrm>
            <a:off x="3958075" y="6444797"/>
            <a:ext cx="15359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Pre-Prepare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672BD435-09DE-107A-3BC3-98925E1DAF07}"/>
              </a:ext>
            </a:extLst>
          </p:cNvPr>
          <p:cNvSpPr txBox="1"/>
          <p:nvPr/>
        </p:nvSpPr>
        <p:spPr>
          <a:xfrm>
            <a:off x="6061752" y="6453751"/>
            <a:ext cx="10711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Prepare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9DB76010-052F-F3D8-E64D-B7F20ED2F71C}"/>
              </a:ext>
            </a:extLst>
          </p:cNvPr>
          <p:cNvSpPr txBox="1"/>
          <p:nvPr/>
        </p:nvSpPr>
        <p:spPr>
          <a:xfrm>
            <a:off x="7902448" y="6457890"/>
            <a:ext cx="11160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Commit</a:t>
            </a:r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2245416F-8816-2AD5-E878-AF5ECB431CE1}"/>
              </a:ext>
            </a:extLst>
          </p:cNvPr>
          <p:cNvCxnSpPr>
            <a:cxnSpLocks/>
          </p:cNvCxnSpPr>
          <p:nvPr/>
        </p:nvCxnSpPr>
        <p:spPr>
          <a:xfrm flipV="1">
            <a:off x="7403423" y="2301435"/>
            <a:ext cx="1765700" cy="124626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3A4BB369-1EF8-43BD-2604-3D2A3AC5D0A7}"/>
              </a:ext>
            </a:extLst>
          </p:cNvPr>
          <p:cNvCxnSpPr>
            <a:cxnSpLocks/>
          </p:cNvCxnSpPr>
          <p:nvPr/>
        </p:nvCxnSpPr>
        <p:spPr>
          <a:xfrm flipV="1">
            <a:off x="7449602" y="2931212"/>
            <a:ext cx="1769272" cy="159029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0108AEC2-3EC5-882E-95F9-2162DF8EC205}"/>
              </a:ext>
            </a:extLst>
          </p:cNvPr>
          <p:cNvCxnSpPr>
            <a:cxnSpLocks/>
          </p:cNvCxnSpPr>
          <p:nvPr/>
        </p:nvCxnSpPr>
        <p:spPr>
          <a:xfrm>
            <a:off x="7420019" y="3548591"/>
            <a:ext cx="1798855" cy="283997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1F10DC27-0D8E-749B-7DD3-1263CF638FC9}"/>
              </a:ext>
            </a:extLst>
          </p:cNvPr>
          <p:cNvCxnSpPr>
            <a:cxnSpLocks/>
          </p:cNvCxnSpPr>
          <p:nvPr/>
        </p:nvCxnSpPr>
        <p:spPr>
          <a:xfrm>
            <a:off x="7454441" y="4528928"/>
            <a:ext cx="1739269" cy="122198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F190A7E8-486A-F24A-4392-A9A066C1B9AE}"/>
              </a:ext>
            </a:extLst>
          </p:cNvPr>
          <p:cNvCxnSpPr>
            <a:cxnSpLocks/>
          </p:cNvCxnSpPr>
          <p:nvPr/>
        </p:nvCxnSpPr>
        <p:spPr>
          <a:xfrm>
            <a:off x="7395690" y="3549592"/>
            <a:ext cx="1823184" cy="160298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5B82D38F-86BB-4EFC-9D10-2545C77B6DFB}"/>
              </a:ext>
            </a:extLst>
          </p:cNvPr>
          <p:cNvCxnSpPr>
            <a:cxnSpLocks/>
          </p:cNvCxnSpPr>
          <p:nvPr/>
        </p:nvCxnSpPr>
        <p:spPr>
          <a:xfrm flipV="1">
            <a:off x="7439204" y="1685035"/>
            <a:ext cx="1792941" cy="283066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E4E009CA-B822-2578-435C-983AB3594411}"/>
              </a:ext>
            </a:extLst>
          </p:cNvPr>
          <p:cNvCxnSpPr>
            <a:cxnSpLocks/>
          </p:cNvCxnSpPr>
          <p:nvPr/>
        </p:nvCxnSpPr>
        <p:spPr>
          <a:xfrm flipV="1">
            <a:off x="7447104" y="2312653"/>
            <a:ext cx="1771770" cy="2845571"/>
          </a:xfrm>
          <a:prstGeom prst="straightConnector1">
            <a:avLst/>
          </a:prstGeom>
          <a:ln w="1905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7B3EF2B0-970F-D8EF-462F-71917E07B8D2}"/>
              </a:ext>
            </a:extLst>
          </p:cNvPr>
          <p:cNvCxnSpPr>
            <a:cxnSpLocks/>
          </p:cNvCxnSpPr>
          <p:nvPr/>
        </p:nvCxnSpPr>
        <p:spPr>
          <a:xfrm flipV="1">
            <a:off x="7485802" y="3571809"/>
            <a:ext cx="1707908" cy="1571080"/>
          </a:xfrm>
          <a:prstGeom prst="straightConnector1">
            <a:avLst/>
          </a:prstGeom>
          <a:ln w="1905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87CE8906-26D3-5A4D-D1AE-776C10BEDE50}"/>
              </a:ext>
            </a:extLst>
          </p:cNvPr>
          <p:cNvCxnSpPr>
            <a:cxnSpLocks/>
          </p:cNvCxnSpPr>
          <p:nvPr/>
        </p:nvCxnSpPr>
        <p:spPr>
          <a:xfrm>
            <a:off x="7430548" y="5182215"/>
            <a:ext cx="1817072" cy="1247339"/>
          </a:xfrm>
          <a:prstGeom prst="straightConnector1">
            <a:avLst/>
          </a:prstGeom>
          <a:ln w="1905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4BDAE617-694B-3965-D4AE-1A3544117CC5}"/>
              </a:ext>
            </a:extLst>
          </p:cNvPr>
          <p:cNvCxnSpPr/>
          <p:nvPr/>
        </p:nvCxnSpPr>
        <p:spPr>
          <a:xfrm>
            <a:off x="10639573" y="3872458"/>
            <a:ext cx="0" cy="2555426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168E7787-4020-BF78-A5C2-6BFA47CBEB29}"/>
              </a:ext>
            </a:extLst>
          </p:cNvPr>
          <p:cNvCxnSpPr>
            <a:cxnSpLocks/>
          </p:cNvCxnSpPr>
          <p:nvPr/>
        </p:nvCxnSpPr>
        <p:spPr>
          <a:xfrm flipV="1">
            <a:off x="9284901" y="3880510"/>
            <a:ext cx="1354672" cy="1263969"/>
          </a:xfrm>
          <a:prstGeom prst="straightConnector1">
            <a:avLst/>
          </a:prstGeom>
          <a:ln w="1905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027E813A-B2CE-B00B-6116-69625235B06A}"/>
              </a:ext>
            </a:extLst>
          </p:cNvPr>
          <p:cNvCxnSpPr>
            <a:cxnSpLocks/>
          </p:cNvCxnSpPr>
          <p:nvPr/>
        </p:nvCxnSpPr>
        <p:spPr>
          <a:xfrm>
            <a:off x="9283654" y="2324462"/>
            <a:ext cx="1371379" cy="154799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24247B93-33B7-6544-25C4-471BB36D810D}"/>
              </a:ext>
            </a:extLst>
          </p:cNvPr>
          <p:cNvCxnSpPr>
            <a:cxnSpLocks/>
          </p:cNvCxnSpPr>
          <p:nvPr/>
        </p:nvCxnSpPr>
        <p:spPr>
          <a:xfrm>
            <a:off x="9270758" y="3551246"/>
            <a:ext cx="1363823" cy="31704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AEF9D0E0-1573-2258-7A55-E98F721D812A}"/>
              </a:ext>
            </a:extLst>
          </p:cNvPr>
          <p:cNvSpPr txBox="1"/>
          <p:nvPr/>
        </p:nvSpPr>
        <p:spPr>
          <a:xfrm>
            <a:off x="9499287" y="6456055"/>
            <a:ext cx="8515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Reply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7597663F-CF8A-76B8-A14C-A95695124AA7}"/>
              </a:ext>
            </a:extLst>
          </p:cNvPr>
          <p:cNvSpPr txBox="1"/>
          <p:nvPr/>
        </p:nvSpPr>
        <p:spPr>
          <a:xfrm>
            <a:off x="2420971" y="6422154"/>
            <a:ext cx="10935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Request</a:t>
            </a:r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3E20D488-7925-0975-7968-18885E709C51}"/>
              </a:ext>
            </a:extLst>
          </p:cNvPr>
          <p:cNvSpPr/>
          <p:nvPr/>
        </p:nvSpPr>
        <p:spPr>
          <a:xfrm>
            <a:off x="1785814" y="3791591"/>
            <a:ext cx="247888" cy="196373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latin typeface="Palatino Linotype" panose="0204050205050503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114869F1-1FB1-E84B-179C-D07E76312B3F}"/>
              </a:ext>
            </a:extLst>
          </p:cNvPr>
          <p:cNvSpPr/>
          <p:nvPr/>
        </p:nvSpPr>
        <p:spPr>
          <a:xfrm>
            <a:off x="1785814" y="4403618"/>
            <a:ext cx="247888" cy="19637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latin typeface="Palatino Linotype" panose="0204050205050503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8DA2E6A7-AFED-B4FA-985C-D23E8541B84D}"/>
              </a:ext>
            </a:extLst>
          </p:cNvPr>
          <p:cNvSpPr/>
          <p:nvPr/>
        </p:nvSpPr>
        <p:spPr>
          <a:xfrm>
            <a:off x="1785814" y="5038804"/>
            <a:ext cx="247888" cy="196373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latin typeface="Palatino Linotype" panose="0204050205050503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518D1AB9-081F-A9AF-5C81-18974DD69B0A}"/>
              </a:ext>
            </a:extLst>
          </p:cNvPr>
          <p:cNvSpPr/>
          <p:nvPr/>
        </p:nvSpPr>
        <p:spPr>
          <a:xfrm>
            <a:off x="1785814" y="5697613"/>
            <a:ext cx="247888" cy="19637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latin typeface="Palatino Linotype" panose="0204050205050503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29F2FFD5-B13E-7A72-F4BB-3523E4020EB8}"/>
              </a:ext>
            </a:extLst>
          </p:cNvPr>
          <p:cNvSpPr/>
          <p:nvPr/>
        </p:nvSpPr>
        <p:spPr>
          <a:xfrm>
            <a:off x="1785814" y="6325772"/>
            <a:ext cx="247888" cy="196373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latin typeface="Palatino Linotype" panose="0204050205050503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5EB8E2F5-DE42-D991-B500-B3B6DC5C2088}"/>
              </a:ext>
            </a:extLst>
          </p:cNvPr>
          <p:cNvCxnSpPr/>
          <p:nvPr/>
        </p:nvCxnSpPr>
        <p:spPr>
          <a:xfrm>
            <a:off x="1705699" y="2926872"/>
            <a:ext cx="9235440" cy="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D8D082A9-0480-9BA2-4247-0503E31096E8}"/>
              </a:ext>
            </a:extLst>
          </p:cNvPr>
          <p:cNvCxnSpPr/>
          <p:nvPr/>
        </p:nvCxnSpPr>
        <p:spPr>
          <a:xfrm>
            <a:off x="1705699" y="2286792"/>
            <a:ext cx="9235440" cy="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56220934-5F2B-2907-0AED-E8FA254707FA}"/>
              </a:ext>
            </a:extLst>
          </p:cNvPr>
          <p:cNvCxnSpPr>
            <a:cxnSpLocks/>
          </p:cNvCxnSpPr>
          <p:nvPr/>
        </p:nvCxnSpPr>
        <p:spPr>
          <a:xfrm>
            <a:off x="1705699" y="1646712"/>
            <a:ext cx="9235440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3E486175-D760-977A-73B2-DAB70854836A}"/>
              </a:ext>
            </a:extLst>
          </p:cNvPr>
          <p:cNvCxnSpPr/>
          <p:nvPr/>
        </p:nvCxnSpPr>
        <p:spPr>
          <a:xfrm>
            <a:off x="1705699" y="3566952"/>
            <a:ext cx="923544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2C2D0A70-7D10-8C88-8155-D4D5D510D97C}"/>
              </a:ext>
            </a:extLst>
          </p:cNvPr>
          <p:cNvCxnSpPr>
            <a:cxnSpLocks/>
          </p:cNvCxnSpPr>
          <p:nvPr/>
        </p:nvCxnSpPr>
        <p:spPr>
          <a:xfrm>
            <a:off x="1705699" y="1011526"/>
            <a:ext cx="9235440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04685045-1FF6-5A3C-42D2-D179FABE2A52}"/>
              </a:ext>
            </a:extLst>
          </p:cNvPr>
          <p:cNvCxnSpPr>
            <a:cxnSpLocks/>
          </p:cNvCxnSpPr>
          <p:nvPr/>
        </p:nvCxnSpPr>
        <p:spPr>
          <a:xfrm>
            <a:off x="1945398" y="1024545"/>
            <a:ext cx="1813492" cy="607629"/>
          </a:xfrm>
          <a:prstGeom prst="straightConnector1">
            <a:avLst/>
          </a:prstGeom>
          <a:ln w="190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2E37CBB6-7FAB-91D5-4D22-32148707677E}"/>
              </a:ext>
            </a:extLst>
          </p:cNvPr>
          <p:cNvCxnSpPr>
            <a:cxnSpLocks/>
          </p:cNvCxnSpPr>
          <p:nvPr/>
        </p:nvCxnSpPr>
        <p:spPr>
          <a:xfrm>
            <a:off x="3763881" y="1653384"/>
            <a:ext cx="1835040" cy="4155515"/>
          </a:xfrm>
          <a:prstGeom prst="straightConnector1">
            <a:avLst/>
          </a:prstGeom>
          <a:ln w="190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86062FC3-C661-8290-110E-E4DB50155D92}"/>
              </a:ext>
            </a:extLst>
          </p:cNvPr>
          <p:cNvCxnSpPr>
            <a:cxnSpLocks/>
          </p:cNvCxnSpPr>
          <p:nvPr/>
        </p:nvCxnSpPr>
        <p:spPr>
          <a:xfrm>
            <a:off x="3763881" y="1653384"/>
            <a:ext cx="1849432" cy="1283407"/>
          </a:xfrm>
          <a:prstGeom prst="straightConnector1">
            <a:avLst/>
          </a:prstGeom>
          <a:ln w="190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EC194F96-8F10-F381-3A1E-CD113247F794}"/>
              </a:ext>
            </a:extLst>
          </p:cNvPr>
          <p:cNvCxnSpPr>
            <a:cxnSpLocks/>
          </p:cNvCxnSpPr>
          <p:nvPr/>
        </p:nvCxnSpPr>
        <p:spPr>
          <a:xfrm>
            <a:off x="3763881" y="1646712"/>
            <a:ext cx="1849890" cy="2903796"/>
          </a:xfrm>
          <a:prstGeom prst="straightConnector1">
            <a:avLst/>
          </a:prstGeom>
          <a:ln w="190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A8DEC496-C771-93BD-CB0B-65AC8F64FF32}"/>
              </a:ext>
            </a:extLst>
          </p:cNvPr>
          <p:cNvCxnSpPr/>
          <p:nvPr/>
        </p:nvCxnSpPr>
        <p:spPr>
          <a:xfrm>
            <a:off x="1935081" y="1011526"/>
            <a:ext cx="0" cy="2555426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4BA44A74-1706-E42E-E038-8AD054C7E972}"/>
              </a:ext>
            </a:extLst>
          </p:cNvPr>
          <p:cNvCxnSpPr/>
          <p:nvPr/>
        </p:nvCxnSpPr>
        <p:spPr>
          <a:xfrm>
            <a:off x="3763881" y="1026065"/>
            <a:ext cx="0" cy="2555426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70F1B182-192A-50BA-5738-0624AE04F59A}"/>
              </a:ext>
            </a:extLst>
          </p:cNvPr>
          <p:cNvCxnSpPr>
            <a:cxnSpLocks/>
          </p:cNvCxnSpPr>
          <p:nvPr/>
        </p:nvCxnSpPr>
        <p:spPr>
          <a:xfrm>
            <a:off x="5592681" y="1026065"/>
            <a:ext cx="0" cy="2545057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D43A5AC3-F1EF-B380-4516-12FA44A4EE40}"/>
              </a:ext>
            </a:extLst>
          </p:cNvPr>
          <p:cNvCxnSpPr/>
          <p:nvPr/>
        </p:nvCxnSpPr>
        <p:spPr>
          <a:xfrm>
            <a:off x="7421481" y="1015696"/>
            <a:ext cx="0" cy="2555426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F561A137-E712-103F-BFDC-C065C54386A2}"/>
              </a:ext>
            </a:extLst>
          </p:cNvPr>
          <p:cNvCxnSpPr>
            <a:cxnSpLocks/>
          </p:cNvCxnSpPr>
          <p:nvPr/>
        </p:nvCxnSpPr>
        <p:spPr>
          <a:xfrm>
            <a:off x="5600500" y="2282861"/>
            <a:ext cx="1813160" cy="284716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6B156877-D3EC-7503-3EA8-582EF741789A}"/>
              </a:ext>
            </a:extLst>
          </p:cNvPr>
          <p:cNvCxnSpPr>
            <a:cxnSpLocks/>
          </p:cNvCxnSpPr>
          <p:nvPr/>
        </p:nvCxnSpPr>
        <p:spPr>
          <a:xfrm flipV="1">
            <a:off x="5602997" y="1653384"/>
            <a:ext cx="1818484" cy="125895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C769E690-ADE0-72A9-E5D8-49135C70D5D9}"/>
              </a:ext>
            </a:extLst>
          </p:cNvPr>
          <p:cNvCxnSpPr>
            <a:cxnSpLocks/>
          </p:cNvCxnSpPr>
          <p:nvPr/>
        </p:nvCxnSpPr>
        <p:spPr>
          <a:xfrm>
            <a:off x="5582365" y="2931493"/>
            <a:ext cx="1823477" cy="157192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2A0A329F-1402-EA31-8DB9-4B1823BCAAD4}"/>
              </a:ext>
            </a:extLst>
          </p:cNvPr>
          <p:cNvCxnSpPr>
            <a:cxnSpLocks/>
          </p:cNvCxnSpPr>
          <p:nvPr/>
        </p:nvCxnSpPr>
        <p:spPr>
          <a:xfrm>
            <a:off x="5592681" y="2286792"/>
            <a:ext cx="1813161" cy="411743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7ECA1F0D-E4C0-6036-5C40-83C6DF3070B0}"/>
              </a:ext>
            </a:extLst>
          </p:cNvPr>
          <p:cNvCxnSpPr>
            <a:cxnSpLocks/>
          </p:cNvCxnSpPr>
          <p:nvPr/>
        </p:nvCxnSpPr>
        <p:spPr>
          <a:xfrm>
            <a:off x="5582365" y="2286792"/>
            <a:ext cx="1844108" cy="126776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928E584E-C9DF-54C6-F3C1-F4B2B945F52A}"/>
              </a:ext>
            </a:extLst>
          </p:cNvPr>
          <p:cNvCxnSpPr>
            <a:cxnSpLocks/>
          </p:cNvCxnSpPr>
          <p:nvPr/>
        </p:nvCxnSpPr>
        <p:spPr>
          <a:xfrm>
            <a:off x="5592681" y="2926638"/>
            <a:ext cx="1836454" cy="285941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F797B653-A31C-08AE-31CD-4444A4905551}"/>
              </a:ext>
            </a:extLst>
          </p:cNvPr>
          <p:cNvCxnSpPr/>
          <p:nvPr/>
        </p:nvCxnSpPr>
        <p:spPr>
          <a:xfrm>
            <a:off x="9250281" y="1004910"/>
            <a:ext cx="0" cy="2555426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TextBox 86">
            <a:extLst>
              <a:ext uri="{FF2B5EF4-FFF2-40B4-BE49-F238E27FC236}">
                <a16:creationId xmlns:a16="http://schemas.microsoft.com/office/drawing/2014/main" id="{67E787BC-5A98-0F78-C5A1-9A99ED44D9AB}"/>
              </a:ext>
            </a:extLst>
          </p:cNvPr>
          <p:cNvSpPr txBox="1"/>
          <p:nvPr/>
        </p:nvSpPr>
        <p:spPr>
          <a:xfrm>
            <a:off x="2967333" y="1030029"/>
            <a:ext cx="5291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T1</a:t>
            </a:r>
          </a:p>
        </p:txBody>
      </p: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2394D800-FBC8-6B39-232E-6199A7DE30B3}"/>
              </a:ext>
            </a:extLst>
          </p:cNvPr>
          <p:cNvCxnSpPr>
            <a:cxnSpLocks/>
          </p:cNvCxnSpPr>
          <p:nvPr/>
        </p:nvCxnSpPr>
        <p:spPr>
          <a:xfrm>
            <a:off x="7442112" y="2276669"/>
            <a:ext cx="1804091" cy="289233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id="{B05319AE-3D27-934D-3F23-1B40AE943F50}"/>
              </a:ext>
            </a:extLst>
          </p:cNvPr>
          <p:cNvCxnSpPr>
            <a:cxnSpLocks/>
          </p:cNvCxnSpPr>
          <p:nvPr/>
        </p:nvCxnSpPr>
        <p:spPr>
          <a:xfrm flipV="1">
            <a:off x="7444609" y="1647192"/>
            <a:ext cx="1818484" cy="125895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0D72E817-0E0B-EC25-8D53-E213C45B8DB4}"/>
              </a:ext>
            </a:extLst>
          </p:cNvPr>
          <p:cNvCxnSpPr>
            <a:cxnSpLocks/>
          </p:cNvCxnSpPr>
          <p:nvPr/>
        </p:nvCxnSpPr>
        <p:spPr>
          <a:xfrm>
            <a:off x="7423977" y="2925301"/>
            <a:ext cx="1794897" cy="287035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9ADC831C-5303-EB64-7E3C-E5EE5D3C3938}"/>
              </a:ext>
            </a:extLst>
          </p:cNvPr>
          <p:cNvCxnSpPr>
            <a:cxnSpLocks/>
          </p:cNvCxnSpPr>
          <p:nvPr/>
        </p:nvCxnSpPr>
        <p:spPr>
          <a:xfrm>
            <a:off x="7434293" y="2280600"/>
            <a:ext cx="1807918" cy="416195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D160C6CF-229F-792B-B10D-346652850A83}"/>
              </a:ext>
            </a:extLst>
          </p:cNvPr>
          <p:cNvCxnSpPr>
            <a:cxnSpLocks/>
          </p:cNvCxnSpPr>
          <p:nvPr/>
        </p:nvCxnSpPr>
        <p:spPr>
          <a:xfrm>
            <a:off x="7423977" y="2280600"/>
            <a:ext cx="1844108" cy="126776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>
            <a:extLst>
              <a:ext uri="{FF2B5EF4-FFF2-40B4-BE49-F238E27FC236}">
                <a16:creationId xmlns:a16="http://schemas.microsoft.com/office/drawing/2014/main" id="{BDDD9C8E-F140-0670-5F34-6CCCCE2A9C38}"/>
              </a:ext>
            </a:extLst>
          </p:cNvPr>
          <p:cNvCxnSpPr>
            <a:cxnSpLocks/>
          </p:cNvCxnSpPr>
          <p:nvPr/>
        </p:nvCxnSpPr>
        <p:spPr>
          <a:xfrm>
            <a:off x="7434293" y="2920446"/>
            <a:ext cx="1810663" cy="164104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BC4F9728-8332-363B-47E3-175EAB34A43D}"/>
              </a:ext>
            </a:extLst>
          </p:cNvPr>
          <p:cNvCxnSpPr>
            <a:cxnSpLocks/>
          </p:cNvCxnSpPr>
          <p:nvPr/>
        </p:nvCxnSpPr>
        <p:spPr>
          <a:xfrm>
            <a:off x="7413661" y="1651288"/>
            <a:ext cx="1805213" cy="1243298"/>
          </a:xfrm>
          <a:prstGeom prst="straightConnector1">
            <a:avLst/>
          </a:prstGeom>
          <a:ln w="190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145D072B-62C8-C960-B17A-81C591CC5F94}"/>
              </a:ext>
            </a:extLst>
          </p:cNvPr>
          <p:cNvCxnSpPr>
            <a:cxnSpLocks/>
          </p:cNvCxnSpPr>
          <p:nvPr/>
        </p:nvCxnSpPr>
        <p:spPr>
          <a:xfrm>
            <a:off x="7413661" y="1651288"/>
            <a:ext cx="1805213" cy="2850460"/>
          </a:xfrm>
          <a:prstGeom prst="straightConnector1">
            <a:avLst/>
          </a:prstGeom>
          <a:ln w="190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76045495-DFB5-F6C3-6ED8-A1E06F44FF7E}"/>
              </a:ext>
            </a:extLst>
          </p:cNvPr>
          <p:cNvCxnSpPr>
            <a:cxnSpLocks/>
          </p:cNvCxnSpPr>
          <p:nvPr/>
        </p:nvCxnSpPr>
        <p:spPr>
          <a:xfrm>
            <a:off x="7413661" y="1644616"/>
            <a:ext cx="1820897" cy="4153922"/>
          </a:xfrm>
          <a:prstGeom prst="straightConnector1">
            <a:avLst/>
          </a:prstGeom>
          <a:ln w="190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68B1B560-8C2D-6C5B-9178-A36537DF2928}"/>
              </a:ext>
            </a:extLst>
          </p:cNvPr>
          <p:cNvCxnSpPr/>
          <p:nvPr/>
        </p:nvCxnSpPr>
        <p:spPr>
          <a:xfrm>
            <a:off x="10634581" y="996859"/>
            <a:ext cx="0" cy="2555426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5364ADC0-750D-3425-78C9-B63DA67F5F79}"/>
              </a:ext>
            </a:extLst>
          </p:cNvPr>
          <p:cNvCxnSpPr>
            <a:cxnSpLocks/>
          </p:cNvCxnSpPr>
          <p:nvPr/>
        </p:nvCxnSpPr>
        <p:spPr>
          <a:xfrm flipV="1">
            <a:off x="9252776" y="1004911"/>
            <a:ext cx="1381805" cy="629825"/>
          </a:xfrm>
          <a:prstGeom prst="straightConnector1">
            <a:avLst/>
          </a:prstGeom>
          <a:ln w="190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26F7BB36-29D8-6441-A2B5-AD2EABC04D41}"/>
              </a:ext>
            </a:extLst>
          </p:cNvPr>
          <p:cNvCxnSpPr>
            <a:cxnSpLocks/>
          </p:cNvCxnSpPr>
          <p:nvPr/>
        </p:nvCxnSpPr>
        <p:spPr>
          <a:xfrm flipV="1">
            <a:off x="9265587" y="1004911"/>
            <a:ext cx="1368994" cy="349850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F693B50D-1BCB-0404-F6B3-B4934EACE958}"/>
              </a:ext>
            </a:extLst>
          </p:cNvPr>
          <p:cNvCxnSpPr>
            <a:cxnSpLocks/>
          </p:cNvCxnSpPr>
          <p:nvPr/>
        </p:nvCxnSpPr>
        <p:spPr>
          <a:xfrm flipV="1">
            <a:off x="9252776" y="1011501"/>
            <a:ext cx="1386797" cy="190194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Oval 100">
            <a:extLst>
              <a:ext uri="{FF2B5EF4-FFF2-40B4-BE49-F238E27FC236}">
                <a16:creationId xmlns:a16="http://schemas.microsoft.com/office/drawing/2014/main" id="{B0C5FE1B-0FA4-0D31-F8BD-A02FBE66757B}"/>
              </a:ext>
            </a:extLst>
          </p:cNvPr>
          <p:cNvSpPr/>
          <p:nvPr/>
        </p:nvSpPr>
        <p:spPr>
          <a:xfrm>
            <a:off x="1780822" y="915992"/>
            <a:ext cx="247888" cy="196373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latin typeface="Palatino Linotype" panose="0204050205050503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" name="Oval 101">
            <a:extLst>
              <a:ext uri="{FF2B5EF4-FFF2-40B4-BE49-F238E27FC236}">
                <a16:creationId xmlns:a16="http://schemas.microsoft.com/office/drawing/2014/main" id="{55C5A443-1F93-C1E7-8534-F5B213DEFD96}"/>
              </a:ext>
            </a:extLst>
          </p:cNvPr>
          <p:cNvSpPr/>
          <p:nvPr/>
        </p:nvSpPr>
        <p:spPr>
          <a:xfrm>
            <a:off x="1780822" y="1528019"/>
            <a:ext cx="247888" cy="196373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latin typeface="Palatino Linotype" panose="0204050205050503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3" name="Oval 102">
            <a:extLst>
              <a:ext uri="{FF2B5EF4-FFF2-40B4-BE49-F238E27FC236}">
                <a16:creationId xmlns:a16="http://schemas.microsoft.com/office/drawing/2014/main" id="{8A806D89-65D1-F034-4E9A-801E513A0406}"/>
              </a:ext>
            </a:extLst>
          </p:cNvPr>
          <p:cNvSpPr/>
          <p:nvPr/>
        </p:nvSpPr>
        <p:spPr>
          <a:xfrm>
            <a:off x="1780822" y="2163205"/>
            <a:ext cx="247888" cy="196373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latin typeface="Palatino Linotype" panose="0204050205050503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" name="Oval 103">
            <a:extLst>
              <a:ext uri="{FF2B5EF4-FFF2-40B4-BE49-F238E27FC236}">
                <a16:creationId xmlns:a16="http://schemas.microsoft.com/office/drawing/2014/main" id="{A0D348C0-1D27-AA54-E2D4-A266279FD563}"/>
              </a:ext>
            </a:extLst>
          </p:cNvPr>
          <p:cNvSpPr/>
          <p:nvPr/>
        </p:nvSpPr>
        <p:spPr>
          <a:xfrm>
            <a:off x="1780822" y="2822014"/>
            <a:ext cx="247888" cy="196373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latin typeface="Palatino Linotype" panose="0204050205050503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5" name="Oval 104">
            <a:extLst>
              <a:ext uri="{FF2B5EF4-FFF2-40B4-BE49-F238E27FC236}">
                <a16:creationId xmlns:a16="http://schemas.microsoft.com/office/drawing/2014/main" id="{34073402-E0BE-2798-723C-92E92DEE97E4}"/>
              </a:ext>
            </a:extLst>
          </p:cNvPr>
          <p:cNvSpPr/>
          <p:nvPr/>
        </p:nvSpPr>
        <p:spPr>
          <a:xfrm>
            <a:off x="1780822" y="3450173"/>
            <a:ext cx="247888" cy="19637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latin typeface="Palatino Linotype" panose="0204050205050503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753F0379-3C00-2E3C-5DFE-8802B95C09D6}"/>
              </a:ext>
            </a:extLst>
          </p:cNvPr>
          <p:cNvSpPr/>
          <p:nvPr/>
        </p:nvSpPr>
        <p:spPr>
          <a:xfrm>
            <a:off x="1504464" y="1430139"/>
            <a:ext cx="673234" cy="102121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5532DD04-5A56-9059-FA33-E835AEAE2C1C}"/>
              </a:ext>
            </a:extLst>
          </p:cNvPr>
          <p:cNvSpPr txBox="1"/>
          <p:nvPr/>
        </p:nvSpPr>
        <p:spPr>
          <a:xfrm>
            <a:off x="1463276" y="145732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Palatino Linotype" panose="02040502050505030304" pitchFamily="18" charset="0"/>
              </a:rPr>
              <a:t>1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2FBE368F-01C6-AE3D-37EC-C977E11048CC}"/>
              </a:ext>
            </a:extLst>
          </p:cNvPr>
          <p:cNvSpPr txBox="1"/>
          <p:nvPr/>
        </p:nvSpPr>
        <p:spPr>
          <a:xfrm>
            <a:off x="1467573" y="206541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Palatino Linotype" panose="02040502050505030304" pitchFamily="18" charset="0"/>
              </a:rPr>
              <a:t>2</a:t>
            </a:r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F0B74380-2830-2BCC-92A1-5BAB193994D9}"/>
              </a:ext>
            </a:extLst>
          </p:cNvPr>
          <p:cNvSpPr/>
          <p:nvPr/>
        </p:nvSpPr>
        <p:spPr>
          <a:xfrm>
            <a:off x="1509766" y="2670656"/>
            <a:ext cx="673234" cy="102121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493487F1-F8C2-83C2-05F3-DF20ECA8469D}"/>
              </a:ext>
            </a:extLst>
          </p:cNvPr>
          <p:cNvSpPr txBox="1"/>
          <p:nvPr/>
        </p:nvSpPr>
        <p:spPr>
          <a:xfrm>
            <a:off x="1468578" y="269784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Palatino Linotype" panose="02040502050505030304" pitchFamily="18" charset="0"/>
              </a:rPr>
              <a:t>1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44272FC2-4DA1-E734-A17B-CC77B43060AE}"/>
              </a:ext>
            </a:extLst>
          </p:cNvPr>
          <p:cNvSpPr txBox="1"/>
          <p:nvPr/>
        </p:nvSpPr>
        <p:spPr>
          <a:xfrm>
            <a:off x="1472875" y="330593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Palatino Linotype" panose="02040502050505030304" pitchFamily="18" charset="0"/>
              </a:rPr>
              <a:t>2</a:t>
            </a:r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3F4B009F-134A-033E-5404-2E313BB5F805}"/>
              </a:ext>
            </a:extLst>
          </p:cNvPr>
          <p:cNvSpPr/>
          <p:nvPr/>
        </p:nvSpPr>
        <p:spPr>
          <a:xfrm>
            <a:off x="1504464" y="4289896"/>
            <a:ext cx="673234" cy="102121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7F6EC322-A064-B061-F154-38353AB1FDC5}"/>
              </a:ext>
            </a:extLst>
          </p:cNvPr>
          <p:cNvSpPr txBox="1"/>
          <p:nvPr/>
        </p:nvSpPr>
        <p:spPr>
          <a:xfrm>
            <a:off x="1463276" y="431708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Palatino Linotype" panose="02040502050505030304" pitchFamily="18" charset="0"/>
              </a:rPr>
              <a:t>1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9E6B00B4-23CB-42C3-F074-4F4190615E85}"/>
              </a:ext>
            </a:extLst>
          </p:cNvPr>
          <p:cNvSpPr txBox="1"/>
          <p:nvPr/>
        </p:nvSpPr>
        <p:spPr>
          <a:xfrm>
            <a:off x="1467573" y="492517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Palatino Linotype" panose="02040502050505030304" pitchFamily="18" charset="0"/>
              </a:rPr>
              <a:t>2</a:t>
            </a:r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1AD2B485-E0E2-464F-7DEB-62D0324301A2}"/>
              </a:ext>
            </a:extLst>
          </p:cNvPr>
          <p:cNvSpPr/>
          <p:nvPr/>
        </p:nvSpPr>
        <p:spPr>
          <a:xfrm>
            <a:off x="1504743" y="5574205"/>
            <a:ext cx="673234" cy="102121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7BEFB0BF-02F3-296B-6577-C2AC0A116536}"/>
              </a:ext>
            </a:extLst>
          </p:cNvPr>
          <p:cNvSpPr txBox="1"/>
          <p:nvPr/>
        </p:nvSpPr>
        <p:spPr>
          <a:xfrm>
            <a:off x="1463555" y="560139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Palatino Linotype" panose="02040502050505030304" pitchFamily="18" charset="0"/>
              </a:rPr>
              <a:t>1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8242CCB7-D969-3A6D-2ECC-737A99D736E4}"/>
              </a:ext>
            </a:extLst>
          </p:cNvPr>
          <p:cNvSpPr txBox="1"/>
          <p:nvPr/>
        </p:nvSpPr>
        <p:spPr>
          <a:xfrm>
            <a:off x="1467852" y="620948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Palatino Linotype" panose="02040502050505030304" pitchFamily="18" charset="0"/>
              </a:rPr>
              <a:t>2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ACD828A3-6201-DBAA-1855-F33235127013}"/>
              </a:ext>
            </a:extLst>
          </p:cNvPr>
          <p:cNvSpPr txBox="1"/>
          <p:nvPr/>
        </p:nvSpPr>
        <p:spPr>
          <a:xfrm>
            <a:off x="336797" y="3687045"/>
            <a:ext cx="10647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Client 2</a:t>
            </a: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608A9679-81E0-D96F-D73D-69514C9F2864}"/>
              </a:ext>
            </a:extLst>
          </p:cNvPr>
          <p:cNvSpPr txBox="1"/>
          <p:nvPr/>
        </p:nvSpPr>
        <p:spPr>
          <a:xfrm>
            <a:off x="286704" y="4436593"/>
            <a:ext cx="121860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Primary </a:t>
            </a:r>
          </a:p>
          <a:p>
            <a:pPr algn="ctr"/>
            <a:r>
              <a:rPr lang="en-US" sz="200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Replica 2</a:t>
            </a:r>
          </a:p>
        </p:txBody>
      </p:sp>
      <p:sp>
        <p:nvSpPr>
          <p:cNvPr id="122" name="Title 1">
            <a:extLst>
              <a:ext uri="{FF2B5EF4-FFF2-40B4-BE49-F238E27FC236}">
                <a16:creationId xmlns:a16="http://schemas.microsoft.com/office/drawing/2014/main" id="{9D279A76-E3E4-6BF0-0905-57C34C193C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RCC Protocol with 2 Leaders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278BDEB-6BC4-D53E-F787-04FE8E564FC6}"/>
              </a:ext>
            </a:extLst>
          </p:cNvPr>
          <p:cNvSpPr txBox="1"/>
          <p:nvPr/>
        </p:nvSpPr>
        <p:spPr>
          <a:xfrm>
            <a:off x="11316252" y="3259743"/>
            <a:ext cx="72648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n = 4</a:t>
            </a:r>
          </a:p>
          <a:p>
            <a:pPr algn="ctr"/>
            <a:r>
              <a:rPr lang="en-US" sz="2000" b="1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f = 1</a:t>
            </a:r>
          </a:p>
        </p:txBody>
      </p:sp>
    </p:spTree>
    <p:extLst>
      <p:ext uri="{BB962C8B-B14F-4D97-AF65-F5344CB8AC3E}">
        <p14:creationId xmlns:p14="http://schemas.microsoft.com/office/powerpoint/2010/main" val="1785345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9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/>
      <p:bldP spid="45" grpId="0"/>
      <p:bldP spid="46" grpId="0"/>
      <p:bldP spid="60" grpId="0"/>
      <p:bldP spid="61" grpId="0"/>
      <p:bldP spid="8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3BBC67-E408-7292-FF01-1F44EEBFE2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66B599-BBF4-4A3B-B461-1E768DEE82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Ordering and Execution in RCC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F47302-1689-75C5-8BE3-C46F55FAB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14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F296A7-71FC-4F30-1807-33977F8FCB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248355"/>
            <a:ext cx="11816785" cy="5473119"/>
          </a:xfrm>
        </p:spPr>
        <p:txBody>
          <a:bodyPr>
            <a:no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In what order should we execute the requests from all instances?</a:t>
            </a:r>
          </a:p>
        </p:txBody>
      </p:sp>
    </p:spTree>
    <p:extLst>
      <p:ext uri="{BB962C8B-B14F-4D97-AF65-F5344CB8AC3E}">
        <p14:creationId xmlns:p14="http://schemas.microsoft.com/office/powerpoint/2010/main" val="16880764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96E717-FA08-B63C-5E96-652A88477D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B0F9A2-AAD1-6982-693D-4A6D409981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Ordering and Execution in RCC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9096B9-92D8-D78A-6AAE-4FEE8682D2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15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E538B4-9441-6305-996D-4DCEE27F6A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248355"/>
            <a:ext cx="11816785" cy="5473119"/>
          </a:xfrm>
        </p:spPr>
        <p:txBody>
          <a:bodyPr>
            <a:no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In what order should we execute the requests from all instances?</a:t>
            </a: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We need a global order of all requests.</a:t>
            </a:r>
          </a:p>
          <a:p>
            <a:pPr lvl="1"/>
            <a:endParaRPr lang="en-US" dirty="0">
              <a:latin typeface="Palatino Linotype" panose="02040502050505030304" pitchFamily="18" charset="0"/>
              <a:sym typeface="Wingdings" pitchFamily="2" charset="2"/>
            </a:endParaRPr>
          </a:p>
          <a:p>
            <a:pPr lvl="1"/>
            <a:endParaRPr lang="en-US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23010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A6CB44-93FF-1C34-3C13-E72D8E8125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55B45F-621D-DDEF-0CEC-82BD0D2BE3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Ordering and Execution in RCC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55E376-7C42-DA24-F42A-2B31A23B63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16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44121B-48B8-1698-C652-5C6FAA511F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248355"/>
            <a:ext cx="11816785" cy="5473119"/>
          </a:xfrm>
        </p:spPr>
        <p:txBody>
          <a:bodyPr>
            <a:no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In what order should we execute the requests from all instances?</a:t>
            </a: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We need a global order of all requests.</a:t>
            </a:r>
          </a:p>
          <a:p>
            <a:pPr lvl="1"/>
            <a:endParaRPr lang="en-US" dirty="0">
              <a:latin typeface="Palatino Linotype" panose="02040502050505030304" pitchFamily="18" charset="0"/>
            </a:endParaRPr>
          </a:p>
          <a:p>
            <a:pPr lvl="1"/>
            <a:r>
              <a:rPr lang="en-US" b="1" dirty="0">
                <a:latin typeface="Palatino Linotype" panose="02040502050505030304" pitchFamily="18" charset="0"/>
              </a:rPr>
              <a:t>Simplest solution</a:t>
            </a:r>
            <a:r>
              <a:rPr lang="en-US" dirty="0">
                <a:latin typeface="Palatino Linotype" panose="02040502050505030304" pitchFamily="18" charset="0"/>
              </a:rPr>
              <a:t>:</a:t>
            </a:r>
          </a:p>
          <a:p>
            <a:pPr lvl="2"/>
            <a:r>
              <a:rPr lang="en-US" sz="2400" dirty="0">
                <a:latin typeface="Palatino Linotype" panose="02040502050505030304" pitchFamily="18" charset="0"/>
                <a:sym typeface="Wingdings" pitchFamily="2" charset="2"/>
              </a:rPr>
              <a:t>Create a deterministic order.</a:t>
            </a:r>
          </a:p>
          <a:p>
            <a:pPr marL="914400" lvl="2" indent="0">
              <a:buNone/>
            </a:pPr>
            <a:endParaRPr lang="en-US" sz="2400" dirty="0">
              <a:latin typeface="Palatino Linotype" panose="02040502050505030304" pitchFamily="18" charset="0"/>
              <a:sym typeface="Wingdings" pitchFamily="2" charset="2"/>
            </a:endParaRPr>
          </a:p>
          <a:p>
            <a:pPr lvl="2"/>
            <a:r>
              <a:rPr lang="en-US" sz="2400" dirty="0">
                <a:latin typeface="Palatino Linotype" panose="02040502050505030304" pitchFamily="18" charset="0"/>
                <a:sym typeface="Wingdings" pitchFamily="2" charset="2"/>
              </a:rPr>
              <a:t>Pre-assign each instance a unique identifier (e.g. 0,1,2,…,z).</a:t>
            </a:r>
          </a:p>
          <a:p>
            <a:pPr marL="914400" lvl="2" indent="0">
              <a:buNone/>
            </a:pPr>
            <a:endParaRPr lang="en-US" sz="2400" dirty="0">
              <a:latin typeface="Palatino Linotype" panose="02040502050505030304" pitchFamily="18" charset="0"/>
              <a:sym typeface="Wingdings" pitchFamily="2" charset="2"/>
            </a:endParaRPr>
          </a:p>
          <a:p>
            <a:pPr lvl="2"/>
            <a:r>
              <a:rPr lang="en-US" sz="2400" dirty="0">
                <a:latin typeface="Palatino Linotype" panose="02040502050505030304" pitchFamily="18" charset="0"/>
                <a:sym typeface="Wingdings" pitchFamily="2" charset="2"/>
              </a:rPr>
              <a:t>Execute all transactions in the ascending/descending order of identifiers.</a:t>
            </a:r>
          </a:p>
          <a:p>
            <a:pPr lvl="1"/>
            <a:endParaRPr lang="en-US" dirty="0">
              <a:latin typeface="Palatino Linotype" panose="02040502050505030304" pitchFamily="18" charset="0"/>
              <a:sym typeface="Wingdings" pitchFamily="2" charset="2"/>
            </a:endParaRPr>
          </a:p>
          <a:p>
            <a:pPr lvl="1"/>
            <a:endParaRPr lang="en-US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8220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56A2CC-8900-6C0E-1519-E44B847FF9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C6B236-6D87-CE86-05CB-A7BB833571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Out-of-Order + RCC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C87E8D-E065-C378-D68F-00156C7B10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17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23A404-A593-41BD-AA50-510B8E6211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248355"/>
            <a:ext cx="11816785" cy="5473119"/>
          </a:xfrm>
        </p:spPr>
        <p:txBody>
          <a:bodyPr>
            <a:no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Say, we enable out-of-order message processing in RCC, how do we order and execute requests now?</a:t>
            </a:r>
          </a:p>
        </p:txBody>
      </p:sp>
    </p:spTree>
    <p:extLst>
      <p:ext uri="{BB962C8B-B14F-4D97-AF65-F5344CB8AC3E}">
        <p14:creationId xmlns:p14="http://schemas.microsoft.com/office/powerpoint/2010/main" val="14195469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30C463-5188-E8D5-A001-1EE3112A7A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041070-C9DC-48F8-732B-9E78F307C9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Out-of-Order + RCC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4FCEE1-762A-4B0E-8358-7B1957122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18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954335-D6AB-4E50-CA46-B94750E749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248355"/>
            <a:ext cx="11816785" cy="5473119"/>
          </a:xfrm>
        </p:spPr>
        <p:txBody>
          <a:bodyPr>
            <a:no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Say, we enable out-of-order message processing in RCC, how do we order and execute requests now?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r>
              <a:rPr lang="en-US" sz="2400" dirty="0">
                <a:latin typeface="Palatino Linotype" panose="02040502050505030304" pitchFamily="18" charset="0"/>
              </a:rPr>
              <a:t>Recall that with out-of-order, transaction 2 can commit before transaction 1.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endParaRPr lang="en-US" sz="2400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54413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6DC38E-A456-BA3F-01D2-7FD9B85E07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39D6F9-D0A9-8DB2-9559-5CC131C2F6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Out-of-Order + RCC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AF19D7-2D97-8038-6D7B-5BE7ACF55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19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B7914E-ABE1-FB72-CA5B-6F37AC202A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248355"/>
            <a:ext cx="11816785" cy="5473119"/>
          </a:xfrm>
        </p:spPr>
        <p:txBody>
          <a:bodyPr>
            <a:no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Say, we enable out-of-order message processing in RCC, how do we order and execute requests now?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r>
              <a:rPr lang="en-US" sz="2400" dirty="0">
                <a:latin typeface="Palatino Linotype" panose="02040502050505030304" pitchFamily="18" charset="0"/>
              </a:rPr>
              <a:t>Recall that with out-of-order, transaction 2 can commit before transaction 1.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r>
              <a:rPr lang="en-US" sz="2400" dirty="0">
                <a:latin typeface="Palatino Linotype" panose="02040502050505030304" pitchFamily="18" charset="0"/>
              </a:rPr>
              <a:t>As all instances are working out-of-order, we assume existence of </a:t>
            </a:r>
            <a:r>
              <a:rPr lang="en-US" sz="2400" b="1" dirty="0">
                <a:latin typeface="Palatino Linotype" panose="02040502050505030304" pitchFamily="18" charset="0"/>
              </a:rPr>
              <a:t>epochs</a:t>
            </a:r>
            <a:r>
              <a:rPr lang="en-US" sz="2400" dirty="0">
                <a:latin typeface="Palatino Linotype" panose="0204050205050503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776222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75AAA5-28D8-10FB-28AE-B7FEEA926F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E604C0-299D-5701-9194-D54487B91D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99060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Assignment 4 is Out!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39989D-C515-6193-0E07-1A3521108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7086" y="6356350"/>
            <a:ext cx="4114800" cy="365125"/>
          </a:xfrm>
        </p:spPr>
        <p:txBody>
          <a:bodyPr/>
          <a:lstStyle/>
          <a:p>
            <a:pPr algn="l"/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5290C0-C960-872D-9876-0577C31C1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2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06941E3-F01F-147F-6F10-ED54E3764C4E}"/>
              </a:ext>
            </a:extLst>
          </p:cNvPr>
          <p:cNvSpPr txBox="1"/>
          <p:nvPr/>
        </p:nvSpPr>
        <p:spPr>
          <a:xfrm>
            <a:off x="838200" y="1274346"/>
            <a:ext cx="107762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Palatino Linotype" panose="02040502050505030304" pitchFamily="18" charset="0"/>
              </a:rPr>
              <a:t>Assignment 4 is due on </a:t>
            </a:r>
            <a:r>
              <a:rPr lang="en-US" sz="2400" b="1" dirty="0">
                <a:latin typeface="Palatino Linotype" panose="02040502050505030304" pitchFamily="18" charset="0"/>
              </a:rPr>
              <a:t>June 2, 2025</a:t>
            </a:r>
            <a:r>
              <a:rPr lang="en-US" sz="2400" dirty="0">
                <a:latin typeface="Palatino Linotype" panose="02040502050505030304" pitchFamily="18" charset="0"/>
              </a:rPr>
              <a:t> at </a:t>
            </a:r>
            <a:r>
              <a:rPr lang="en-US" sz="2400" b="1" dirty="0">
                <a:latin typeface="Palatino Linotype" panose="02040502050505030304" pitchFamily="18" charset="0"/>
              </a:rPr>
              <a:t>11:59pm PST</a:t>
            </a:r>
            <a:r>
              <a:rPr lang="en-US" sz="2400" dirty="0">
                <a:latin typeface="Palatino Linotype" panose="02040502050505030304" pitchFamily="18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Palatino Linotype" panose="0204050205050503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Palatino Linotype" panose="02040502050505030304" pitchFamily="18" charset="0"/>
              </a:rPr>
              <a:t>Please start working with your groups.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54841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4353BE-1BC3-9C9C-B1C1-9CD4B72211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E81EA3-E790-C248-BC51-700BFBDEB6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Out-of-Order + RCC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00EC276-F9CC-8322-ABC2-A8013C66E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20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3D3EE4-67EF-AF89-C3BD-DDC79DC59F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248355"/>
            <a:ext cx="11816785" cy="5473119"/>
          </a:xfrm>
        </p:spPr>
        <p:txBody>
          <a:bodyPr>
            <a:no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Say, we enable out-of-order message processing in RCC, how do we order and execute requests now?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r>
              <a:rPr lang="en-US" sz="2400" dirty="0">
                <a:latin typeface="Palatino Linotype" panose="02040502050505030304" pitchFamily="18" charset="0"/>
              </a:rPr>
              <a:t>Recall that with out-of-order, transaction 2 can commit before transaction 1.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r>
              <a:rPr lang="en-US" sz="2400" dirty="0">
                <a:latin typeface="Palatino Linotype" panose="02040502050505030304" pitchFamily="18" charset="0"/>
              </a:rPr>
              <a:t>As all instances are working out-of-order, we assume existence of </a:t>
            </a:r>
            <a:r>
              <a:rPr lang="en-US" sz="2400" b="1" dirty="0">
                <a:latin typeface="Palatino Linotype" panose="02040502050505030304" pitchFamily="18" charset="0"/>
              </a:rPr>
              <a:t>epochs</a:t>
            </a:r>
            <a:r>
              <a:rPr lang="en-US" sz="2400" dirty="0">
                <a:latin typeface="Palatino Linotype" panose="02040502050505030304" pitchFamily="18" charset="0"/>
              </a:rPr>
              <a:t>.</a:t>
            </a: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In every epoch, each instance is expected to finish one transaction.</a:t>
            </a:r>
          </a:p>
          <a:p>
            <a:pPr marL="457200" lvl="1" indent="0">
              <a:buNone/>
            </a:pPr>
            <a:endParaRPr lang="en-US" dirty="0">
              <a:latin typeface="Palatino Linotype" panose="02040502050505030304" pitchFamily="18" charset="0"/>
            </a:endParaRP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E.g., at the end of first epoch </a:t>
            </a:r>
            <a:r>
              <a:rPr lang="en-US" dirty="0">
                <a:latin typeface="Palatino Linotype" panose="02040502050505030304" pitchFamily="18" charset="0"/>
                <a:sym typeface="Wingdings" pitchFamily="2" charset="2"/>
              </a:rPr>
              <a:t></a:t>
            </a:r>
            <a:r>
              <a:rPr lang="en-US" dirty="0">
                <a:latin typeface="Palatino Linotype" panose="02040502050505030304" pitchFamily="18" charset="0"/>
              </a:rPr>
              <a:t> each instance should finish its first transaction.</a:t>
            </a:r>
          </a:p>
        </p:txBody>
      </p:sp>
    </p:spTree>
    <p:extLst>
      <p:ext uri="{BB962C8B-B14F-4D97-AF65-F5344CB8AC3E}">
        <p14:creationId xmlns:p14="http://schemas.microsoft.com/office/powerpoint/2010/main" val="2262899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7210EA-575A-D10F-3EAB-9D8BA7D075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7FC226-8F25-86A1-3374-88C7F5E2F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Out-of-Order + RCC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4AFF17-A02C-239B-9A4B-09C58628C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21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3449F7-E492-A8A6-01A4-7CB272FD31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248355"/>
            <a:ext cx="11816785" cy="5473119"/>
          </a:xfrm>
        </p:spPr>
        <p:txBody>
          <a:bodyPr>
            <a:no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Say, we enable out-of-order message processing in RCC, how do we order and execute requests now?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r>
              <a:rPr lang="en-US" sz="2400" dirty="0">
                <a:latin typeface="Palatino Linotype" panose="02040502050505030304" pitchFamily="18" charset="0"/>
              </a:rPr>
              <a:t>Recall that with out-of-order, transaction 2 can commit before transaction 1.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r>
              <a:rPr lang="en-US" sz="2400" dirty="0">
                <a:latin typeface="Palatino Linotype" panose="02040502050505030304" pitchFamily="18" charset="0"/>
              </a:rPr>
              <a:t>As all instances are working out-of-order, we assume existence of </a:t>
            </a:r>
            <a:r>
              <a:rPr lang="en-US" sz="2400" b="1" dirty="0">
                <a:latin typeface="Palatino Linotype" panose="02040502050505030304" pitchFamily="18" charset="0"/>
              </a:rPr>
              <a:t>epochs</a:t>
            </a:r>
            <a:r>
              <a:rPr lang="en-US" sz="2400" dirty="0">
                <a:latin typeface="Palatino Linotype" panose="02040502050505030304" pitchFamily="18" charset="0"/>
              </a:rPr>
              <a:t>.</a:t>
            </a: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In every epoch, each instance is expected to finish one transaction.</a:t>
            </a:r>
          </a:p>
          <a:p>
            <a:pPr marL="457200" lvl="1" indent="0">
              <a:buNone/>
            </a:pPr>
            <a:endParaRPr lang="en-US" dirty="0">
              <a:latin typeface="Palatino Linotype" panose="02040502050505030304" pitchFamily="18" charset="0"/>
            </a:endParaRP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E.g., at the end of first epoch </a:t>
            </a:r>
            <a:r>
              <a:rPr lang="en-US" dirty="0">
                <a:latin typeface="Palatino Linotype" panose="02040502050505030304" pitchFamily="18" charset="0"/>
                <a:sym typeface="Wingdings" pitchFamily="2" charset="2"/>
              </a:rPr>
              <a:t></a:t>
            </a:r>
            <a:r>
              <a:rPr lang="en-US" dirty="0">
                <a:latin typeface="Palatino Linotype" panose="02040502050505030304" pitchFamily="18" charset="0"/>
              </a:rPr>
              <a:t> each instance should finish its first transaction.</a:t>
            </a:r>
          </a:p>
          <a:p>
            <a:pPr marL="457200" lvl="1" indent="0">
              <a:buNone/>
            </a:pPr>
            <a:endParaRPr lang="en-US" dirty="0">
              <a:latin typeface="Palatino Linotype" panose="02040502050505030304" pitchFamily="18" charset="0"/>
            </a:endParaRP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But, epochs are forcing lock-step synchrony?</a:t>
            </a:r>
          </a:p>
        </p:txBody>
      </p:sp>
    </p:spTree>
    <p:extLst>
      <p:ext uri="{BB962C8B-B14F-4D97-AF65-F5344CB8AC3E}">
        <p14:creationId xmlns:p14="http://schemas.microsoft.com/office/powerpoint/2010/main" val="23958109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1D5D04-3D96-6147-70B4-0E6CBB4EF8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B2849C-4749-3764-ECA3-A866A8095A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Out-of-Order + RCC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59C31A-9D74-ABAF-4D4F-4BD4BCA661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22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82BA1F-B77B-CC94-7370-B06EDDD992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248355"/>
            <a:ext cx="11816785" cy="5473119"/>
          </a:xfrm>
        </p:spPr>
        <p:txBody>
          <a:bodyPr>
            <a:no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Say, we enable out-of-order message processing in RCC, how do we order and execute requests now?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r>
              <a:rPr lang="en-US" sz="2400" dirty="0">
                <a:latin typeface="Palatino Linotype" panose="02040502050505030304" pitchFamily="18" charset="0"/>
              </a:rPr>
              <a:t>Recall that with out-of-order, transaction 2 can commit before transaction 1.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r>
              <a:rPr lang="en-US" sz="2400" dirty="0">
                <a:latin typeface="Palatino Linotype" panose="02040502050505030304" pitchFamily="18" charset="0"/>
              </a:rPr>
              <a:t>As all instances are working out-of-order, we assume existence of </a:t>
            </a:r>
            <a:r>
              <a:rPr lang="en-US" sz="2400" b="1" dirty="0">
                <a:latin typeface="Palatino Linotype" panose="02040502050505030304" pitchFamily="18" charset="0"/>
              </a:rPr>
              <a:t>epochs</a:t>
            </a:r>
            <a:r>
              <a:rPr lang="en-US" sz="2400" dirty="0">
                <a:latin typeface="Palatino Linotype" panose="02040502050505030304" pitchFamily="18" charset="0"/>
              </a:rPr>
              <a:t>.</a:t>
            </a: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In every epoch, each instance is expected to finish one transaction.</a:t>
            </a:r>
          </a:p>
          <a:p>
            <a:pPr marL="457200" lvl="1" indent="0">
              <a:buNone/>
            </a:pPr>
            <a:endParaRPr lang="en-US" dirty="0">
              <a:latin typeface="Palatino Linotype" panose="02040502050505030304" pitchFamily="18" charset="0"/>
            </a:endParaRP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E.g., at the end of first epoch </a:t>
            </a:r>
            <a:r>
              <a:rPr lang="en-US" dirty="0">
                <a:latin typeface="Palatino Linotype" panose="02040502050505030304" pitchFamily="18" charset="0"/>
                <a:sym typeface="Wingdings" pitchFamily="2" charset="2"/>
              </a:rPr>
              <a:t></a:t>
            </a:r>
            <a:r>
              <a:rPr lang="en-US" dirty="0">
                <a:latin typeface="Palatino Linotype" panose="02040502050505030304" pitchFamily="18" charset="0"/>
              </a:rPr>
              <a:t> each instance should finish its first transaction.</a:t>
            </a:r>
          </a:p>
          <a:p>
            <a:pPr marL="457200" lvl="1" indent="0">
              <a:buNone/>
            </a:pPr>
            <a:endParaRPr lang="en-US" dirty="0">
              <a:latin typeface="Palatino Linotype" panose="02040502050505030304" pitchFamily="18" charset="0"/>
            </a:endParaRP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But, epochs are forcing lock-step synchrony?</a:t>
            </a:r>
          </a:p>
          <a:p>
            <a:pPr marL="457200" lvl="1" indent="0">
              <a:buNone/>
            </a:pPr>
            <a:endParaRPr lang="en-US" dirty="0">
              <a:latin typeface="Palatino Linotype" panose="02040502050505030304" pitchFamily="18" charset="0"/>
            </a:endParaRPr>
          </a:p>
          <a:p>
            <a:pPr lvl="1"/>
            <a:r>
              <a:rPr lang="en-US" b="1" dirty="0">
                <a:latin typeface="Palatino Linotype" panose="02040502050505030304" pitchFamily="18" charset="0"/>
              </a:rPr>
              <a:t>Allow consensus to keep proceeding but halt execution at epoch boundary</a:t>
            </a:r>
            <a:r>
              <a:rPr lang="en-US" dirty="0">
                <a:latin typeface="Palatino Linotype" panose="0204050205050503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719774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7FEB46-628D-54D3-D1EA-E29C86522A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495DFA-A42D-833B-9A18-8337262A3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Key Challenges for RCC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C2813D-C427-DDEA-E9C0-035317305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23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B13C93-18A9-EC46-9CD9-5ADB1104EF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248355"/>
            <a:ext cx="11816785" cy="5473119"/>
          </a:xfrm>
        </p:spPr>
        <p:txBody>
          <a:bodyPr>
            <a:no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What are the key challenges for RCC?</a:t>
            </a:r>
          </a:p>
        </p:txBody>
      </p:sp>
    </p:spTree>
    <p:extLst>
      <p:ext uri="{BB962C8B-B14F-4D97-AF65-F5344CB8AC3E}">
        <p14:creationId xmlns:p14="http://schemas.microsoft.com/office/powerpoint/2010/main" val="26737246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D545FC-6279-580B-7CF4-3D0E9C6E64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5FDE4-D2CE-2BCC-D86C-CB4A8D2A2B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Key Challenges for RCC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A55414-E24E-DF32-1457-B3FD75111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24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03733F-D1A4-28D7-A88B-539B24B1F0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248355"/>
            <a:ext cx="11816785" cy="5473119"/>
          </a:xfrm>
        </p:spPr>
        <p:txBody>
          <a:bodyPr>
            <a:no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What are the key challenges for RCC?</a:t>
            </a:r>
          </a:p>
          <a:p>
            <a:pPr marL="0" indent="0">
              <a:buNone/>
            </a:pPr>
            <a:endParaRPr lang="en-US" sz="800" dirty="0">
              <a:latin typeface="Palatino Linotype" panose="02040502050505030304" pitchFamily="18" charset="0"/>
            </a:endParaRP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How to securely order the requests?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42351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690E6E-7152-7E64-C515-3FAAC06CEC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39F30F-2DB7-A26E-C505-F2B8DF1462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Key Challenges for RCC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053E2A-F2DE-808B-49AD-CC1E11667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25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55D44A-81F9-2C85-4E70-516FB8C8E5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248355"/>
            <a:ext cx="11816785" cy="5473119"/>
          </a:xfrm>
        </p:spPr>
        <p:txBody>
          <a:bodyPr>
            <a:no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What are the key challenges for RCC?</a:t>
            </a:r>
          </a:p>
          <a:p>
            <a:pPr marL="0" indent="0">
              <a:buNone/>
            </a:pPr>
            <a:endParaRPr lang="en-US" sz="800" dirty="0">
              <a:latin typeface="Palatino Linotype" panose="02040502050505030304" pitchFamily="18" charset="0"/>
            </a:endParaRP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How to securely order the requests?</a:t>
            </a:r>
          </a:p>
          <a:p>
            <a:pPr marL="457200" lvl="1" indent="0">
              <a:buNone/>
            </a:pPr>
            <a:endParaRPr lang="en-US" dirty="0">
              <a:latin typeface="Palatino Linotype" panose="02040502050505030304" pitchFamily="18" charset="0"/>
            </a:endParaRP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Does failure of one instance causes other instances to stop?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24504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05C77E-F37F-B8A5-6E69-26FC8FB394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B8D3B5-6F9A-6AB4-BC00-DA569F07E7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Key Challenges for RCC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7F5F57-FABA-3285-D045-18426F0E2C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26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B18E93-9E3A-FE55-CB56-FD0E2A54FB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248355"/>
            <a:ext cx="11816785" cy="5473119"/>
          </a:xfrm>
        </p:spPr>
        <p:txBody>
          <a:bodyPr>
            <a:no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What are the key challenges for RCC?</a:t>
            </a:r>
          </a:p>
          <a:p>
            <a:pPr marL="0" indent="0">
              <a:buNone/>
            </a:pPr>
            <a:endParaRPr lang="en-US" sz="800" dirty="0">
              <a:latin typeface="Palatino Linotype" panose="02040502050505030304" pitchFamily="18" charset="0"/>
            </a:endParaRP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How to securely order the requests?</a:t>
            </a:r>
          </a:p>
          <a:p>
            <a:pPr marL="457200" lvl="1" indent="0">
              <a:buNone/>
            </a:pPr>
            <a:endParaRPr lang="en-US" dirty="0">
              <a:latin typeface="Palatino Linotype" panose="02040502050505030304" pitchFamily="18" charset="0"/>
            </a:endParaRP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Does failure of one instance causes other instances to stop?</a:t>
            </a:r>
          </a:p>
          <a:p>
            <a:pPr marL="457200" lvl="1" indent="0">
              <a:buNone/>
            </a:pPr>
            <a:endParaRPr lang="en-US" dirty="0">
              <a:latin typeface="Palatino Linotype" panose="02040502050505030304" pitchFamily="18" charset="0"/>
            </a:endParaRP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Can there be continuous ordering of requests?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10993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3A3C3E-CCC2-B797-52DC-B30303497A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27D69C-BA7B-A0DA-6272-E67082630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Key Challenges for RCC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EB8DB0-0BDD-F20D-2793-AA29F360C3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27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E8BD36-8FDD-17CB-6FD3-23992422ED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248355"/>
            <a:ext cx="11816785" cy="5473119"/>
          </a:xfrm>
        </p:spPr>
        <p:txBody>
          <a:bodyPr>
            <a:no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What are the key challenges for RCC?</a:t>
            </a:r>
          </a:p>
          <a:p>
            <a:pPr marL="0" indent="0">
              <a:buNone/>
            </a:pPr>
            <a:endParaRPr lang="en-US" sz="800" dirty="0">
              <a:latin typeface="Palatino Linotype" panose="02040502050505030304" pitchFamily="18" charset="0"/>
            </a:endParaRP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How to securely order the requests?</a:t>
            </a:r>
          </a:p>
          <a:p>
            <a:pPr marL="457200" lvl="1" indent="0">
              <a:buNone/>
            </a:pPr>
            <a:endParaRPr lang="en-US" dirty="0">
              <a:latin typeface="Palatino Linotype" panose="02040502050505030304" pitchFamily="18" charset="0"/>
            </a:endParaRP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Does failure of one instance causes other instances to stop?</a:t>
            </a:r>
          </a:p>
          <a:p>
            <a:pPr marL="457200" lvl="1" indent="0">
              <a:buNone/>
            </a:pPr>
            <a:endParaRPr lang="en-US" dirty="0">
              <a:latin typeface="Palatino Linotype" panose="02040502050505030304" pitchFamily="18" charset="0"/>
            </a:endParaRP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Can there be continuous ordering of requests?</a:t>
            </a:r>
          </a:p>
          <a:p>
            <a:pPr marL="457200" lvl="1" indent="0">
              <a:buNone/>
            </a:pPr>
            <a:endParaRPr lang="en-US" dirty="0">
              <a:latin typeface="Palatino Linotype" panose="02040502050505030304" pitchFamily="18" charset="0"/>
            </a:endParaRP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How to defend against coordinated attacks?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901428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D8AFC0-D0D8-BCE8-3433-AC8ED534B6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6EFC6F-00DB-EFFE-94B1-DBAEEF86DA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Multi-Leader Dilemma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4A3655C-C656-CCAB-E5FA-5DF535DA07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28</a:t>
            </a:fld>
            <a:endParaRPr lang="en-US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20465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3E5C20-5F52-56DF-E5C8-D441433702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FA96EA-EAEC-F57B-DA5E-DD729E702D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Multi-Leader Dilemma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68C8AB-3868-B48D-E98F-5F66B01E13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29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07F308-21E0-7602-2D92-896EF44F3D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248355"/>
            <a:ext cx="11816785" cy="5473119"/>
          </a:xfrm>
        </p:spPr>
        <p:txBody>
          <a:bodyPr>
            <a:no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Having multiple leaders and multiple parallel instances can </a:t>
            </a:r>
            <a:r>
              <a:rPr lang="en-US" sz="2400" b="1" dirty="0">
                <a:solidFill>
                  <a:srgbClr val="00B050"/>
                </a:solidFill>
                <a:latin typeface="Palatino Linotype" panose="02040502050505030304" pitchFamily="18" charset="0"/>
              </a:rPr>
              <a:t>boost throughput</a:t>
            </a:r>
            <a:r>
              <a:rPr lang="en-US" sz="2400" dirty="0">
                <a:latin typeface="Palatino Linotype" panose="02040502050505030304" pitchFamily="18" charset="0"/>
              </a:rPr>
              <a:t>!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r>
              <a:rPr lang="en-US" sz="2400" dirty="0">
                <a:latin typeface="Palatino Linotype" panose="02040502050505030304" pitchFamily="18" charset="0"/>
              </a:rPr>
              <a:t>But now we must deal with </a:t>
            </a:r>
            <a:r>
              <a:rPr lang="en-US" sz="24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multiple Byzantine leaders </a:t>
            </a:r>
            <a:r>
              <a:rPr lang="en-US" sz="2400" dirty="0">
                <a:latin typeface="Palatino Linotype" panose="02040502050505030304" pitchFamily="18" charset="0"/>
              </a:rPr>
              <a:t>at the same time.</a:t>
            </a:r>
          </a:p>
          <a:p>
            <a:pPr marL="0" indent="0">
              <a:buNone/>
            </a:pPr>
            <a:endParaRPr lang="en-US" sz="800" dirty="0">
              <a:latin typeface="Palatino Linotype" panose="02040502050505030304" pitchFamily="18" charset="0"/>
            </a:endParaRPr>
          </a:p>
          <a:p>
            <a:pPr lvl="1"/>
            <a:r>
              <a:rPr lang="en-US" b="1" dirty="0">
                <a:latin typeface="Palatino Linotype" panose="02040502050505030304" pitchFamily="18" charset="0"/>
              </a:rPr>
              <a:t>PBFT</a:t>
            </a:r>
            <a:r>
              <a:rPr lang="en-US" dirty="0">
                <a:latin typeface="Palatino Linotype" panose="02040502050505030304" pitchFamily="18" charset="0"/>
              </a:rPr>
              <a:t> </a:t>
            </a:r>
            <a:r>
              <a:rPr lang="en-US" dirty="0">
                <a:latin typeface="Palatino Linotype" panose="02040502050505030304" pitchFamily="18" charset="0"/>
                <a:sym typeface="Wingdings" pitchFamily="2" charset="2"/>
              </a:rPr>
              <a:t> </a:t>
            </a:r>
            <a:r>
              <a:rPr lang="en-US" dirty="0">
                <a:latin typeface="Palatino Linotype" panose="02040502050505030304" pitchFamily="18" charset="0"/>
              </a:rPr>
              <a:t>only one leader </a:t>
            </a:r>
            <a:r>
              <a:rPr lang="en-US" dirty="0">
                <a:latin typeface="Palatino Linotype" panose="02040502050505030304" pitchFamily="18" charset="0"/>
                <a:sym typeface="Wingdings" pitchFamily="2" charset="2"/>
              </a:rPr>
              <a:t> at most </a:t>
            </a:r>
            <a:r>
              <a:rPr lang="en-US" b="1" dirty="0">
                <a:latin typeface="Palatino Linotype" panose="02040502050505030304" pitchFamily="18" charset="0"/>
                <a:sym typeface="Wingdings" pitchFamily="2" charset="2"/>
              </a:rPr>
              <a:t>one</a:t>
            </a:r>
            <a:r>
              <a:rPr lang="en-US" dirty="0">
                <a:latin typeface="Palatino Linotype" panose="02040502050505030304" pitchFamily="18" charset="0"/>
                <a:sym typeface="Wingdings" pitchFamily="2" charset="2"/>
              </a:rPr>
              <a:t> Byzantine leader.</a:t>
            </a:r>
          </a:p>
          <a:p>
            <a:pPr marL="457200" lvl="1" indent="0">
              <a:buNone/>
            </a:pPr>
            <a:endParaRPr lang="en-US" dirty="0">
              <a:latin typeface="Palatino Linotype" panose="02040502050505030304" pitchFamily="18" charset="0"/>
              <a:sym typeface="Wingdings" pitchFamily="2" charset="2"/>
            </a:endParaRPr>
          </a:p>
          <a:p>
            <a:pPr lvl="1"/>
            <a:r>
              <a:rPr lang="en-US" b="1" dirty="0">
                <a:latin typeface="Palatino Linotype" panose="02040502050505030304" pitchFamily="18" charset="0"/>
                <a:sym typeface="Wingdings" pitchFamily="2" charset="2"/>
              </a:rPr>
              <a:t>RCC </a:t>
            </a:r>
            <a:r>
              <a:rPr lang="en-US" dirty="0">
                <a:latin typeface="Palatino Linotype" panose="02040502050505030304" pitchFamily="18" charset="0"/>
                <a:sym typeface="Wingdings" pitchFamily="2" charset="2"/>
              </a:rPr>
              <a:t> multiple leaders  at most </a:t>
            </a:r>
            <a:r>
              <a:rPr lang="en-US" b="1" dirty="0">
                <a:latin typeface="Palatino Linotype" panose="02040502050505030304" pitchFamily="18" charset="0"/>
                <a:sym typeface="Wingdings" pitchFamily="2" charset="2"/>
              </a:rPr>
              <a:t>f</a:t>
            </a:r>
            <a:r>
              <a:rPr lang="en-US" dirty="0">
                <a:latin typeface="Palatino Linotype" panose="02040502050505030304" pitchFamily="18" charset="0"/>
                <a:sym typeface="Wingdings" pitchFamily="2" charset="2"/>
              </a:rPr>
              <a:t> Byzantine leaders!</a:t>
            </a:r>
            <a:endParaRPr lang="en-US" dirty="0">
              <a:latin typeface="Palatino Linotype" panose="02040502050505030304" pitchFamily="18" charset="0"/>
            </a:endParaRPr>
          </a:p>
          <a:p>
            <a:endParaRPr lang="en-US" sz="2400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38752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F80665-37D1-C972-01FC-D01AFBB7BA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D23ED9-DDF0-0C94-2CB7-FFADE5C66A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99060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Presentations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95F9E0C-D524-44D9-482A-DF83BEF8A3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7086" y="6356350"/>
            <a:ext cx="4114800" cy="365125"/>
          </a:xfrm>
        </p:spPr>
        <p:txBody>
          <a:bodyPr/>
          <a:lstStyle/>
          <a:p>
            <a:pPr algn="l"/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5261DC-41AD-FBB5-5D77-3144BA0290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3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EB49E83-2F74-417B-79CC-AF008BD85ACE}"/>
              </a:ext>
            </a:extLst>
          </p:cNvPr>
          <p:cNvSpPr txBox="1"/>
          <p:nvPr/>
        </p:nvSpPr>
        <p:spPr>
          <a:xfrm>
            <a:off x="838200" y="1274346"/>
            <a:ext cx="1077628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Palatino Linotype" panose="02040502050505030304" pitchFamily="18" charset="0"/>
              </a:rPr>
              <a:t>Each group will present their </a:t>
            </a:r>
            <a:r>
              <a:rPr lang="en-US" sz="2400" dirty="0" err="1">
                <a:latin typeface="Palatino Linotype" panose="02040502050505030304" pitchFamily="18" charset="0"/>
              </a:rPr>
              <a:t>MiniSpanner</a:t>
            </a:r>
            <a:r>
              <a:rPr lang="en-US" sz="2400" dirty="0">
                <a:latin typeface="Palatino Linotype" panose="02040502050505030304" pitchFamily="18" charset="0"/>
              </a:rPr>
              <a:t> on </a:t>
            </a:r>
            <a:r>
              <a:rPr lang="en-US" sz="2400" b="1" dirty="0">
                <a:latin typeface="Palatino Linotype" panose="02040502050505030304" pitchFamily="18" charset="0"/>
              </a:rPr>
              <a:t>June 4, 2025 in class</a:t>
            </a:r>
            <a:r>
              <a:rPr lang="en-US" sz="2400" dirty="0">
                <a:latin typeface="Palatino Linotype" panose="02040502050505030304" pitchFamily="18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Palatino Linotype" panose="0204050205050503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Palatino Linotype" panose="02040502050505030304" pitchFamily="18" charset="0"/>
              </a:rPr>
              <a:t>The class will start </a:t>
            </a:r>
            <a:r>
              <a:rPr lang="en-US" sz="2400" b="1" dirty="0">
                <a:latin typeface="Palatino Linotype" panose="02040502050505030304" pitchFamily="18" charset="0"/>
              </a:rPr>
              <a:t>10min earlier </a:t>
            </a:r>
            <a:r>
              <a:rPr lang="en-US" sz="2400" dirty="0">
                <a:latin typeface="Palatino Linotype" panose="02040502050505030304" pitchFamily="18" charset="0"/>
              </a:rPr>
              <a:t>on </a:t>
            </a:r>
            <a:r>
              <a:rPr lang="en-US" sz="2400" b="1" dirty="0">
                <a:latin typeface="Palatino Linotype" panose="02040502050505030304" pitchFamily="18" charset="0"/>
              </a:rPr>
              <a:t>8:20am</a:t>
            </a:r>
            <a:r>
              <a:rPr lang="en-US" sz="2400" dirty="0">
                <a:latin typeface="Palatino Linotype" panose="02040502050505030304" pitchFamily="18" charset="0"/>
              </a:rPr>
              <a:t> to accommodate all the groups.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Palatino Linotype" panose="0204050205050503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Palatino Linotype" panose="02040502050505030304" pitchFamily="18" charset="0"/>
              </a:rPr>
              <a:t>Each group will get </a:t>
            </a:r>
            <a:r>
              <a:rPr lang="en-US" sz="2400" b="1" dirty="0">
                <a:latin typeface="Palatino Linotype" panose="02040502050505030304" pitchFamily="18" charset="0"/>
              </a:rPr>
              <a:t>25-30min</a:t>
            </a:r>
            <a:r>
              <a:rPr lang="en-US" sz="2400" dirty="0">
                <a:latin typeface="Palatino Linotype" panose="02040502050505030304" pitchFamily="18" charset="0"/>
              </a:rPr>
              <a:t> to present their progress.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Palatino Linotype" panose="02040502050505030304" pitchFamily="18" charset="0"/>
            </a:endParaRPr>
          </a:p>
          <a:p>
            <a:endParaRPr lang="en-US" sz="2400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160291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3BBEA5-B920-F42E-CB23-A3352A6EE0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A08FA5-2B66-1B60-C03A-C5D4378BBC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Need for Secure Ordering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6E0D33-51B3-1153-83D1-BB5B37EA8F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30</a:t>
            </a:fld>
            <a:endParaRPr lang="en-US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20587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6FBADF-CD21-58E4-EFCF-ACEF6634CA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FE991F-501D-9924-8E4E-A0FF8516BC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Need for Secure Ordering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C1743C-F9AB-96DA-DB45-73839F1D13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31</a:t>
            </a:fld>
            <a:endParaRPr lang="en-US" dirty="0">
              <a:latin typeface="Palatino Linotype" panose="02040502050505030304" pitchFamily="18" charset="0"/>
            </a:endParaRPr>
          </a:p>
        </p:txBody>
      </p:sp>
      <p:pic>
        <p:nvPicPr>
          <p:cNvPr id="7" name="Graphic 6" descr="Female Profile">
            <a:extLst>
              <a:ext uri="{FF2B5EF4-FFF2-40B4-BE49-F238E27FC236}">
                <a16:creationId xmlns:a16="http://schemas.microsoft.com/office/drawing/2014/main" id="{A21E8298-6DF6-B7A7-E278-105B3B9E98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848217" y="3235481"/>
            <a:ext cx="1663047" cy="1663047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AF7DC980-6BEA-E246-55F6-2FE42D97DE2A}"/>
              </a:ext>
            </a:extLst>
          </p:cNvPr>
          <p:cNvSpPr txBox="1">
            <a:spLocks/>
          </p:cNvSpPr>
          <p:nvPr/>
        </p:nvSpPr>
        <p:spPr bwMode="auto">
          <a:xfrm>
            <a:off x="45888" y="928263"/>
            <a:ext cx="6596072" cy="1938992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Proxima Nova" charset="0"/>
                <a:ea typeface="Proxima Nova" charset="0"/>
                <a:cs typeface="Proxima Nova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Proxima Nova" charset="0"/>
                <a:ea typeface="Proxima Nova" charset="0"/>
                <a:cs typeface="Proxima Nova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Proxima Nova" charset="0"/>
                <a:ea typeface="Proxima Nova" charset="0"/>
                <a:cs typeface="Proxima Nova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Proxima Nova" charset="0"/>
                <a:ea typeface="Proxima Nova" charset="0"/>
                <a:cs typeface="Proxima Nova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Proxima Nova" charset="0"/>
                <a:ea typeface="Proxima Nova" charset="0"/>
                <a:cs typeface="Proxima Nova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Proxima Nova" charset="0"/>
                <a:ea typeface="Proxima Nova" charset="0"/>
                <a:cs typeface="Proxima Nova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Proxima Nova" charset="0"/>
                <a:ea typeface="Proxima Nova" charset="0"/>
                <a:cs typeface="Proxima Nova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Proxima Nova" charset="0"/>
                <a:ea typeface="Proxima Nova" charset="0"/>
                <a:cs typeface="Proxima Nova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Proxima Nova" charset="0"/>
                <a:ea typeface="Proxima Nova" charset="0"/>
                <a:cs typeface="Proxima Nova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en-US" sz="2400" b="1" dirty="0">
                <a:latin typeface="Palatino Linotype" panose="02040502050505030304" pitchFamily="18" charset="0"/>
              </a:rPr>
              <a:t>transfer</a:t>
            </a:r>
            <a:r>
              <a:rPr lang="en-US" altLang="en-US" sz="2400" dirty="0">
                <a:latin typeface="Palatino Linotype" panose="02040502050505030304" pitchFamily="18" charset="0"/>
              </a:rPr>
              <a:t>(</a:t>
            </a:r>
            <a:r>
              <a:rPr lang="en-US" altLang="en-US" sz="2400" dirty="0" err="1">
                <a:latin typeface="Palatino Linotype" panose="02040502050505030304" pitchFamily="18" charset="0"/>
              </a:rPr>
              <a:t>A,B,m</a:t>
            </a:r>
            <a:r>
              <a:rPr lang="en-US" altLang="en-US" sz="2400" dirty="0">
                <a:latin typeface="Palatino Linotype" panose="02040502050505030304" pitchFamily="18" charset="0"/>
              </a:rPr>
              <a:t>) </a:t>
            </a:r>
            <a:r>
              <a:rPr lang="en-US" altLang="en-US" sz="2400" dirty="0">
                <a:latin typeface="Palatino Linotype" panose="02040502050505030304" pitchFamily="18" charset="0"/>
                <a:sym typeface="Wingdings" pitchFamily="2" charset="2"/>
              </a:rPr>
              <a:t> 	</a:t>
            </a:r>
            <a:r>
              <a:rPr lang="en-US" altLang="en-US" sz="2400" b="1" i="1" dirty="0">
                <a:latin typeface="Palatino Linotype" panose="02040502050505030304" pitchFamily="18" charset="0"/>
                <a:sym typeface="Wingdings" pitchFamily="2" charset="2"/>
              </a:rPr>
              <a:t>if</a:t>
            </a:r>
            <a:r>
              <a:rPr lang="en-US" altLang="en-US" sz="2400" dirty="0">
                <a:latin typeface="Palatino Linotype" panose="02040502050505030304" pitchFamily="18" charset="0"/>
                <a:sym typeface="Wingdings" pitchFamily="2" charset="2"/>
              </a:rPr>
              <a:t> </a:t>
            </a:r>
          </a:p>
          <a:p>
            <a:pPr>
              <a:lnSpc>
                <a:spcPct val="100000"/>
              </a:lnSpc>
            </a:pPr>
            <a:r>
              <a:rPr lang="en-US" altLang="en-US" sz="2400" dirty="0">
                <a:latin typeface="Palatino Linotype" panose="02040502050505030304" pitchFamily="18" charset="0"/>
                <a:sym typeface="Wingdings" pitchFamily="2" charset="2"/>
              </a:rPr>
              <a:t>				</a:t>
            </a:r>
            <a:r>
              <a:rPr lang="en-US" altLang="en-US" sz="2400" dirty="0" err="1">
                <a:latin typeface="Palatino Linotype" panose="02040502050505030304" pitchFamily="18" charset="0"/>
                <a:sym typeface="Wingdings" pitchFamily="2" charset="2"/>
              </a:rPr>
              <a:t>bal</a:t>
            </a:r>
            <a:r>
              <a:rPr lang="en-US" altLang="en-US" sz="2400" dirty="0">
                <a:latin typeface="Palatino Linotype" panose="02040502050505030304" pitchFamily="18" charset="0"/>
                <a:sym typeface="Wingdings" pitchFamily="2" charset="2"/>
              </a:rPr>
              <a:t>(A) &gt; m </a:t>
            </a:r>
          </a:p>
          <a:p>
            <a:pPr>
              <a:lnSpc>
                <a:spcPct val="100000"/>
              </a:lnSpc>
            </a:pPr>
            <a:r>
              <a:rPr lang="en-US" altLang="en-US" sz="2400" dirty="0">
                <a:latin typeface="Palatino Linotype" panose="02040502050505030304" pitchFamily="18" charset="0"/>
                <a:sym typeface="Wingdings" pitchFamily="2" charset="2"/>
              </a:rPr>
              <a:t>			</a:t>
            </a:r>
            <a:r>
              <a:rPr lang="en-US" altLang="en-US" sz="2400" b="1" i="1" dirty="0">
                <a:latin typeface="Palatino Linotype" panose="02040502050505030304" pitchFamily="18" charset="0"/>
                <a:sym typeface="Wingdings" pitchFamily="2" charset="2"/>
              </a:rPr>
              <a:t>then</a:t>
            </a:r>
            <a:r>
              <a:rPr lang="en-US" altLang="en-US" sz="2400" dirty="0">
                <a:latin typeface="Palatino Linotype" panose="02040502050505030304" pitchFamily="18" charset="0"/>
                <a:sym typeface="Wingdings" pitchFamily="2" charset="2"/>
              </a:rPr>
              <a:t> </a:t>
            </a:r>
          </a:p>
          <a:p>
            <a:pPr>
              <a:lnSpc>
                <a:spcPct val="100000"/>
              </a:lnSpc>
            </a:pPr>
            <a:r>
              <a:rPr lang="en-US" altLang="en-US" sz="2400" dirty="0">
                <a:latin typeface="Palatino Linotype" panose="02040502050505030304" pitchFamily="18" charset="0"/>
                <a:sym typeface="Wingdings" pitchFamily="2" charset="2"/>
              </a:rPr>
              <a:t>				</a:t>
            </a:r>
            <a:r>
              <a:rPr lang="en-US" altLang="en-US" sz="2400" dirty="0" err="1">
                <a:latin typeface="Palatino Linotype" panose="02040502050505030304" pitchFamily="18" charset="0"/>
                <a:sym typeface="Wingdings" pitchFamily="2" charset="2"/>
              </a:rPr>
              <a:t>bal</a:t>
            </a:r>
            <a:r>
              <a:rPr lang="en-US" altLang="en-US" sz="2400" dirty="0">
                <a:latin typeface="Palatino Linotype" panose="02040502050505030304" pitchFamily="18" charset="0"/>
                <a:sym typeface="Wingdings" pitchFamily="2" charset="2"/>
              </a:rPr>
              <a:t>(A) =</a:t>
            </a:r>
            <a:r>
              <a:rPr lang="en-US" altLang="en-US" sz="2400" dirty="0">
                <a:latin typeface="Palatino Linotype" panose="02040502050505030304" pitchFamily="18" charset="0"/>
              </a:rPr>
              <a:t> </a:t>
            </a:r>
            <a:r>
              <a:rPr lang="en-US" altLang="en-US" sz="2400" dirty="0" err="1">
                <a:latin typeface="Palatino Linotype" panose="02040502050505030304" pitchFamily="18" charset="0"/>
              </a:rPr>
              <a:t>bal</a:t>
            </a:r>
            <a:r>
              <a:rPr lang="en-US" altLang="en-US" sz="2400" dirty="0">
                <a:latin typeface="Palatino Linotype" panose="02040502050505030304" pitchFamily="18" charset="0"/>
              </a:rPr>
              <a:t>(A) – m;</a:t>
            </a:r>
          </a:p>
          <a:p>
            <a:pPr>
              <a:lnSpc>
                <a:spcPct val="100000"/>
              </a:lnSpc>
            </a:pPr>
            <a:r>
              <a:rPr lang="en-US" altLang="en-US" sz="2400" dirty="0">
                <a:latin typeface="Palatino Linotype" panose="02040502050505030304" pitchFamily="18" charset="0"/>
              </a:rPr>
              <a:t>				</a:t>
            </a:r>
            <a:r>
              <a:rPr lang="en-US" altLang="en-US" sz="2400" dirty="0" err="1">
                <a:latin typeface="Palatino Linotype" panose="02040502050505030304" pitchFamily="18" charset="0"/>
              </a:rPr>
              <a:t>bal</a:t>
            </a:r>
            <a:r>
              <a:rPr lang="en-US" altLang="en-US" sz="2400" dirty="0">
                <a:latin typeface="Palatino Linotype" panose="02040502050505030304" pitchFamily="18" charset="0"/>
              </a:rPr>
              <a:t>(B) = </a:t>
            </a:r>
            <a:r>
              <a:rPr lang="en-US" altLang="en-US" sz="2400" dirty="0" err="1">
                <a:latin typeface="Palatino Linotype" panose="02040502050505030304" pitchFamily="18" charset="0"/>
              </a:rPr>
              <a:t>bal</a:t>
            </a:r>
            <a:r>
              <a:rPr lang="en-US" altLang="en-US" sz="2400" dirty="0">
                <a:latin typeface="Palatino Linotype" panose="02040502050505030304" pitchFamily="18" charset="0"/>
              </a:rPr>
              <a:t>(B) + m;</a:t>
            </a:r>
          </a:p>
        </p:txBody>
      </p:sp>
      <p:pic>
        <p:nvPicPr>
          <p:cNvPr id="9" name="Graphic 8" descr="Suitcase">
            <a:extLst>
              <a:ext uri="{FF2B5EF4-FFF2-40B4-BE49-F238E27FC236}">
                <a16:creationId xmlns:a16="http://schemas.microsoft.com/office/drawing/2014/main" id="{20468B39-E104-C04F-4543-C3D782E02AE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85965" y="5050825"/>
            <a:ext cx="2181131" cy="842636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0308CA7B-48E5-CA5E-D647-A78F34252E5F}"/>
              </a:ext>
            </a:extLst>
          </p:cNvPr>
          <p:cNvSpPr txBox="1">
            <a:spLocks/>
          </p:cNvSpPr>
          <p:nvPr/>
        </p:nvSpPr>
        <p:spPr bwMode="auto">
          <a:xfrm>
            <a:off x="1105957" y="5262349"/>
            <a:ext cx="334553" cy="506677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Proxima Nova" charset="0"/>
                <a:ea typeface="Proxima Nova" charset="0"/>
                <a:cs typeface="Proxima Nova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Proxima Nova" charset="0"/>
                <a:ea typeface="Proxima Nova" charset="0"/>
                <a:cs typeface="Proxima Nova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Proxima Nova" charset="0"/>
                <a:ea typeface="Proxima Nova" charset="0"/>
                <a:cs typeface="Proxima Nova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Proxima Nova" charset="0"/>
                <a:ea typeface="Proxima Nova" charset="0"/>
                <a:cs typeface="Proxima Nova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Proxima Nova" charset="0"/>
                <a:ea typeface="Proxima Nova" charset="0"/>
                <a:cs typeface="Proxima Nova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Proxima Nova" charset="0"/>
                <a:ea typeface="Proxima Nova" charset="0"/>
                <a:cs typeface="Proxima Nova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Proxima Nova" charset="0"/>
                <a:ea typeface="Proxima Nova" charset="0"/>
                <a:cs typeface="Proxima Nova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Proxima Nova" charset="0"/>
                <a:ea typeface="Proxima Nova" charset="0"/>
                <a:cs typeface="Proxima Nova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Proxima Nova" charset="0"/>
                <a:ea typeface="Proxima Nova" charset="0"/>
                <a:cs typeface="Proxima Nova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en-US" sz="2400" b="1" dirty="0">
                <a:latin typeface="Palatino Linotype" panose="02040502050505030304" pitchFamily="18" charset="0"/>
              </a:rPr>
              <a:t>5</a:t>
            </a:r>
            <a:endParaRPr lang="en-US" altLang="en-US" sz="2400" dirty="0">
              <a:latin typeface="Palatino Linotype" panose="02040502050505030304" pitchFamily="18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472155B-D7FB-BFC5-5988-6D0ECA6CF22E}"/>
              </a:ext>
            </a:extLst>
          </p:cNvPr>
          <p:cNvSpPr txBox="1">
            <a:spLocks/>
          </p:cNvSpPr>
          <p:nvPr/>
        </p:nvSpPr>
        <p:spPr bwMode="auto">
          <a:xfrm>
            <a:off x="8196123" y="3812922"/>
            <a:ext cx="3995877" cy="94987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Proxima Nova" charset="0"/>
                <a:ea typeface="Proxima Nova" charset="0"/>
                <a:cs typeface="Proxima Nova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Proxima Nova" charset="0"/>
                <a:ea typeface="Proxima Nova" charset="0"/>
                <a:cs typeface="Proxima Nova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Proxima Nova" charset="0"/>
                <a:ea typeface="Proxima Nova" charset="0"/>
                <a:cs typeface="Proxima Nova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Proxima Nova" charset="0"/>
                <a:ea typeface="Proxima Nova" charset="0"/>
                <a:cs typeface="Proxima Nova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Proxima Nova" charset="0"/>
                <a:ea typeface="Proxima Nova" charset="0"/>
                <a:cs typeface="Proxima Nova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Proxima Nova" charset="0"/>
                <a:ea typeface="Proxima Nova" charset="0"/>
                <a:cs typeface="Proxima Nova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Proxima Nova" charset="0"/>
                <a:ea typeface="Proxima Nova" charset="0"/>
                <a:cs typeface="Proxima Nova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Proxima Nova" charset="0"/>
                <a:ea typeface="Proxima Nova" charset="0"/>
                <a:cs typeface="Proxima Nova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Proxima Nova" charset="0"/>
                <a:ea typeface="Proxima Nova" charset="0"/>
                <a:cs typeface="Proxima Nova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en-US" sz="2400" b="1" dirty="0">
                <a:latin typeface="Palatino Linotype" panose="02040502050505030304" pitchFamily="18" charset="0"/>
              </a:rPr>
              <a:t>T1: </a:t>
            </a:r>
            <a:r>
              <a:rPr lang="en-US" altLang="en-US" sz="2400" dirty="0">
                <a:latin typeface="Palatino Linotype" panose="02040502050505030304" pitchFamily="18" charset="0"/>
              </a:rPr>
              <a:t>transfer(Alice, Bob, 2)</a:t>
            </a:r>
          </a:p>
          <a:p>
            <a:pPr>
              <a:lnSpc>
                <a:spcPct val="120000"/>
              </a:lnSpc>
            </a:pPr>
            <a:r>
              <a:rPr lang="en-US" altLang="en-US" sz="2400" b="1" dirty="0">
                <a:latin typeface="Palatino Linotype" panose="02040502050505030304" pitchFamily="18" charset="0"/>
              </a:rPr>
              <a:t>T2: </a:t>
            </a:r>
            <a:r>
              <a:rPr lang="en-US" altLang="en-US" sz="2400" dirty="0">
                <a:latin typeface="Palatino Linotype" panose="02040502050505030304" pitchFamily="18" charset="0"/>
              </a:rPr>
              <a:t>transfer(Bob, Eve, 1)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AC63A1C-3E0B-77C2-A4FE-13645A3F59F5}"/>
              </a:ext>
            </a:extLst>
          </p:cNvPr>
          <p:cNvGrpSpPr/>
          <p:nvPr/>
        </p:nvGrpSpPr>
        <p:grpSpPr>
          <a:xfrm>
            <a:off x="251281" y="3120091"/>
            <a:ext cx="1798843" cy="1959142"/>
            <a:chOff x="919383" y="3205054"/>
            <a:chExt cx="1798843" cy="1959142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0A91736-ABE6-49B1-5F72-52A32FB7921E}"/>
                </a:ext>
              </a:extLst>
            </p:cNvPr>
            <p:cNvSpPr txBox="1"/>
            <p:nvPr/>
          </p:nvSpPr>
          <p:spPr>
            <a:xfrm>
              <a:off x="1277555" y="4764086"/>
              <a:ext cx="108249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latin typeface="Palatino Linotype" panose="02040502050505030304" pitchFamily="18" charset="0"/>
                  <a:cs typeface="Times New Roman" panose="02020603050405020304" pitchFamily="18" charset="0"/>
                </a:rPr>
                <a:t>Alice</a:t>
              </a:r>
            </a:p>
          </p:txBody>
        </p:sp>
        <p:pic>
          <p:nvPicPr>
            <p:cNvPr id="14" name="Graphic 13" descr="School girl with solid fill">
              <a:extLst>
                <a:ext uri="{FF2B5EF4-FFF2-40B4-BE49-F238E27FC236}">
                  <a16:creationId xmlns:a16="http://schemas.microsoft.com/office/drawing/2014/main" id="{918CFF2F-DAE1-E8E5-7A3B-9F1564E7C9C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919383" y="3205054"/>
              <a:ext cx="1798843" cy="1798843"/>
            </a:xfrm>
            <a:prstGeom prst="rect">
              <a:avLst/>
            </a:prstGeom>
          </p:spPr>
        </p:pic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3FD89F7-AE27-B9E7-E37D-DAFB31E4BEA2}"/>
              </a:ext>
            </a:extLst>
          </p:cNvPr>
          <p:cNvGrpSpPr/>
          <p:nvPr/>
        </p:nvGrpSpPr>
        <p:grpSpPr>
          <a:xfrm>
            <a:off x="3110612" y="3094059"/>
            <a:ext cx="1798843" cy="1945890"/>
            <a:chOff x="3076398" y="3205054"/>
            <a:chExt cx="1798843" cy="1945890"/>
          </a:xfrm>
        </p:grpSpPr>
        <p:pic>
          <p:nvPicPr>
            <p:cNvPr id="16" name="Graphic 15" descr="School boy with solid fill">
              <a:extLst>
                <a:ext uri="{FF2B5EF4-FFF2-40B4-BE49-F238E27FC236}">
                  <a16:creationId xmlns:a16="http://schemas.microsoft.com/office/drawing/2014/main" id="{4DC16650-8F09-DEF0-DA45-EEE0F1BAB49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3076398" y="3205054"/>
              <a:ext cx="1798843" cy="1798843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C07CF52-AA6F-E7FE-1134-3E9BBB60AA3F}"/>
                </a:ext>
              </a:extLst>
            </p:cNvPr>
            <p:cNvSpPr txBox="1"/>
            <p:nvPr/>
          </p:nvSpPr>
          <p:spPr>
            <a:xfrm>
              <a:off x="3434570" y="4750834"/>
              <a:ext cx="108249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latin typeface="Palatino Linotype" panose="02040502050505030304" pitchFamily="18" charset="0"/>
                  <a:cs typeface="Times New Roman" panose="02020603050405020304" pitchFamily="18" charset="0"/>
                </a:rPr>
                <a:t>Bob</a:t>
              </a: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EEC5D46C-D951-0325-C374-D34412D23348}"/>
              </a:ext>
            </a:extLst>
          </p:cNvPr>
          <p:cNvSpPr txBox="1"/>
          <p:nvPr/>
        </p:nvSpPr>
        <p:spPr>
          <a:xfrm>
            <a:off x="6133240" y="4562742"/>
            <a:ext cx="10824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Eve</a:t>
            </a:r>
          </a:p>
        </p:txBody>
      </p:sp>
      <p:pic>
        <p:nvPicPr>
          <p:cNvPr id="19" name="Graphic 18" descr="Suitcase">
            <a:extLst>
              <a:ext uri="{FF2B5EF4-FFF2-40B4-BE49-F238E27FC236}">
                <a16:creationId xmlns:a16="http://schemas.microsoft.com/office/drawing/2014/main" id="{2924006A-4A6C-FD15-26C6-D5AC7D8220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919466" y="5053857"/>
            <a:ext cx="2181131" cy="842636"/>
          </a:xfrm>
          <a:prstGeom prst="rect">
            <a:avLst/>
          </a:prstGeom>
        </p:spPr>
      </p:pic>
      <p:pic>
        <p:nvPicPr>
          <p:cNvPr id="20" name="Graphic 19" descr="Suitcase">
            <a:extLst>
              <a:ext uri="{FF2B5EF4-FFF2-40B4-BE49-F238E27FC236}">
                <a16:creationId xmlns:a16="http://schemas.microsoft.com/office/drawing/2014/main" id="{9B49D8C9-CDE0-0A4C-1255-0CBF1BA79C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660323" y="5039939"/>
            <a:ext cx="2181131" cy="842636"/>
          </a:xfrm>
          <a:prstGeom prst="rect">
            <a:avLst/>
          </a:prstGeom>
        </p:spPr>
      </p:pic>
      <p:sp>
        <p:nvSpPr>
          <p:cNvPr id="21" name="Title 1">
            <a:extLst>
              <a:ext uri="{FF2B5EF4-FFF2-40B4-BE49-F238E27FC236}">
                <a16:creationId xmlns:a16="http://schemas.microsoft.com/office/drawing/2014/main" id="{B9F50CED-6C9C-6665-CB94-C5B053BCBECB}"/>
              </a:ext>
            </a:extLst>
          </p:cNvPr>
          <p:cNvSpPr txBox="1">
            <a:spLocks/>
          </p:cNvSpPr>
          <p:nvPr/>
        </p:nvSpPr>
        <p:spPr bwMode="auto">
          <a:xfrm>
            <a:off x="3842754" y="5290795"/>
            <a:ext cx="334553" cy="506677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Proxima Nova" charset="0"/>
                <a:ea typeface="Proxima Nova" charset="0"/>
                <a:cs typeface="Proxima Nova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Proxima Nova" charset="0"/>
                <a:ea typeface="Proxima Nova" charset="0"/>
                <a:cs typeface="Proxima Nova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Proxima Nova" charset="0"/>
                <a:ea typeface="Proxima Nova" charset="0"/>
                <a:cs typeface="Proxima Nova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Proxima Nova" charset="0"/>
                <a:ea typeface="Proxima Nova" charset="0"/>
                <a:cs typeface="Proxima Nova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Proxima Nova" charset="0"/>
                <a:ea typeface="Proxima Nova" charset="0"/>
                <a:cs typeface="Proxima Nova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Proxima Nova" charset="0"/>
                <a:ea typeface="Proxima Nova" charset="0"/>
                <a:cs typeface="Proxima Nova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Proxima Nova" charset="0"/>
                <a:ea typeface="Proxima Nova" charset="0"/>
                <a:cs typeface="Proxima Nova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Proxima Nova" charset="0"/>
                <a:ea typeface="Proxima Nova" charset="0"/>
                <a:cs typeface="Proxima Nova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Proxima Nova" charset="0"/>
                <a:ea typeface="Proxima Nova" charset="0"/>
                <a:cs typeface="Proxima Nova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en-US" sz="2400" b="1" dirty="0">
                <a:latin typeface="Palatino Linotype" panose="02040502050505030304" pitchFamily="18" charset="0"/>
              </a:rPr>
              <a:t>0</a:t>
            </a:r>
            <a:endParaRPr lang="en-US" altLang="en-US" sz="2400" dirty="0">
              <a:latin typeface="Palatino Linotype" panose="02040502050505030304" pitchFamily="18" charset="0"/>
            </a:endParaRP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47A5AE41-F780-7FBE-FA5B-87B8AAE24EE5}"/>
              </a:ext>
            </a:extLst>
          </p:cNvPr>
          <p:cNvSpPr txBox="1">
            <a:spLocks/>
          </p:cNvSpPr>
          <p:nvPr/>
        </p:nvSpPr>
        <p:spPr bwMode="auto">
          <a:xfrm>
            <a:off x="6587402" y="5268984"/>
            <a:ext cx="334553" cy="506677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Proxima Nova" charset="0"/>
                <a:ea typeface="Proxima Nova" charset="0"/>
                <a:cs typeface="Proxima Nova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Proxima Nova" charset="0"/>
                <a:ea typeface="Proxima Nova" charset="0"/>
                <a:cs typeface="Proxima Nova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Proxima Nova" charset="0"/>
                <a:ea typeface="Proxima Nova" charset="0"/>
                <a:cs typeface="Proxima Nova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Proxima Nova" charset="0"/>
                <a:ea typeface="Proxima Nova" charset="0"/>
                <a:cs typeface="Proxima Nova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Proxima Nova" charset="0"/>
                <a:ea typeface="Proxima Nova" charset="0"/>
                <a:cs typeface="Proxima Nova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Proxima Nova" charset="0"/>
                <a:ea typeface="Proxima Nova" charset="0"/>
                <a:cs typeface="Proxima Nova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Proxima Nova" charset="0"/>
                <a:ea typeface="Proxima Nova" charset="0"/>
                <a:cs typeface="Proxima Nova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Proxima Nova" charset="0"/>
                <a:ea typeface="Proxima Nova" charset="0"/>
                <a:cs typeface="Proxima Nova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Proxima Nova" charset="0"/>
                <a:ea typeface="Proxima Nova" charset="0"/>
                <a:cs typeface="Proxima Nova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en-US" sz="2400" b="1" dirty="0">
                <a:latin typeface="Palatino Linotype" panose="02040502050505030304" pitchFamily="18" charset="0"/>
              </a:rPr>
              <a:t>0</a:t>
            </a:r>
            <a:endParaRPr lang="en-US" altLang="en-US" sz="2400" dirty="0">
              <a:latin typeface="Palatino Linotype" panose="02040502050505030304" pitchFamily="18" charset="0"/>
            </a:endParaRP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02FC509F-6FB8-EB76-DB99-7A13436468C9}"/>
              </a:ext>
            </a:extLst>
          </p:cNvPr>
          <p:cNvSpPr txBox="1">
            <a:spLocks/>
          </p:cNvSpPr>
          <p:nvPr/>
        </p:nvSpPr>
        <p:spPr bwMode="auto">
          <a:xfrm>
            <a:off x="1470845" y="6311900"/>
            <a:ext cx="3995877" cy="506677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Proxima Nova" charset="0"/>
                <a:ea typeface="Proxima Nova" charset="0"/>
                <a:cs typeface="Proxima Nova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Proxima Nova" charset="0"/>
                <a:ea typeface="Proxima Nova" charset="0"/>
                <a:cs typeface="Proxima Nova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Proxima Nova" charset="0"/>
                <a:ea typeface="Proxima Nova" charset="0"/>
                <a:cs typeface="Proxima Nova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Proxima Nova" charset="0"/>
                <a:ea typeface="Proxima Nova" charset="0"/>
                <a:cs typeface="Proxima Nova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Proxima Nova" charset="0"/>
                <a:ea typeface="Proxima Nova" charset="0"/>
                <a:cs typeface="Proxima Nova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Proxima Nova" charset="0"/>
                <a:ea typeface="Proxima Nova" charset="0"/>
                <a:cs typeface="Proxima Nova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Proxima Nova" charset="0"/>
                <a:ea typeface="Proxima Nova" charset="0"/>
                <a:cs typeface="Proxima Nova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Proxima Nova" charset="0"/>
                <a:ea typeface="Proxima Nova" charset="0"/>
                <a:cs typeface="Proxima Nova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Proxima Nova" charset="0"/>
                <a:ea typeface="Proxima Nova" charset="0"/>
                <a:cs typeface="Proxima Nova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en-US" sz="2400" b="1" dirty="0">
                <a:latin typeface="Palatino Linotype" panose="02040502050505030304" pitchFamily="18" charset="0"/>
              </a:rPr>
              <a:t>Case 1: T1 then T2</a:t>
            </a:r>
            <a:endParaRPr lang="en-US" altLang="en-US" sz="2400" dirty="0">
              <a:latin typeface="Palatino Linotype" panose="02040502050505030304" pitchFamily="18" charset="0"/>
            </a:endParaRP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C9904DC1-D0DF-D26E-236E-0E096F272312}"/>
              </a:ext>
            </a:extLst>
          </p:cNvPr>
          <p:cNvSpPr txBox="1">
            <a:spLocks/>
          </p:cNvSpPr>
          <p:nvPr/>
        </p:nvSpPr>
        <p:spPr bwMode="auto">
          <a:xfrm>
            <a:off x="1105956" y="5256297"/>
            <a:ext cx="334553" cy="506677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Proxima Nova" charset="0"/>
                <a:ea typeface="Proxima Nova" charset="0"/>
                <a:cs typeface="Proxima Nova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Proxima Nova" charset="0"/>
                <a:ea typeface="Proxima Nova" charset="0"/>
                <a:cs typeface="Proxima Nova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Proxima Nova" charset="0"/>
                <a:ea typeface="Proxima Nova" charset="0"/>
                <a:cs typeface="Proxima Nova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Proxima Nova" charset="0"/>
                <a:ea typeface="Proxima Nova" charset="0"/>
                <a:cs typeface="Proxima Nova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Proxima Nova" charset="0"/>
                <a:ea typeface="Proxima Nova" charset="0"/>
                <a:cs typeface="Proxima Nova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Proxima Nova" charset="0"/>
                <a:ea typeface="Proxima Nova" charset="0"/>
                <a:cs typeface="Proxima Nova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Proxima Nova" charset="0"/>
                <a:ea typeface="Proxima Nova" charset="0"/>
                <a:cs typeface="Proxima Nova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Proxima Nova" charset="0"/>
                <a:ea typeface="Proxima Nova" charset="0"/>
                <a:cs typeface="Proxima Nova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Proxima Nova" charset="0"/>
                <a:ea typeface="Proxima Nova" charset="0"/>
                <a:cs typeface="Proxima Nova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en-US" sz="2400" b="1" dirty="0">
                <a:latin typeface="Palatino Linotype" panose="02040502050505030304" pitchFamily="18" charset="0"/>
              </a:rPr>
              <a:t>3</a:t>
            </a:r>
            <a:endParaRPr lang="en-US" altLang="en-US" sz="2400" dirty="0">
              <a:latin typeface="Palatino Linotype" panose="02040502050505030304" pitchFamily="18" charset="0"/>
            </a:endParaRP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A61A2CFE-B3BC-5EA2-9714-D9FDDDD37023}"/>
              </a:ext>
            </a:extLst>
          </p:cNvPr>
          <p:cNvSpPr txBox="1">
            <a:spLocks/>
          </p:cNvSpPr>
          <p:nvPr/>
        </p:nvSpPr>
        <p:spPr bwMode="auto">
          <a:xfrm>
            <a:off x="3847314" y="5289713"/>
            <a:ext cx="334553" cy="506677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Proxima Nova" charset="0"/>
                <a:ea typeface="Proxima Nova" charset="0"/>
                <a:cs typeface="Proxima Nova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Proxima Nova" charset="0"/>
                <a:ea typeface="Proxima Nova" charset="0"/>
                <a:cs typeface="Proxima Nova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Proxima Nova" charset="0"/>
                <a:ea typeface="Proxima Nova" charset="0"/>
                <a:cs typeface="Proxima Nova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Proxima Nova" charset="0"/>
                <a:ea typeface="Proxima Nova" charset="0"/>
                <a:cs typeface="Proxima Nova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Proxima Nova" charset="0"/>
                <a:ea typeface="Proxima Nova" charset="0"/>
                <a:cs typeface="Proxima Nova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Proxima Nova" charset="0"/>
                <a:ea typeface="Proxima Nova" charset="0"/>
                <a:cs typeface="Proxima Nova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Proxima Nova" charset="0"/>
                <a:ea typeface="Proxima Nova" charset="0"/>
                <a:cs typeface="Proxima Nova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Proxima Nova" charset="0"/>
                <a:ea typeface="Proxima Nova" charset="0"/>
                <a:cs typeface="Proxima Nova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Proxima Nova" charset="0"/>
                <a:ea typeface="Proxima Nova" charset="0"/>
                <a:cs typeface="Proxima Nova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en-US" sz="2400" b="1" dirty="0">
                <a:latin typeface="Palatino Linotype" panose="02040502050505030304" pitchFamily="18" charset="0"/>
              </a:rPr>
              <a:t>2</a:t>
            </a:r>
            <a:endParaRPr lang="en-US" altLang="en-US" sz="2400" dirty="0">
              <a:latin typeface="Palatino Linotype" panose="02040502050505030304" pitchFamily="18" charset="0"/>
            </a:endParaRP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95E311D4-34EC-FD33-2FDB-1F9D62DC82AB}"/>
              </a:ext>
            </a:extLst>
          </p:cNvPr>
          <p:cNvSpPr txBox="1">
            <a:spLocks/>
          </p:cNvSpPr>
          <p:nvPr/>
        </p:nvSpPr>
        <p:spPr bwMode="auto">
          <a:xfrm>
            <a:off x="3842753" y="5289712"/>
            <a:ext cx="334553" cy="506677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Proxima Nova" charset="0"/>
                <a:ea typeface="Proxima Nova" charset="0"/>
                <a:cs typeface="Proxima Nova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Proxima Nova" charset="0"/>
                <a:ea typeface="Proxima Nova" charset="0"/>
                <a:cs typeface="Proxima Nova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Proxima Nova" charset="0"/>
                <a:ea typeface="Proxima Nova" charset="0"/>
                <a:cs typeface="Proxima Nova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Proxima Nova" charset="0"/>
                <a:ea typeface="Proxima Nova" charset="0"/>
                <a:cs typeface="Proxima Nova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Proxima Nova" charset="0"/>
                <a:ea typeface="Proxima Nova" charset="0"/>
                <a:cs typeface="Proxima Nova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Proxima Nova" charset="0"/>
                <a:ea typeface="Proxima Nova" charset="0"/>
                <a:cs typeface="Proxima Nova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Proxima Nova" charset="0"/>
                <a:ea typeface="Proxima Nova" charset="0"/>
                <a:cs typeface="Proxima Nova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Proxima Nova" charset="0"/>
                <a:ea typeface="Proxima Nova" charset="0"/>
                <a:cs typeface="Proxima Nova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Proxima Nova" charset="0"/>
                <a:ea typeface="Proxima Nova" charset="0"/>
                <a:cs typeface="Proxima Nova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en-US" sz="2400" b="1" dirty="0">
                <a:latin typeface="Palatino Linotype" panose="02040502050505030304" pitchFamily="18" charset="0"/>
              </a:rPr>
              <a:t>0</a:t>
            </a:r>
            <a:endParaRPr lang="en-US" altLang="en-US" sz="2400" dirty="0">
              <a:latin typeface="Palatino Linotype" panose="02040502050505030304" pitchFamily="18" charset="0"/>
            </a:endParaRP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24D263E7-322C-6FB0-6272-C2CACFBF3734}"/>
              </a:ext>
            </a:extLst>
          </p:cNvPr>
          <p:cNvSpPr txBox="1">
            <a:spLocks/>
          </p:cNvSpPr>
          <p:nvPr/>
        </p:nvSpPr>
        <p:spPr bwMode="auto">
          <a:xfrm>
            <a:off x="6606952" y="5256297"/>
            <a:ext cx="334553" cy="506677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Proxima Nova" charset="0"/>
                <a:ea typeface="Proxima Nova" charset="0"/>
                <a:cs typeface="Proxima Nova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Proxima Nova" charset="0"/>
                <a:ea typeface="Proxima Nova" charset="0"/>
                <a:cs typeface="Proxima Nova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Proxima Nova" charset="0"/>
                <a:ea typeface="Proxima Nova" charset="0"/>
                <a:cs typeface="Proxima Nova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Proxima Nova" charset="0"/>
                <a:ea typeface="Proxima Nova" charset="0"/>
                <a:cs typeface="Proxima Nova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Proxima Nova" charset="0"/>
                <a:ea typeface="Proxima Nova" charset="0"/>
                <a:cs typeface="Proxima Nova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Proxima Nova" charset="0"/>
                <a:ea typeface="Proxima Nova" charset="0"/>
                <a:cs typeface="Proxima Nova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Proxima Nova" charset="0"/>
                <a:ea typeface="Proxima Nova" charset="0"/>
                <a:cs typeface="Proxima Nova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Proxima Nova" charset="0"/>
                <a:ea typeface="Proxima Nova" charset="0"/>
                <a:cs typeface="Proxima Nova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Proxima Nova" charset="0"/>
                <a:ea typeface="Proxima Nova" charset="0"/>
                <a:cs typeface="Proxima Nova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en-US" sz="2400" b="1" dirty="0">
                <a:latin typeface="Palatino Linotype" panose="02040502050505030304" pitchFamily="18" charset="0"/>
              </a:rPr>
              <a:t>1</a:t>
            </a:r>
            <a:endParaRPr lang="en-US" altLang="en-US" sz="2400" dirty="0">
              <a:latin typeface="Palatino Linotype" panose="02040502050505030304" pitchFamily="18" charset="0"/>
            </a:endParaRP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A3B8EA63-AD6F-1794-D127-359532A58C59}"/>
              </a:ext>
            </a:extLst>
          </p:cNvPr>
          <p:cNvSpPr txBox="1">
            <a:spLocks/>
          </p:cNvSpPr>
          <p:nvPr/>
        </p:nvSpPr>
        <p:spPr bwMode="auto">
          <a:xfrm>
            <a:off x="1121309" y="5289711"/>
            <a:ext cx="334553" cy="506677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Proxima Nova" charset="0"/>
                <a:ea typeface="Proxima Nova" charset="0"/>
                <a:cs typeface="Proxima Nova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Proxima Nova" charset="0"/>
                <a:ea typeface="Proxima Nova" charset="0"/>
                <a:cs typeface="Proxima Nova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Proxima Nova" charset="0"/>
                <a:ea typeface="Proxima Nova" charset="0"/>
                <a:cs typeface="Proxima Nova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Proxima Nova" charset="0"/>
                <a:ea typeface="Proxima Nova" charset="0"/>
                <a:cs typeface="Proxima Nova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Proxima Nova" charset="0"/>
                <a:ea typeface="Proxima Nova" charset="0"/>
                <a:cs typeface="Proxima Nova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Proxima Nova" charset="0"/>
                <a:ea typeface="Proxima Nova" charset="0"/>
                <a:cs typeface="Proxima Nova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Proxima Nova" charset="0"/>
                <a:ea typeface="Proxima Nova" charset="0"/>
                <a:cs typeface="Proxima Nova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Proxima Nova" charset="0"/>
                <a:ea typeface="Proxima Nova" charset="0"/>
                <a:cs typeface="Proxima Nova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Proxima Nova" charset="0"/>
                <a:ea typeface="Proxima Nova" charset="0"/>
                <a:cs typeface="Proxima Nova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en-US" sz="2400" b="1" dirty="0">
                <a:latin typeface="Palatino Linotype" panose="02040502050505030304" pitchFamily="18" charset="0"/>
              </a:rPr>
              <a:t>3</a:t>
            </a:r>
            <a:endParaRPr lang="en-US" altLang="en-US" sz="2400" dirty="0">
              <a:latin typeface="Palatino Linotype" panose="02040502050505030304" pitchFamily="18" charset="0"/>
            </a:endParaRPr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9BC0E938-CBB2-A058-447D-389E9726FE28}"/>
              </a:ext>
            </a:extLst>
          </p:cNvPr>
          <p:cNvSpPr txBox="1">
            <a:spLocks/>
          </p:cNvSpPr>
          <p:nvPr/>
        </p:nvSpPr>
        <p:spPr bwMode="auto">
          <a:xfrm>
            <a:off x="3862304" y="5296075"/>
            <a:ext cx="334553" cy="506677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Proxima Nova" charset="0"/>
                <a:ea typeface="Proxima Nova" charset="0"/>
                <a:cs typeface="Proxima Nova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Proxima Nova" charset="0"/>
                <a:ea typeface="Proxima Nova" charset="0"/>
                <a:cs typeface="Proxima Nova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Proxima Nova" charset="0"/>
                <a:ea typeface="Proxima Nova" charset="0"/>
                <a:cs typeface="Proxima Nova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Proxima Nova" charset="0"/>
                <a:ea typeface="Proxima Nova" charset="0"/>
                <a:cs typeface="Proxima Nova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Proxima Nova" charset="0"/>
                <a:ea typeface="Proxima Nova" charset="0"/>
                <a:cs typeface="Proxima Nova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Proxima Nova" charset="0"/>
                <a:ea typeface="Proxima Nova" charset="0"/>
                <a:cs typeface="Proxima Nova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Proxima Nova" charset="0"/>
                <a:ea typeface="Proxima Nova" charset="0"/>
                <a:cs typeface="Proxima Nova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Proxima Nova" charset="0"/>
                <a:ea typeface="Proxima Nova" charset="0"/>
                <a:cs typeface="Proxima Nova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Proxima Nova" charset="0"/>
                <a:ea typeface="Proxima Nova" charset="0"/>
                <a:cs typeface="Proxima Nova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en-US" sz="2400" b="1" dirty="0">
                <a:latin typeface="Palatino Linotype" panose="02040502050505030304" pitchFamily="18" charset="0"/>
              </a:rPr>
              <a:t>1</a:t>
            </a:r>
            <a:endParaRPr lang="en-US" altLang="en-US" sz="2400" dirty="0">
              <a:latin typeface="Palatino Linotype" panose="02040502050505030304" pitchFamily="18" charset="0"/>
            </a:endParaRPr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F492732D-9137-082A-4B62-8B4858EDCA38}"/>
              </a:ext>
            </a:extLst>
          </p:cNvPr>
          <p:cNvSpPr txBox="1">
            <a:spLocks/>
          </p:cNvSpPr>
          <p:nvPr/>
        </p:nvSpPr>
        <p:spPr bwMode="auto">
          <a:xfrm>
            <a:off x="6591961" y="5264694"/>
            <a:ext cx="334553" cy="506677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Proxima Nova" charset="0"/>
                <a:ea typeface="Proxima Nova" charset="0"/>
                <a:cs typeface="Proxima Nova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Proxima Nova" charset="0"/>
                <a:ea typeface="Proxima Nova" charset="0"/>
                <a:cs typeface="Proxima Nova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Proxima Nova" charset="0"/>
                <a:ea typeface="Proxima Nova" charset="0"/>
                <a:cs typeface="Proxima Nova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Proxima Nova" charset="0"/>
                <a:ea typeface="Proxima Nova" charset="0"/>
                <a:cs typeface="Proxima Nova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Proxima Nova" charset="0"/>
                <a:ea typeface="Proxima Nova" charset="0"/>
                <a:cs typeface="Proxima Nova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Proxima Nova" charset="0"/>
                <a:ea typeface="Proxima Nova" charset="0"/>
                <a:cs typeface="Proxima Nova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Proxima Nova" charset="0"/>
                <a:ea typeface="Proxima Nova" charset="0"/>
                <a:cs typeface="Proxima Nova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Proxima Nova" charset="0"/>
                <a:ea typeface="Proxima Nova" charset="0"/>
                <a:cs typeface="Proxima Nova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Proxima Nova" charset="0"/>
                <a:ea typeface="Proxima Nova" charset="0"/>
                <a:cs typeface="Proxima Nova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en-US" sz="2400" b="1" dirty="0">
                <a:latin typeface="Palatino Linotype" panose="02040502050505030304" pitchFamily="18" charset="0"/>
              </a:rPr>
              <a:t>0</a:t>
            </a:r>
            <a:endParaRPr lang="en-US" altLang="en-US" sz="2400" dirty="0">
              <a:latin typeface="Palatino Linotype" panose="02040502050505030304" pitchFamily="18" charset="0"/>
            </a:endParaRPr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3C2C4721-72B2-F5AD-8F65-60AD97C3C18D}"/>
              </a:ext>
            </a:extLst>
          </p:cNvPr>
          <p:cNvSpPr txBox="1">
            <a:spLocks/>
          </p:cNvSpPr>
          <p:nvPr/>
        </p:nvSpPr>
        <p:spPr bwMode="auto">
          <a:xfrm>
            <a:off x="3862303" y="5287498"/>
            <a:ext cx="334553" cy="506677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Proxima Nova" charset="0"/>
                <a:ea typeface="Proxima Nova" charset="0"/>
                <a:cs typeface="Proxima Nova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Proxima Nova" charset="0"/>
                <a:ea typeface="Proxima Nova" charset="0"/>
                <a:cs typeface="Proxima Nova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Proxima Nova" charset="0"/>
                <a:ea typeface="Proxima Nova" charset="0"/>
                <a:cs typeface="Proxima Nova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Proxima Nova" charset="0"/>
                <a:ea typeface="Proxima Nova" charset="0"/>
                <a:cs typeface="Proxima Nova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Proxima Nova" charset="0"/>
                <a:ea typeface="Proxima Nova" charset="0"/>
                <a:cs typeface="Proxima Nova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Proxima Nova" charset="0"/>
                <a:ea typeface="Proxima Nova" charset="0"/>
                <a:cs typeface="Proxima Nova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Proxima Nova" charset="0"/>
                <a:ea typeface="Proxima Nova" charset="0"/>
                <a:cs typeface="Proxima Nova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Proxima Nova" charset="0"/>
                <a:ea typeface="Proxima Nova" charset="0"/>
                <a:cs typeface="Proxima Nova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Proxima Nova" charset="0"/>
                <a:ea typeface="Proxima Nova" charset="0"/>
                <a:cs typeface="Proxima Nova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en-US" sz="2400" b="1" dirty="0">
                <a:latin typeface="Palatino Linotype" panose="02040502050505030304" pitchFamily="18" charset="0"/>
              </a:rPr>
              <a:t>2</a:t>
            </a:r>
            <a:endParaRPr lang="en-US" altLang="en-US" sz="2400" dirty="0">
              <a:latin typeface="Palatino Linotype" panose="02040502050505030304" pitchFamily="18" charset="0"/>
            </a:endParaRPr>
          </a:p>
        </p:txBody>
      </p:sp>
      <p:sp>
        <p:nvSpPr>
          <p:cNvPr id="32" name="Title 1">
            <a:extLst>
              <a:ext uri="{FF2B5EF4-FFF2-40B4-BE49-F238E27FC236}">
                <a16:creationId xmlns:a16="http://schemas.microsoft.com/office/drawing/2014/main" id="{DB304ADD-C8BD-5E64-CB12-81DD6157E745}"/>
              </a:ext>
            </a:extLst>
          </p:cNvPr>
          <p:cNvSpPr txBox="1">
            <a:spLocks/>
          </p:cNvSpPr>
          <p:nvPr/>
        </p:nvSpPr>
        <p:spPr bwMode="auto">
          <a:xfrm>
            <a:off x="1111534" y="5268401"/>
            <a:ext cx="334553" cy="506677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Proxima Nova" charset="0"/>
                <a:ea typeface="Proxima Nova" charset="0"/>
                <a:cs typeface="Proxima Nova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Proxima Nova" charset="0"/>
                <a:ea typeface="Proxima Nova" charset="0"/>
                <a:cs typeface="Proxima Nova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Proxima Nova" charset="0"/>
                <a:ea typeface="Proxima Nova" charset="0"/>
                <a:cs typeface="Proxima Nova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Proxima Nova" charset="0"/>
                <a:ea typeface="Proxima Nova" charset="0"/>
                <a:cs typeface="Proxima Nova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Proxima Nova" charset="0"/>
                <a:ea typeface="Proxima Nova" charset="0"/>
                <a:cs typeface="Proxima Nova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Proxima Nova" charset="0"/>
                <a:ea typeface="Proxima Nova" charset="0"/>
                <a:cs typeface="Proxima Nova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Proxima Nova" charset="0"/>
                <a:ea typeface="Proxima Nova" charset="0"/>
                <a:cs typeface="Proxima Nova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Proxima Nova" charset="0"/>
                <a:ea typeface="Proxima Nova" charset="0"/>
                <a:cs typeface="Proxima Nova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Proxima Nova" charset="0"/>
                <a:ea typeface="Proxima Nova" charset="0"/>
                <a:cs typeface="Proxima Nova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en-US" sz="2400" b="1" dirty="0">
                <a:latin typeface="Palatino Linotype" panose="02040502050505030304" pitchFamily="18" charset="0"/>
              </a:rPr>
              <a:t>5</a:t>
            </a:r>
            <a:endParaRPr lang="en-US" altLang="en-US" sz="2400" dirty="0">
              <a:latin typeface="Palatino Linotype" panose="02040502050505030304" pitchFamily="18" charset="0"/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B2A0B0A6-5022-ABD3-E393-D405AD3D1293}"/>
              </a:ext>
            </a:extLst>
          </p:cNvPr>
          <p:cNvSpPr txBox="1">
            <a:spLocks/>
          </p:cNvSpPr>
          <p:nvPr/>
        </p:nvSpPr>
        <p:spPr bwMode="auto">
          <a:xfrm>
            <a:off x="1476159" y="6312754"/>
            <a:ext cx="3995877" cy="506677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Proxima Nova" charset="0"/>
                <a:ea typeface="Proxima Nova" charset="0"/>
                <a:cs typeface="Proxima Nova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Proxima Nova" charset="0"/>
                <a:ea typeface="Proxima Nova" charset="0"/>
                <a:cs typeface="Proxima Nova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Proxima Nova" charset="0"/>
                <a:ea typeface="Proxima Nova" charset="0"/>
                <a:cs typeface="Proxima Nova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Proxima Nova" charset="0"/>
                <a:ea typeface="Proxima Nova" charset="0"/>
                <a:cs typeface="Proxima Nova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Proxima Nova" charset="0"/>
                <a:ea typeface="Proxima Nova" charset="0"/>
                <a:cs typeface="Proxima Nova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Proxima Nova" charset="0"/>
                <a:ea typeface="Proxima Nova" charset="0"/>
                <a:cs typeface="Proxima Nova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Proxima Nova" charset="0"/>
                <a:ea typeface="Proxima Nova" charset="0"/>
                <a:cs typeface="Proxima Nova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Proxima Nova" charset="0"/>
                <a:ea typeface="Proxima Nova" charset="0"/>
                <a:cs typeface="Proxima Nova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Proxima Nova" charset="0"/>
                <a:ea typeface="Proxima Nova" charset="0"/>
                <a:cs typeface="Proxima Nova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en-US" sz="2400" b="1" dirty="0">
                <a:latin typeface="Palatino Linotype" panose="02040502050505030304" pitchFamily="18" charset="0"/>
              </a:rPr>
              <a:t>Case 2: T2 then T1</a:t>
            </a:r>
            <a:endParaRPr lang="en-US" altLang="en-US" sz="2400" dirty="0">
              <a:latin typeface="Palatino Linotype" panose="02040502050505030304" pitchFamily="18" charset="0"/>
            </a:endParaRPr>
          </a:p>
        </p:txBody>
      </p:sp>
      <p:sp>
        <p:nvSpPr>
          <p:cNvPr id="34" name="Title 1">
            <a:extLst>
              <a:ext uri="{FF2B5EF4-FFF2-40B4-BE49-F238E27FC236}">
                <a16:creationId xmlns:a16="http://schemas.microsoft.com/office/drawing/2014/main" id="{F953500C-7073-E7DF-4D38-42ABF7EB4604}"/>
              </a:ext>
            </a:extLst>
          </p:cNvPr>
          <p:cNvSpPr txBox="1">
            <a:spLocks/>
          </p:cNvSpPr>
          <p:nvPr/>
        </p:nvSpPr>
        <p:spPr bwMode="auto">
          <a:xfrm>
            <a:off x="9023078" y="2010047"/>
            <a:ext cx="2341966" cy="506677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Proxima Nova" charset="0"/>
                <a:ea typeface="Proxima Nova" charset="0"/>
                <a:cs typeface="Proxima Nova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Proxima Nova" charset="0"/>
                <a:ea typeface="Proxima Nova" charset="0"/>
                <a:cs typeface="Proxima Nova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Proxima Nova" charset="0"/>
                <a:ea typeface="Proxima Nova" charset="0"/>
                <a:cs typeface="Proxima Nova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Proxima Nova" charset="0"/>
                <a:ea typeface="Proxima Nova" charset="0"/>
                <a:cs typeface="Proxima Nova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Proxima Nova" charset="0"/>
                <a:ea typeface="Proxima Nova" charset="0"/>
                <a:cs typeface="Proxima Nova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Proxima Nova" charset="0"/>
                <a:ea typeface="Proxima Nova" charset="0"/>
                <a:cs typeface="Proxima Nova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Proxima Nova" charset="0"/>
                <a:ea typeface="Proxima Nova" charset="0"/>
                <a:cs typeface="Proxima Nova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Proxima Nova" charset="0"/>
                <a:ea typeface="Proxima Nova" charset="0"/>
                <a:cs typeface="Proxima Nova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Proxima Nova" charset="0"/>
                <a:ea typeface="Proxima Nova" charset="0"/>
                <a:cs typeface="Proxima Nova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en-US" sz="24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Benefit to Bob!</a:t>
            </a:r>
            <a:endParaRPr lang="en-US" altLang="en-US" sz="2400" dirty="0">
              <a:solidFill>
                <a:srgbClr val="FF0000"/>
              </a:solidFill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8494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0" grpId="2"/>
      <p:bldP spid="11" grpId="0"/>
      <p:bldP spid="18" grpId="0"/>
      <p:bldP spid="21" grpId="0"/>
      <p:bldP spid="21" grpId="1"/>
      <p:bldP spid="22" grpId="0"/>
      <p:bldP spid="22" grpId="1"/>
      <p:bldP spid="23" grpId="0"/>
      <p:bldP spid="23" grpId="1"/>
      <p:bldP spid="24" grpId="0"/>
      <p:bldP spid="24" grpId="1"/>
      <p:bldP spid="25" grpId="0"/>
      <p:bldP spid="25" grpId="1"/>
      <p:bldP spid="26" grpId="0"/>
      <p:bldP spid="26" grpId="1"/>
      <p:bldP spid="27" grpId="0"/>
      <p:bldP spid="27" grpId="1"/>
      <p:bldP spid="28" grpId="0"/>
      <p:bldP spid="29" grpId="0"/>
      <p:bldP spid="29" grpId="1"/>
      <p:bldP spid="30" grpId="0"/>
      <p:bldP spid="31" grpId="0"/>
      <p:bldP spid="32" grpId="0"/>
      <p:bldP spid="32" grpId="1"/>
      <p:bldP spid="33" grpId="0"/>
      <p:bldP spid="3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C8EC1E-479B-A99C-754D-03B926EC32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5C909E-409E-A465-7198-4B533F0460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Collusion by Malicious Primaries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50A50F-2572-01B1-CCF1-DD8B54F913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32</a:t>
            </a:fld>
            <a:endParaRPr lang="en-US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347191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142B81-C2F0-3375-B01B-CCAC3E390C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FE36A8-DD32-B628-6B9D-929C9B9733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Collusion by Malicious Primaries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B5A93B-4263-3718-F371-7DFA74F00D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33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3" name="Content Placeholder 5">
            <a:extLst>
              <a:ext uri="{FF2B5EF4-FFF2-40B4-BE49-F238E27FC236}">
                <a16:creationId xmlns:a16="http://schemas.microsoft.com/office/drawing/2014/main" id="{FDA10861-3870-843D-28B3-E756FE7604ED}"/>
              </a:ext>
            </a:extLst>
          </p:cNvPr>
          <p:cNvSpPr txBox="1">
            <a:spLocks/>
          </p:cNvSpPr>
          <p:nvPr/>
        </p:nvSpPr>
        <p:spPr>
          <a:xfrm>
            <a:off x="260684" y="4617932"/>
            <a:ext cx="3467308" cy="5897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2400">
                <a:solidFill>
                  <a:srgbClr val="FF0000"/>
                </a:solidFill>
                <a:latin typeface="Palatino Linotype" panose="02040502050505030304" pitchFamily="18" charset="0"/>
              </a:rPr>
              <a:t>Liveness in Danger!</a:t>
            </a:r>
            <a:endParaRPr lang="en-US" sz="2400" dirty="0">
              <a:solidFill>
                <a:srgbClr val="FF000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17712A63-7DFF-CA6C-E2BE-C0C4A5F96820}"/>
              </a:ext>
            </a:extLst>
          </p:cNvPr>
          <p:cNvSpPr/>
          <p:nvPr/>
        </p:nvSpPr>
        <p:spPr>
          <a:xfrm>
            <a:off x="9269396" y="1738188"/>
            <a:ext cx="2674306" cy="1295788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36791D9D-2513-DC62-2657-6451055D0BFA}"/>
              </a:ext>
            </a:extLst>
          </p:cNvPr>
          <p:cNvSpPr/>
          <p:nvPr/>
        </p:nvSpPr>
        <p:spPr>
          <a:xfrm>
            <a:off x="4989259" y="1740378"/>
            <a:ext cx="2674306" cy="13038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142B704-D4B1-9A1B-D0F1-451FF08D251D}"/>
              </a:ext>
            </a:extLst>
          </p:cNvPr>
          <p:cNvSpPr/>
          <p:nvPr/>
        </p:nvSpPr>
        <p:spPr>
          <a:xfrm>
            <a:off x="3860017" y="4179341"/>
            <a:ext cx="5070817" cy="203597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7450399-3487-E0A4-3C86-C74606B8104C}"/>
              </a:ext>
            </a:extLst>
          </p:cNvPr>
          <p:cNvSpPr/>
          <p:nvPr/>
        </p:nvSpPr>
        <p:spPr>
          <a:xfrm>
            <a:off x="398198" y="1738188"/>
            <a:ext cx="2674306" cy="1301752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7E43A8F-FA36-0CD3-CAEB-BB3725AC19A1}"/>
              </a:ext>
            </a:extLst>
          </p:cNvPr>
          <p:cNvSpPr txBox="1"/>
          <p:nvPr/>
        </p:nvSpPr>
        <p:spPr>
          <a:xfrm>
            <a:off x="650328" y="1930111"/>
            <a:ext cx="2377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Good Replicas</a:t>
            </a:r>
          </a:p>
          <a:p>
            <a:pPr algn="ctr"/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|A| = f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F043F75-DEC1-E026-9E9F-7BD038243634}"/>
              </a:ext>
            </a:extLst>
          </p:cNvPr>
          <p:cNvSpPr txBox="1"/>
          <p:nvPr/>
        </p:nvSpPr>
        <p:spPr>
          <a:xfrm>
            <a:off x="9493006" y="1969637"/>
            <a:ext cx="2377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Good Replicas</a:t>
            </a:r>
          </a:p>
          <a:p>
            <a:pPr algn="ctr"/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|B| = f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78F10A4-66DE-E3ED-3F1E-D9043B54D86B}"/>
              </a:ext>
            </a:extLst>
          </p:cNvPr>
          <p:cNvSpPr txBox="1"/>
          <p:nvPr/>
        </p:nvSpPr>
        <p:spPr>
          <a:xfrm>
            <a:off x="5149109" y="1827333"/>
            <a:ext cx="2377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Good Replica</a:t>
            </a:r>
          </a:p>
          <a:p>
            <a:pPr algn="ctr"/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|C| = 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6B3E2F0-FBAB-9874-E573-D6B44C223C3D}"/>
              </a:ext>
            </a:extLst>
          </p:cNvPr>
          <p:cNvSpPr txBox="1"/>
          <p:nvPr/>
        </p:nvSpPr>
        <p:spPr>
          <a:xfrm>
            <a:off x="4842225" y="5150194"/>
            <a:ext cx="31811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Other f-2 </a:t>
            </a:r>
          </a:p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Malicious Replicas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7835EA9-E8CF-7EFD-A1CA-344E4635FCAA}"/>
              </a:ext>
            </a:extLst>
          </p:cNvPr>
          <p:cNvSpPr txBox="1"/>
          <p:nvPr/>
        </p:nvSpPr>
        <p:spPr>
          <a:xfrm>
            <a:off x="4676451" y="4485300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P</a:t>
            </a:r>
            <a:r>
              <a:rPr lang="en-US" sz="2400" i="1" baseline="-250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1</a:t>
            </a:r>
            <a:endParaRPr lang="en-US" sz="2400" i="1" dirty="0">
              <a:latin typeface="Bookman Old Style" panose="02050604050505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C1B7DED-C1F1-CEAB-AFB1-ADEDA8740987}"/>
              </a:ext>
            </a:extLst>
          </p:cNvPr>
          <p:cNvSpPr txBox="1"/>
          <p:nvPr/>
        </p:nvSpPr>
        <p:spPr>
          <a:xfrm>
            <a:off x="7842228" y="4534178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P</a:t>
            </a:r>
            <a:r>
              <a:rPr lang="en-US" sz="2400" i="1" baseline="-250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2</a:t>
            </a:r>
            <a:endParaRPr lang="en-US" sz="2400" i="1" dirty="0">
              <a:latin typeface="Bookman Old Style" panose="02050604050505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Diamond 14">
            <a:extLst>
              <a:ext uri="{FF2B5EF4-FFF2-40B4-BE49-F238E27FC236}">
                <a16:creationId xmlns:a16="http://schemas.microsoft.com/office/drawing/2014/main" id="{099C9131-7702-76E2-1FDD-C0191FCE6206}"/>
              </a:ext>
            </a:extLst>
          </p:cNvPr>
          <p:cNvSpPr/>
          <p:nvPr/>
        </p:nvSpPr>
        <p:spPr>
          <a:xfrm>
            <a:off x="4553506" y="4397486"/>
            <a:ext cx="763002" cy="818545"/>
          </a:xfrm>
          <a:prstGeom prst="diamond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6" name="Diamond 15">
            <a:extLst>
              <a:ext uri="{FF2B5EF4-FFF2-40B4-BE49-F238E27FC236}">
                <a16:creationId xmlns:a16="http://schemas.microsoft.com/office/drawing/2014/main" id="{C4473FF6-7862-A3EE-3823-1B78D5BCD11E}"/>
              </a:ext>
            </a:extLst>
          </p:cNvPr>
          <p:cNvSpPr/>
          <p:nvPr/>
        </p:nvSpPr>
        <p:spPr>
          <a:xfrm>
            <a:off x="7720582" y="4446374"/>
            <a:ext cx="763002" cy="818545"/>
          </a:xfrm>
          <a:prstGeom prst="diamond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5440D024-A2C7-B13B-3020-480CF34423CD}"/>
              </a:ext>
            </a:extLst>
          </p:cNvPr>
          <p:cNvSpPr/>
          <p:nvPr/>
        </p:nvSpPr>
        <p:spPr>
          <a:xfrm>
            <a:off x="4676449" y="5026284"/>
            <a:ext cx="3438072" cy="1066309"/>
          </a:xfrm>
          <a:prstGeom prst="ellipse">
            <a:avLst/>
          </a:prstGeom>
          <a:noFill/>
          <a:ln w="2540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22AD5C63-3E72-E556-11FA-DEE2C77D9663}"/>
              </a:ext>
            </a:extLst>
          </p:cNvPr>
          <p:cNvCxnSpPr>
            <a:cxnSpLocks/>
          </p:cNvCxnSpPr>
          <p:nvPr/>
        </p:nvCxnSpPr>
        <p:spPr>
          <a:xfrm flipH="1" flipV="1">
            <a:off x="2298279" y="3095082"/>
            <a:ext cx="2392830" cy="1451227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C9321FAD-B619-C3E9-5AB3-536F2B49B9BF}"/>
              </a:ext>
            </a:extLst>
          </p:cNvPr>
          <p:cNvCxnSpPr>
            <a:cxnSpLocks/>
          </p:cNvCxnSpPr>
          <p:nvPr/>
        </p:nvCxnSpPr>
        <p:spPr>
          <a:xfrm flipV="1">
            <a:off x="4742692" y="2927982"/>
            <a:ext cx="676223" cy="1597883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Arc 19">
            <a:extLst>
              <a:ext uri="{FF2B5EF4-FFF2-40B4-BE49-F238E27FC236}">
                <a16:creationId xmlns:a16="http://schemas.microsoft.com/office/drawing/2014/main" id="{01DA3606-2D98-ECC2-CE3B-F03A0B77E17D}"/>
              </a:ext>
            </a:extLst>
          </p:cNvPr>
          <p:cNvSpPr/>
          <p:nvPr/>
        </p:nvSpPr>
        <p:spPr>
          <a:xfrm>
            <a:off x="5123172" y="3882334"/>
            <a:ext cx="1044445" cy="1182498"/>
          </a:xfrm>
          <a:prstGeom prst="arc">
            <a:avLst>
              <a:gd name="adj1" fmla="val 10382226"/>
              <a:gd name="adj2" fmla="val 20511346"/>
            </a:avLst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2199EC66-B71D-E11B-3530-F865205318F1}"/>
              </a:ext>
            </a:extLst>
          </p:cNvPr>
          <p:cNvCxnSpPr>
            <a:cxnSpLocks/>
          </p:cNvCxnSpPr>
          <p:nvPr/>
        </p:nvCxnSpPr>
        <p:spPr>
          <a:xfrm flipV="1">
            <a:off x="8383479" y="3102493"/>
            <a:ext cx="1978026" cy="1538714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A26DEC13-AAE0-6218-1946-73255DFA87C4}"/>
              </a:ext>
            </a:extLst>
          </p:cNvPr>
          <p:cNvCxnSpPr>
            <a:cxnSpLocks/>
          </p:cNvCxnSpPr>
          <p:nvPr/>
        </p:nvCxnSpPr>
        <p:spPr>
          <a:xfrm flipH="1" flipV="1">
            <a:off x="7303257" y="2939927"/>
            <a:ext cx="720164" cy="1448442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Arc 22">
            <a:extLst>
              <a:ext uri="{FF2B5EF4-FFF2-40B4-BE49-F238E27FC236}">
                <a16:creationId xmlns:a16="http://schemas.microsoft.com/office/drawing/2014/main" id="{F832E289-974E-4861-3C25-288339800DF8}"/>
              </a:ext>
            </a:extLst>
          </p:cNvPr>
          <p:cNvSpPr/>
          <p:nvPr/>
        </p:nvSpPr>
        <p:spPr>
          <a:xfrm>
            <a:off x="6733838" y="3913219"/>
            <a:ext cx="1138839" cy="1066309"/>
          </a:xfrm>
          <a:prstGeom prst="arc">
            <a:avLst>
              <a:gd name="adj1" fmla="val 11387774"/>
              <a:gd name="adj2" fmla="val 764626"/>
            </a:avLst>
          </a:prstGeom>
          <a:ln w="25400">
            <a:solidFill>
              <a:schemeClr val="tx1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9543300-AEA5-732F-2627-AC329734EB7D}"/>
              </a:ext>
            </a:extLst>
          </p:cNvPr>
          <p:cNvSpPr txBox="1"/>
          <p:nvPr/>
        </p:nvSpPr>
        <p:spPr>
          <a:xfrm>
            <a:off x="5808015" y="4387100"/>
            <a:ext cx="12769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|M| = f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B2A8026-2C37-F775-5FCE-6B544C3F3D75}"/>
              </a:ext>
            </a:extLst>
          </p:cNvPr>
          <p:cNvSpPr txBox="1"/>
          <p:nvPr/>
        </p:nvSpPr>
        <p:spPr>
          <a:xfrm>
            <a:off x="4635089" y="2770904"/>
            <a:ext cx="4748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F2054A6-C81F-B141-9F4E-ABEFF8FD7B85}"/>
              </a:ext>
            </a:extLst>
          </p:cNvPr>
          <p:cNvSpPr txBox="1"/>
          <p:nvPr/>
        </p:nvSpPr>
        <p:spPr>
          <a:xfrm>
            <a:off x="9404188" y="3001736"/>
            <a:ext cx="4748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503B29B-FAA9-BF64-27B1-04EB3153C1FE}"/>
              </a:ext>
            </a:extLst>
          </p:cNvPr>
          <p:cNvSpPr txBox="1"/>
          <p:nvPr/>
        </p:nvSpPr>
        <p:spPr>
          <a:xfrm>
            <a:off x="1712645" y="3039940"/>
            <a:ext cx="4748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01A991F-5E03-EF57-9A85-BD4BD40F2067}"/>
              </a:ext>
            </a:extLst>
          </p:cNvPr>
          <p:cNvSpPr txBox="1"/>
          <p:nvPr/>
        </p:nvSpPr>
        <p:spPr>
          <a:xfrm>
            <a:off x="5397776" y="3821555"/>
            <a:ext cx="4748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CB3D904-190B-4DBA-D87E-A25A81F3FE35}"/>
              </a:ext>
            </a:extLst>
          </p:cNvPr>
          <p:cNvSpPr txBox="1"/>
          <p:nvPr/>
        </p:nvSpPr>
        <p:spPr>
          <a:xfrm>
            <a:off x="7560952" y="2927982"/>
            <a:ext cx="4748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6260975-0C93-132E-CCAD-64CC2D03DCC9}"/>
              </a:ext>
            </a:extLst>
          </p:cNvPr>
          <p:cNvSpPr txBox="1"/>
          <p:nvPr/>
        </p:nvSpPr>
        <p:spPr>
          <a:xfrm>
            <a:off x="7196919" y="3840458"/>
            <a:ext cx="4748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1" name="Graphic 30" descr="Checkmark with solid fill">
            <a:extLst>
              <a:ext uri="{FF2B5EF4-FFF2-40B4-BE49-F238E27FC236}">
                <a16:creationId xmlns:a16="http://schemas.microsoft.com/office/drawing/2014/main" id="{B4D2F94D-A9B2-ABA6-1EF3-39B48AB40F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32481" y="1035579"/>
            <a:ext cx="755374" cy="755374"/>
          </a:xfrm>
          <a:prstGeom prst="rect">
            <a:avLst/>
          </a:prstGeom>
        </p:spPr>
      </p:pic>
      <p:pic>
        <p:nvPicPr>
          <p:cNvPr id="32" name="Graphic 31" descr="Warning with solid fill">
            <a:extLst>
              <a:ext uri="{FF2B5EF4-FFF2-40B4-BE49-F238E27FC236}">
                <a16:creationId xmlns:a16="http://schemas.microsoft.com/office/drawing/2014/main" id="{9B5AA504-BEC8-E050-A59A-4CB18CEB4C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16916" y="823102"/>
            <a:ext cx="914400" cy="914400"/>
          </a:xfrm>
          <a:prstGeom prst="rect">
            <a:avLst/>
          </a:prstGeom>
        </p:spPr>
      </p:pic>
      <p:pic>
        <p:nvPicPr>
          <p:cNvPr id="33" name="Graphic 32" descr="Warning with solid fill">
            <a:extLst>
              <a:ext uri="{FF2B5EF4-FFF2-40B4-BE49-F238E27FC236}">
                <a16:creationId xmlns:a16="http://schemas.microsoft.com/office/drawing/2014/main" id="{E03BC1A5-534A-6E30-95E5-6062B11700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360684" y="854135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456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0" grpId="0" animBg="1"/>
      <p:bldP spid="23" grpId="0" animBg="1"/>
      <p:bldP spid="25" grpId="0"/>
      <p:bldP spid="26" grpId="0"/>
      <p:bldP spid="27" grpId="0"/>
      <p:bldP spid="28" grpId="0"/>
      <p:bldP spid="29" grpId="0"/>
      <p:bldP spid="30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228028-D702-A136-2234-08BC98FB3B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A5AA4-353D-56C3-E1BA-A43077DEDA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Guaranteeing Secure Ordering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72D322-B062-3226-2CF0-A8D458EF6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34</a:t>
            </a:fld>
            <a:endParaRPr lang="en-US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275342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E80003-2287-852E-0107-EDA6DF30A0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98BE7-1706-AE81-C337-32A2060337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Guaranteeing Secure Ordering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B792BF3-6DE0-7C9D-80F9-29E8A4E78E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35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41DBD7-67F0-3707-EAF2-C506F283E3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248355"/>
            <a:ext cx="11816785" cy="5473119"/>
          </a:xfrm>
        </p:spPr>
        <p:txBody>
          <a:bodyPr>
            <a:no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The goal for secure ordering is to ensure that the Byzantine parties cannot predict the order in which requests should get executed.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528602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FA6BB6-F618-79FF-A6EB-AD3E5CBFB9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66DC4A-6E0D-2123-E9D8-09407153FE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Guaranteeing Secure Ordering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C824BF-A7A6-1F02-B6E3-27C2A99F25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36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567820-17D0-DF5D-8F26-15FD3EA0DC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248355"/>
            <a:ext cx="11816785" cy="5473119"/>
          </a:xfrm>
        </p:spPr>
        <p:txBody>
          <a:bodyPr>
            <a:no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The goal for secure ordering is to ensure that the Byzantine parties cannot predict the order in which requests should get executed.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r>
              <a:rPr lang="en-US" sz="2400" b="1" dirty="0">
                <a:latin typeface="Palatino Linotype" panose="02040502050505030304" pitchFamily="18" charset="0"/>
              </a:rPr>
              <a:t>Solution: </a:t>
            </a:r>
            <a:r>
              <a:rPr lang="en-US" sz="2400" dirty="0">
                <a:latin typeface="Palatino Linotype" panose="02040502050505030304" pitchFamily="18" charset="0"/>
                <a:sym typeface="Wingdings" pitchFamily="2" charset="2"/>
              </a:rPr>
              <a:t>Create a </a:t>
            </a:r>
            <a:r>
              <a:rPr lang="en-US" sz="2400" b="1" dirty="0">
                <a:latin typeface="Palatino Linotype" panose="02040502050505030304" pitchFamily="18" charset="0"/>
                <a:sym typeface="Wingdings" pitchFamily="2" charset="2"/>
              </a:rPr>
              <a:t>random</a:t>
            </a:r>
            <a:r>
              <a:rPr lang="en-US" sz="2400" dirty="0">
                <a:latin typeface="Palatino Linotype" panose="02040502050505030304" pitchFamily="18" charset="0"/>
                <a:sym typeface="Wingdings" pitchFamily="2" charset="2"/>
              </a:rPr>
              <a:t> permutation or sequence of requests.</a:t>
            </a:r>
          </a:p>
          <a:p>
            <a:pPr marL="0" indent="0">
              <a:buNone/>
            </a:pPr>
            <a:endParaRPr lang="en-US" dirty="0">
              <a:latin typeface="Palatino Linotype" panose="02040502050505030304" pitchFamily="18" charset="0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52821677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968F9E-EE7D-845D-C329-6E628B4881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85034B-AAD9-4F11-026F-B18A58ACCA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Guaranteeing Secure Ordering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6CD7A4-2BED-089F-3C6E-04D2A1B1C8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37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86B4D0-D7E6-09D9-21CD-7BEAC0FD4D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248355"/>
            <a:ext cx="11816785" cy="5473119"/>
          </a:xfrm>
        </p:spPr>
        <p:txBody>
          <a:bodyPr>
            <a:no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The goal for secure ordering is to ensure that the Byzantine parties cannot predict the order in which requests should get executed.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r>
              <a:rPr lang="en-US" sz="2400" b="1" dirty="0">
                <a:latin typeface="Palatino Linotype" panose="02040502050505030304" pitchFamily="18" charset="0"/>
              </a:rPr>
              <a:t>Solution: </a:t>
            </a:r>
            <a:r>
              <a:rPr lang="en-US" sz="2400" dirty="0">
                <a:latin typeface="Palatino Linotype" panose="02040502050505030304" pitchFamily="18" charset="0"/>
                <a:sym typeface="Wingdings" pitchFamily="2" charset="2"/>
              </a:rPr>
              <a:t>Create a </a:t>
            </a:r>
            <a:r>
              <a:rPr lang="en-US" sz="2400" b="1" dirty="0">
                <a:latin typeface="Palatino Linotype" panose="02040502050505030304" pitchFamily="18" charset="0"/>
                <a:sym typeface="Wingdings" pitchFamily="2" charset="2"/>
              </a:rPr>
              <a:t>random</a:t>
            </a:r>
            <a:r>
              <a:rPr lang="en-US" sz="2400" dirty="0">
                <a:latin typeface="Palatino Linotype" panose="02040502050505030304" pitchFamily="18" charset="0"/>
                <a:sym typeface="Wingdings" pitchFamily="2" charset="2"/>
              </a:rPr>
              <a:t> permutation or sequence of requests.</a:t>
            </a:r>
          </a:p>
          <a:p>
            <a:endParaRPr lang="en-US" sz="2400" b="1" dirty="0">
              <a:latin typeface="Palatino Linotype" panose="02040502050505030304" pitchFamily="18" charset="0"/>
            </a:endParaRPr>
          </a:p>
          <a:p>
            <a:r>
              <a:rPr lang="en-US" sz="2400" b="1" dirty="0">
                <a:latin typeface="Palatino Linotype" panose="02040502050505030304" pitchFamily="18" charset="0"/>
              </a:rPr>
              <a:t>Protocol:</a:t>
            </a:r>
          </a:p>
          <a:p>
            <a:pPr lvl="1"/>
            <a:r>
              <a:rPr lang="en-US" dirty="0">
                <a:latin typeface="Palatino Linotype" panose="02040502050505030304" pitchFamily="18" charset="0"/>
                <a:sym typeface="Wingdings" pitchFamily="2" charset="2"/>
              </a:rPr>
              <a:t>At the end of each epoch, each replica collects all the committed requests.</a:t>
            </a:r>
          </a:p>
        </p:txBody>
      </p:sp>
    </p:spTree>
    <p:extLst>
      <p:ext uri="{BB962C8B-B14F-4D97-AF65-F5344CB8AC3E}">
        <p14:creationId xmlns:p14="http://schemas.microsoft.com/office/powerpoint/2010/main" val="306750649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34C851-B4D5-EC11-FC84-05A6C9252C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87C07A-8ED7-8146-1FBF-8BBF09E2D8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Guaranteeing Secure Ordering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EF8222-C8E2-6E92-A24B-8294A438A8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38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EB57F4-96F4-7C6F-024E-3FED383703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248355"/>
            <a:ext cx="11816785" cy="5473119"/>
          </a:xfrm>
        </p:spPr>
        <p:txBody>
          <a:bodyPr>
            <a:no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The goal for secure ordering is to ensure that the Byzantine parties cannot predict the order in which requests should get executed.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r>
              <a:rPr lang="en-US" sz="2400" b="1" dirty="0">
                <a:latin typeface="Palatino Linotype" panose="02040502050505030304" pitchFamily="18" charset="0"/>
              </a:rPr>
              <a:t>Solution: </a:t>
            </a:r>
            <a:r>
              <a:rPr lang="en-US" sz="2400" dirty="0">
                <a:latin typeface="Palatino Linotype" panose="02040502050505030304" pitchFamily="18" charset="0"/>
                <a:sym typeface="Wingdings" pitchFamily="2" charset="2"/>
              </a:rPr>
              <a:t>Create a </a:t>
            </a:r>
            <a:r>
              <a:rPr lang="en-US" sz="2400" b="1" dirty="0">
                <a:latin typeface="Palatino Linotype" panose="02040502050505030304" pitchFamily="18" charset="0"/>
                <a:sym typeface="Wingdings" pitchFamily="2" charset="2"/>
              </a:rPr>
              <a:t>random</a:t>
            </a:r>
            <a:r>
              <a:rPr lang="en-US" sz="2400" dirty="0">
                <a:latin typeface="Palatino Linotype" panose="02040502050505030304" pitchFamily="18" charset="0"/>
                <a:sym typeface="Wingdings" pitchFamily="2" charset="2"/>
              </a:rPr>
              <a:t> permutation or sequence of requests.</a:t>
            </a:r>
          </a:p>
          <a:p>
            <a:endParaRPr lang="en-US" sz="2400" b="1" dirty="0">
              <a:latin typeface="Palatino Linotype" panose="02040502050505030304" pitchFamily="18" charset="0"/>
            </a:endParaRPr>
          </a:p>
          <a:p>
            <a:r>
              <a:rPr lang="en-US" sz="2400" b="1" dirty="0">
                <a:latin typeface="Palatino Linotype" panose="02040502050505030304" pitchFamily="18" charset="0"/>
              </a:rPr>
              <a:t>Protocol:</a:t>
            </a:r>
          </a:p>
          <a:p>
            <a:pPr lvl="1"/>
            <a:r>
              <a:rPr lang="en-US" dirty="0">
                <a:latin typeface="Palatino Linotype" panose="02040502050505030304" pitchFamily="18" charset="0"/>
                <a:sym typeface="Wingdings" pitchFamily="2" charset="2"/>
              </a:rPr>
              <a:t>At the end of each epoch, each replica collects all the committed requests.</a:t>
            </a:r>
          </a:p>
          <a:p>
            <a:pPr lvl="1"/>
            <a:endParaRPr lang="en-US" dirty="0">
              <a:latin typeface="Palatino Linotype" panose="02040502050505030304" pitchFamily="18" charset="0"/>
              <a:sym typeface="Wingdings" pitchFamily="2" charset="2"/>
            </a:endParaRPr>
          </a:p>
          <a:p>
            <a:pPr lvl="1"/>
            <a:r>
              <a:rPr lang="en-US" dirty="0">
                <a:latin typeface="Palatino Linotype" panose="02040502050505030304" pitchFamily="18" charset="0"/>
                <a:sym typeface="Wingdings" pitchFamily="2" charset="2"/>
              </a:rPr>
              <a:t>Each replica creates a sequence of these requests.</a:t>
            </a:r>
          </a:p>
        </p:txBody>
      </p:sp>
    </p:spTree>
    <p:extLst>
      <p:ext uri="{BB962C8B-B14F-4D97-AF65-F5344CB8AC3E}">
        <p14:creationId xmlns:p14="http://schemas.microsoft.com/office/powerpoint/2010/main" val="284083943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C86D27-5E20-405D-09A6-FAE0F39F15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71855A-1F63-634C-6D74-95DDB1114E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Guaranteeing Secure Ordering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A2D967-3553-9F84-8791-794920E093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39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C1387B-380F-6667-6849-A445F0C63F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248355"/>
            <a:ext cx="11816785" cy="5473119"/>
          </a:xfrm>
        </p:spPr>
        <p:txBody>
          <a:bodyPr>
            <a:no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The goal for secure ordering is to ensure that the Byzantine parties cannot predict the order in which requests should get executed.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r>
              <a:rPr lang="en-US" sz="2400" b="1" dirty="0">
                <a:latin typeface="Palatino Linotype" panose="02040502050505030304" pitchFamily="18" charset="0"/>
              </a:rPr>
              <a:t>Solution: </a:t>
            </a:r>
            <a:r>
              <a:rPr lang="en-US" sz="2400" dirty="0">
                <a:latin typeface="Palatino Linotype" panose="02040502050505030304" pitchFamily="18" charset="0"/>
                <a:sym typeface="Wingdings" pitchFamily="2" charset="2"/>
              </a:rPr>
              <a:t>Create a </a:t>
            </a:r>
            <a:r>
              <a:rPr lang="en-US" sz="2400" b="1" dirty="0">
                <a:latin typeface="Palatino Linotype" panose="02040502050505030304" pitchFamily="18" charset="0"/>
                <a:sym typeface="Wingdings" pitchFamily="2" charset="2"/>
              </a:rPr>
              <a:t>random</a:t>
            </a:r>
            <a:r>
              <a:rPr lang="en-US" sz="2400" dirty="0">
                <a:latin typeface="Palatino Linotype" panose="02040502050505030304" pitchFamily="18" charset="0"/>
                <a:sym typeface="Wingdings" pitchFamily="2" charset="2"/>
              </a:rPr>
              <a:t> permutation or sequence of requests.</a:t>
            </a:r>
          </a:p>
          <a:p>
            <a:endParaRPr lang="en-US" sz="2400" b="1" dirty="0">
              <a:latin typeface="Palatino Linotype" panose="02040502050505030304" pitchFamily="18" charset="0"/>
            </a:endParaRPr>
          </a:p>
          <a:p>
            <a:r>
              <a:rPr lang="en-US" sz="2400" b="1" dirty="0">
                <a:latin typeface="Palatino Linotype" panose="02040502050505030304" pitchFamily="18" charset="0"/>
              </a:rPr>
              <a:t>Protocol:</a:t>
            </a:r>
          </a:p>
          <a:p>
            <a:pPr lvl="1"/>
            <a:r>
              <a:rPr lang="en-US" dirty="0">
                <a:latin typeface="Palatino Linotype" panose="02040502050505030304" pitchFamily="18" charset="0"/>
                <a:sym typeface="Wingdings" pitchFamily="2" charset="2"/>
              </a:rPr>
              <a:t>At the end of each epoch, each replica collects all the committed requests.</a:t>
            </a:r>
          </a:p>
          <a:p>
            <a:pPr lvl="1"/>
            <a:endParaRPr lang="en-US" dirty="0">
              <a:latin typeface="Palatino Linotype" panose="02040502050505030304" pitchFamily="18" charset="0"/>
              <a:sym typeface="Wingdings" pitchFamily="2" charset="2"/>
            </a:endParaRPr>
          </a:p>
          <a:p>
            <a:pPr lvl="1"/>
            <a:r>
              <a:rPr lang="en-US" dirty="0">
                <a:latin typeface="Palatino Linotype" panose="02040502050505030304" pitchFamily="18" charset="0"/>
                <a:sym typeface="Wingdings" pitchFamily="2" charset="2"/>
              </a:rPr>
              <a:t>Each replica creates a sequence of these requests.</a:t>
            </a:r>
          </a:p>
          <a:p>
            <a:pPr lvl="1"/>
            <a:endParaRPr lang="en-US" dirty="0">
              <a:latin typeface="Palatino Linotype" panose="02040502050505030304" pitchFamily="18" charset="0"/>
              <a:sym typeface="Wingdings" pitchFamily="2" charset="2"/>
            </a:endParaRPr>
          </a:p>
          <a:p>
            <a:pPr lvl="1"/>
            <a:r>
              <a:rPr lang="en-US" dirty="0">
                <a:latin typeface="Palatino Linotype" panose="02040502050505030304" pitchFamily="18" charset="0"/>
                <a:sym typeface="Wingdings" pitchFamily="2" charset="2"/>
              </a:rPr>
              <a:t>Each replica hashes this sequence.</a:t>
            </a:r>
          </a:p>
        </p:txBody>
      </p:sp>
    </p:spTree>
    <p:extLst>
      <p:ext uri="{BB962C8B-B14F-4D97-AF65-F5344CB8AC3E}">
        <p14:creationId xmlns:p14="http://schemas.microsoft.com/office/powerpoint/2010/main" val="7572854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97C206-3592-BCAD-37B6-386FEDF585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06B68E-6388-1D26-285F-9F42CD7F47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Reading Material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AB316E-EEE2-FEF3-65DC-9116D4EC19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590293"/>
            <a:ext cx="11816785" cy="4387174"/>
          </a:xfrm>
        </p:spPr>
        <p:txBody>
          <a:bodyPr>
            <a:no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For this class and next lecture:</a:t>
            </a: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Read </a:t>
            </a:r>
            <a:r>
              <a:rPr lang="en-US" b="1" dirty="0">
                <a:latin typeface="Palatino Linotype" panose="02040502050505030304" pitchFamily="18" charset="0"/>
              </a:rPr>
              <a:t>Chapters 3-4</a:t>
            </a:r>
            <a:r>
              <a:rPr lang="en-US" dirty="0">
                <a:latin typeface="Palatino Linotype" panose="02040502050505030304" pitchFamily="18" charset="0"/>
              </a:rPr>
              <a:t> from </a:t>
            </a:r>
            <a:r>
              <a:rPr lang="en-US" b="1" dirty="0">
                <a:latin typeface="Palatino Linotype" panose="02040502050505030304" pitchFamily="18" charset="0"/>
              </a:rPr>
              <a:t>Fault-Tolerant Distributed Transactions on Blockchain</a:t>
            </a:r>
            <a:r>
              <a:rPr lang="en-US" dirty="0">
                <a:latin typeface="Palatino Linotype" panose="02040502050505030304" pitchFamily="18" charset="0"/>
              </a:rPr>
              <a:t>.</a:t>
            </a:r>
          </a:p>
          <a:p>
            <a:pPr marL="457200" lvl="1" indent="0">
              <a:buNone/>
            </a:pPr>
            <a:endParaRPr lang="en-US" dirty="0">
              <a:latin typeface="Palatino Linotype" panose="02040502050505030304" pitchFamily="18" charset="0"/>
            </a:endParaRPr>
          </a:p>
          <a:p>
            <a:pPr marL="0" indent="0">
              <a:buNone/>
            </a:pPr>
            <a:endParaRPr lang="en-US" sz="2400" dirty="0">
              <a:latin typeface="Palatino Linotype" panose="02040502050505030304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93238D-5332-5A97-7409-A39F8568D9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4</a:t>
            </a:fld>
            <a:endParaRPr lang="en-US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892443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9DBC4A-CD20-8B09-0487-42304B35C1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3C4D82-73B7-AC5A-24D0-3A7D0B437A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Guaranteeing Secure Ordering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6888E9-1C1D-DF14-5178-0E83E5368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40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6A7434-E8F9-51E9-D7FC-395F394E3A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248355"/>
            <a:ext cx="11816785" cy="5473119"/>
          </a:xfrm>
        </p:spPr>
        <p:txBody>
          <a:bodyPr>
            <a:no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The goal for secure ordering is to ensure that the Byzantine parties cannot predict the order in which requests should get executed.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r>
              <a:rPr lang="en-US" sz="2400" b="1" dirty="0">
                <a:latin typeface="Palatino Linotype" panose="02040502050505030304" pitchFamily="18" charset="0"/>
              </a:rPr>
              <a:t>Solution: </a:t>
            </a:r>
            <a:r>
              <a:rPr lang="en-US" sz="2400" dirty="0">
                <a:latin typeface="Palatino Linotype" panose="02040502050505030304" pitchFamily="18" charset="0"/>
                <a:sym typeface="Wingdings" pitchFamily="2" charset="2"/>
              </a:rPr>
              <a:t>Create a </a:t>
            </a:r>
            <a:r>
              <a:rPr lang="en-US" sz="2400" b="1" dirty="0">
                <a:latin typeface="Palatino Linotype" panose="02040502050505030304" pitchFamily="18" charset="0"/>
                <a:sym typeface="Wingdings" pitchFamily="2" charset="2"/>
              </a:rPr>
              <a:t>random</a:t>
            </a:r>
            <a:r>
              <a:rPr lang="en-US" sz="2400" dirty="0">
                <a:latin typeface="Palatino Linotype" panose="02040502050505030304" pitchFamily="18" charset="0"/>
                <a:sym typeface="Wingdings" pitchFamily="2" charset="2"/>
              </a:rPr>
              <a:t> permutation or sequence of requests.</a:t>
            </a:r>
          </a:p>
          <a:p>
            <a:endParaRPr lang="en-US" sz="2400" b="1" dirty="0">
              <a:latin typeface="Palatino Linotype" panose="02040502050505030304" pitchFamily="18" charset="0"/>
            </a:endParaRPr>
          </a:p>
          <a:p>
            <a:r>
              <a:rPr lang="en-US" sz="2400" b="1" dirty="0">
                <a:latin typeface="Palatino Linotype" panose="02040502050505030304" pitchFamily="18" charset="0"/>
              </a:rPr>
              <a:t>Protocol:</a:t>
            </a:r>
          </a:p>
          <a:p>
            <a:pPr lvl="1"/>
            <a:r>
              <a:rPr lang="en-US" dirty="0">
                <a:latin typeface="Palatino Linotype" panose="02040502050505030304" pitchFamily="18" charset="0"/>
                <a:sym typeface="Wingdings" pitchFamily="2" charset="2"/>
              </a:rPr>
              <a:t>At the end of each epoch, each replica collects all the committed requests.</a:t>
            </a:r>
          </a:p>
          <a:p>
            <a:pPr lvl="1"/>
            <a:endParaRPr lang="en-US" dirty="0">
              <a:latin typeface="Palatino Linotype" panose="02040502050505030304" pitchFamily="18" charset="0"/>
              <a:sym typeface="Wingdings" pitchFamily="2" charset="2"/>
            </a:endParaRPr>
          </a:p>
          <a:p>
            <a:pPr lvl="1"/>
            <a:r>
              <a:rPr lang="en-US" dirty="0">
                <a:latin typeface="Palatino Linotype" panose="02040502050505030304" pitchFamily="18" charset="0"/>
                <a:sym typeface="Wingdings" pitchFamily="2" charset="2"/>
              </a:rPr>
              <a:t>Each replica creates a sequence of these requests.</a:t>
            </a:r>
          </a:p>
          <a:p>
            <a:pPr lvl="1"/>
            <a:endParaRPr lang="en-US" dirty="0">
              <a:latin typeface="Palatino Linotype" panose="02040502050505030304" pitchFamily="18" charset="0"/>
              <a:sym typeface="Wingdings" pitchFamily="2" charset="2"/>
            </a:endParaRPr>
          </a:p>
          <a:p>
            <a:pPr lvl="1"/>
            <a:r>
              <a:rPr lang="en-US" dirty="0">
                <a:latin typeface="Palatino Linotype" panose="02040502050505030304" pitchFamily="18" charset="0"/>
                <a:sym typeface="Wingdings" pitchFamily="2" charset="2"/>
              </a:rPr>
              <a:t>Each replica hashes this sequence.</a:t>
            </a:r>
          </a:p>
          <a:p>
            <a:pPr lvl="1"/>
            <a:endParaRPr lang="en-US" dirty="0">
              <a:latin typeface="Palatino Linotype" panose="02040502050505030304" pitchFamily="18" charset="0"/>
              <a:sym typeface="Wingdings" pitchFamily="2" charset="2"/>
            </a:endParaRPr>
          </a:p>
          <a:p>
            <a:pPr lvl="1"/>
            <a:r>
              <a:rPr lang="en-US" dirty="0">
                <a:latin typeface="Palatino Linotype" panose="02040502050505030304" pitchFamily="18" charset="0"/>
                <a:sym typeface="Wingdings" pitchFamily="2" charset="2"/>
              </a:rPr>
              <a:t>Calls a function that randomly reorders the sequence based on a seed (hash).</a:t>
            </a:r>
          </a:p>
        </p:txBody>
      </p:sp>
    </p:spTree>
    <p:extLst>
      <p:ext uri="{BB962C8B-B14F-4D97-AF65-F5344CB8AC3E}">
        <p14:creationId xmlns:p14="http://schemas.microsoft.com/office/powerpoint/2010/main" val="44890864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660D14-4767-1A00-02EC-883B3EDBE8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08BD95-8E3E-4809-4C0B-CB26C9A78E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Guaranteeing Secure Ordering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3B8B2A-FF2C-E8B9-D45D-C2D23A53F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41</a:t>
            </a:fld>
            <a:endParaRPr lang="en-US" dirty="0">
              <a:latin typeface="Palatino Linotype" panose="02040502050505030304" pitchFamily="18" charset="0"/>
            </a:endParaRPr>
          </a:p>
        </p:txBody>
      </p: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DA81252B-C37C-9A8E-8E8F-7011D9D1CD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187" y="1250583"/>
            <a:ext cx="8325781" cy="4103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57366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A8B22E-FC8D-388D-0E19-CF03453624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ACCF9E-06F0-77F3-17CB-A7878EDDC6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Preventing Malicious Collusion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701C64-A3C9-CE78-83C1-3C0A6D2B46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42</a:t>
            </a:fld>
            <a:endParaRPr lang="en-US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864010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299206-386F-7BA9-2018-A2791AB16C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1B8245-28E7-B854-8A15-D6A7CD01D5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Preventing Malicious Collusion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94D967-C811-CDF0-63B1-CB8E690A3A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43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A4C117-01E2-89EF-6D25-2DD94F58EC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248355"/>
            <a:ext cx="11816785" cy="5473119"/>
          </a:xfrm>
        </p:spPr>
        <p:txBody>
          <a:bodyPr>
            <a:noAutofit/>
          </a:bodyPr>
          <a:lstStyle/>
          <a:p>
            <a:r>
              <a:rPr lang="en-US" sz="2400" b="1" dirty="0">
                <a:latin typeface="Palatino Linotype" panose="02040502050505030304" pitchFamily="18" charset="0"/>
              </a:rPr>
              <a:t>Detection:</a:t>
            </a: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To detect a collusion attack, we cannot rely on the same principles of detecting a malicious leader.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383205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A67724-F237-0648-A7A4-204E15E959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F9435F-B108-5243-CDB0-C3B3F5685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Preventing Malicious Collusion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E555C8-4AF5-BB31-2546-EF6CA95DC9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44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CB701E-CAF1-644F-C21D-8F9D12E725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248355"/>
            <a:ext cx="11816785" cy="5473119"/>
          </a:xfrm>
        </p:spPr>
        <p:txBody>
          <a:bodyPr>
            <a:noAutofit/>
          </a:bodyPr>
          <a:lstStyle/>
          <a:p>
            <a:r>
              <a:rPr lang="en-US" sz="2400" b="1" dirty="0">
                <a:latin typeface="Palatino Linotype" panose="02040502050505030304" pitchFamily="18" charset="0"/>
              </a:rPr>
              <a:t>Detection:</a:t>
            </a: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To detect a collusion attack, we cannot rely on the same principles of detecting a malicious leader.</a:t>
            </a:r>
          </a:p>
          <a:p>
            <a:pPr marL="457200" lvl="1" indent="0">
              <a:buNone/>
            </a:pPr>
            <a:endParaRPr lang="en-US" dirty="0">
              <a:latin typeface="Palatino Linotype" panose="02040502050505030304" pitchFamily="18" charset="0"/>
            </a:endParaRP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Detecting a malicious leader </a:t>
            </a:r>
            <a:r>
              <a:rPr lang="en-US" dirty="0">
                <a:latin typeface="Palatino Linotype" panose="02040502050505030304" pitchFamily="18" charset="0"/>
                <a:sym typeface="Wingdings" pitchFamily="2" charset="2"/>
              </a:rPr>
              <a:t> If f+1 replicas complain.</a:t>
            </a:r>
          </a:p>
          <a:p>
            <a:pPr marL="457200" lvl="1" indent="0">
              <a:buNone/>
            </a:pPr>
            <a:endParaRPr lang="en-US" dirty="0">
              <a:latin typeface="Palatino Linotype" panose="02040502050505030304" pitchFamily="18" charset="0"/>
              <a:sym typeface="Wingdings" pitchFamily="2" charset="2"/>
            </a:endParaRPr>
          </a:p>
          <a:p>
            <a:pPr lvl="1"/>
            <a:r>
              <a:rPr lang="en-US" dirty="0">
                <a:latin typeface="Palatino Linotype" panose="02040502050505030304" pitchFamily="18" charset="0"/>
                <a:sym typeface="Wingdings" pitchFamily="2" charset="2"/>
              </a:rPr>
              <a:t>Collusion Attack  No more than f replicas are complaining about the same leader.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285345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79C8A0-EFC8-00CB-BEBC-F7200F679C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11905B-DE42-820F-A8DB-9F13ED035E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Preventing Malicious Collusion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D6D65A-16D0-F091-A91C-B6D2969BE8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45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EC7255-E0BE-A66C-A92A-CBE4633E53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248355"/>
            <a:ext cx="11816785" cy="5473119"/>
          </a:xfrm>
        </p:spPr>
        <p:txBody>
          <a:bodyPr>
            <a:noAutofit/>
          </a:bodyPr>
          <a:lstStyle/>
          <a:p>
            <a:r>
              <a:rPr lang="en-US" sz="2400" b="1" dirty="0">
                <a:latin typeface="Palatino Linotype" panose="02040502050505030304" pitchFamily="18" charset="0"/>
              </a:rPr>
              <a:t>Detection:</a:t>
            </a: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To detect a collusion attack, we cannot rely on the same principles of detecting a malicious leader.</a:t>
            </a:r>
          </a:p>
          <a:p>
            <a:pPr marL="457200" lvl="1" indent="0">
              <a:buNone/>
            </a:pPr>
            <a:endParaRPr lang="en-US" dirty="0">
              <a:latin typeface="Palatino Linotype" panose="02040502050505030304" pitchFamily="18" charset="0"/>
            </a:endParaRP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Detecting a malicious leader </a:t>
            </a:r>
            <a:r>
              <a:rPr lang="en-US" dirty="0">
                <a:latin typeface="Palatino Linotype" panose="02040502050505030304" pitchFamily="18" charset="0"/>
                <a:sym typeface="Wingdings" pitchFamily="2" charset="2"/>
              </a:rPr>
              <a:t> If f+1 replicas complain.</a:t>
            </a:r>
          </a:p>
          <a:p>
            <a:pPr marL="457200" lvl="1" indent="0">
              <a:buNone/>
            </a:pPr>
            <a:endParaRPr lang="en-US" dirty="0">
              <a:latin typeface="Palatino Linotype" panose="02040502050505030304" pitchFamily="18" charset="0"/>
              <a:sym typeface="Wingdings" pitchFamily="2" charset="2"/>
            </a:endParaRPr>
          </a:p>
          <a:p>
            <a:pPr lvl="1"/>
            <a:r>
              <a:rPr lang="en-US" dirty="0">
                <a:latin typeface="Palatino Linotype" panose="02040502050505030304" pitchFamily="18" charset="0"/>
                <a:sym typeface="Wingdings" pitchFamily="2" charset="2"/>
              </a:rPr>
              <a:t>Collusion Attack  No more than f replicas are complaining about the same leader.</a:t>
            </a:r>
          </a:p>
          <a:p>
            <a:pPr marL="457200" lvl="1" indent="0">
              <a:buNone/>
            </a:pPr>
            <a:endParaRPr lang="en-US" dirty="0">
              <a:latin typeface="Palatino Linotype" panose="02040502050505030304" pitchFamily="18" charset="0"/>
              <a:sym typeface="Wingdings" pitchFamily="2" charset="2"/>
            </a:endParaRPr>
          </a:p>
          <a:p>
            <a:pPr lvl="1"/>
            <a:r>
              <a:rPr lang="en-US" b="1" dirty="0">
                <a:latin typeface="Palatino Linotype" panose="02040502050505030304" pitchFamily="18" charset="0"/>
                <a:sym typeface="Wingdings" pitchFamily="2" charset="2"/>
              </a:rPr>
              <a:t>Solution:</a:t>
            </a:r>
          </a:p>
          <a:p>
            <a:pPr lvl="2"/>
            <a:r>
              <a:rPr lang="en-US" sz="2400" dirty="0">
                <a:latin typeface="Palatino Linotype" panose="02040502050505030304" pitchFamily="18" charset="0"/>
                <a:sym typeface="Wingdings" pitchFamily="2" charset="2"/>
              </a:rPr>
              <a:t>If f+1 replicas complain about multiple leaders, assume a collusion attack.</a:t>
            </a:r>
            <a:endParaRPr lang="en-US" sz="2400" dirty="0">
              <a:latin typeface="Palatino Linotype" panose="02040502050505030304" pitchFamily="18" charset="0"/>
            </a:endParaRPr>
          </a:p>
          <a:p>
            <a:pPr marL="0" indent="0">
              <a:buNone/>
            </a:pPr>
            <a:endParaRPr lang="en-US" sz="2400" dirty="0">
              <a:latin typeface="Palatino Linotype" panose="02040502050505030304" pitchFamily="18" charset="0"/>
            </a:endParaRPr>
          </a:p>
          <a:p>
            <a:endParaRPr lang="en-US" sz="2400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539700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D9CA4A-10A1-459B-4F48-AC8A82B4A4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6412FA-BE02-C95D-3F8E-A4FE0C2485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Preventing Malicious Collusion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C57033-FE21-BCB7-1009-32E94A7E0F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46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0D3C39-A655-AE81-239C-0025E3EF1D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248355"/>
            <a:ext cx="11816785" cy="5473119"/>
          </a:xfrm>
        </p:spPr>
        <p:txBody>
          <a:bodyPr>
            <a:noAutofit/>
          </a:bodyPr>
          <a:lstStyle/>
          <a:p>
            <a:r>
              <a:rPr lang="en-US" sz="2400" b="1" dirty="0">
                <a:latin typeface="Palatino Linotype" panose="02040502050505030304" pitchFamily="18" charset="0"/>
              </a:rPr>
              <a:t>Resolution:</a:t>
            </a:r>
          </a:p>
        </p:txBody>
      </p:sp>
    </p:spTree>
    <p:extLst>
      <p:ext uri="{BB962C8B-B14F-4D97-AF65-F5344CB8AC3E}">
        <p14:creationId xmlns:p14="http://schemas.microsoft.com/office/powerpoint/2010/main" val="289924466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B07260-BB7C-CD06-A4D5-348552F155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33B0B2-662E-BD08-E028-B2F417D58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Preventing Malicious Collusion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75CDDE-A65F-97DC-2A06-72C6547BA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47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D2E81C-C5AF-E0AE-8039-81D1257C51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248355"/>
            <a:ext cx="11816785" cy="5473119"/>
          </a:xfrm>
        </p:spPr>
        <p:txBody>
          <a:bodyPr>
            <a:noAutofit/>
          </a:bodyPr>
          <a:lstStyle/>
          <a:p>
            <a:r>
              <a:rPr lang="en-US" sz="2400" b="1" dirty="0">
                <a:latin typeface="Palatino Linotype" panose="02040502050505030304" pitchFamily="18" charset="0"/>
              </a:rPr>
              <a:t>Resolution:</a:t>
            </a: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Run the checkpoint protocol to exchange states.</a:t>
            </a:r>
          </a:p>
          <a:p>
            <a:pPr lvl="1"/>
            <a:endParaRPr lang="en-US" dirty="0">
              <a:latin typeface="Palatino Linotype" panose="02040502050505030304" pitchFamily="18" charset="0"/>
            </a:endParaRP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But checkpoint protocol is expensive as full state needs to be exchanged.</a:t>
            </a:r>
            <a:endParaRPr lang="en-US" sz="2400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867689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47325A-7AA5-8D0A-B42B-CB0ED6121E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24D8B1-DD31-65B0-E060-DA0003CCF7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Preventing Malicious Collusion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325F2E-9326-57DC-D844-A33C6EB1C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48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8DA58B-7100-DAFF-BB61-B3F8F0C30E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248355"/>
            <a:ext cx="11816785" cy="5473119"/>
          </a:xfrm>
        </p:spPr>
        <p:txBody>
          <a:bodyPr>
            <a:noAutofit/>
          </a:bodyPr>
          <a:lstStyle/>
          <a:p>
            <a:r>
              <a:rPr lang="en-US" sz="2400" b="1" dirty="0">
                <a:latin typeface="Palatino Linotype" panose="02040502050505030304" pitchFamily="18" charset="0"/>
              </a:rPr>
              <a:t>Resolution:</a:t>
            </a: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Run the checkpoint protocol to exchange states.</a:t>
            </a:r>
          </a:p>
          <a:p>
            <a:pPr lvl="1"/>
            <a:endParaRPr lang="en-US" dirty="0">
              <a:latin typeface="Palatino Linotype" panose="02040502050505030304" pitchFamily="18" charset="0"/>
            </a:endParaRP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But checkpoint protocol is expensive as full state needs to be exchanged.</a:t>
            </a:r>
          </a:p>
          <a:p>
            <a:pPr lvl="1"/>
            <a:endParaRPr lang="en-US" dirty="0">
              <a:latin typeface="Palatino Linotype" panose="02040502050505030304" pitchFamily="18" charset="0"/>
            </a:endParaRPr>
          </a:p>
          <a:p>
            <a:pPr lvl="1"/>
            <a:r>
              <a:rPr lang="en-US" b="1" dirty="0">
                <a:latin typeface="Palatino Linotype" panose="02040502050505030304" pitchFamily="18" charset="0"/>
              </a:rPr>
              <a:t>Solution:</a:t>
            </a:r>
          </a:p>
          <a:p>
            <a:pPr lvl="2"/>
            <a:r>
              <a:rPr lang="en-US" sz="2400" dirty="0">
                <a:latin typeface="Palatino Linotype" panose="02040502050505030304" pitchFamily="18" charset="0"/>
              </a:rPr>
              <a:t>Run a lightweight checkpoint protocol.</a:t>
            </a:r>
          </a:p>
          <a:p>
            <a:pPr lvl="2"/>
            <a:r>
              <a:rPr lang="en-US" sz="2400" dirty="0">
                <a:latin typeface="Palatino Linotype" panose="02040502050505030304" pitchFamily="18" charset="0"/>
              </a:rPr>
              <a:t> Only exchange requests of the last epoch.</a:t>
            </a:r>
          </a:p>
        </p:txBody>
      </p:sp>
    </p:spTree>
    <p:extLst>
      <p:ext uri="{BB962C8B-B14F-4D97-AF65-F5344CB8AC3E}">
        <p14:creationId xmlns:p14="http://schemas.microsoft.com/office/powerpoint/2010/main" val="2567779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B7D68B-8D9A-D7F0-0DDB-33786996B3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AAB1FE-1F4E-BB6E-3C23-F43E9C8073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Last Class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407D66-FA56-360F-ED7F-581C0DAE18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590293"/>
            <a:ext cx="11816785" cy="4387174"/>
          </a:xfrm>
        </p:spPr>
        <p:txBody>
          <a:bodyPr>
            <a:no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Last class we looked at: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r>
              <a:rPr lang="en-US" sz="2400" dirty="0">
                <a:latin typeface="Palatino Linotype" panose="02040502050505030304" pitchFamily="18" charset="0"/>
              </a:rPr>
              <a:t>Speculation in Consensus</a:t>
            </a:r>
          </a:p>
          <a:p>
            <a:r>
              <a:rPr lang="en-US" sz="2400" dirty="0">
                <a:latin typeface="Palatino Linotype" panose="02040502050505030304" pitchFamily="18" charset="0"/>
              </a:rPr>
              <a:t>PoE Protocol</a:t>
            </a:r>
          </a:p>
          <a:p>
            <a:pPr marL="0" indent="0">
              <a:buNone/>
            </a:pPr>
            <a:endParaRPr lang="en-US" sz="2400" dirty="0">
              <a:latin typeface="Palatino Linotype" panose="02040502050505030304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F589B8-7814-76CD-163A-687031D388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5</a:t>
            </a:fld>
            <a:endParaRPr lang="en-US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97344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C9BD3A-45C4-CAFF-D225-2A83AE4BA9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9EE17C-B561-B343-2254-EE22DA7C5F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Optimizing PBFT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A97367-FC4C-06D0-4C7E-528CBB02F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6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F854EC-5544-5420-ABDC-BE9AEA995D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177047"/>
            <a:ext cx="11816785" cy="5544428"/>
          </a:xfrm>
        </p:spPr>
        <p:txBody>
          <a:bodyPr>
            <a:no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Today, our goal is to optimize PBFT through parallelism.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r>
              <a:rPr lang="en-US" sz="2400" dirty="0">
                <a:latin typeface="Palatino Linotype" panose="02040502050505030304" pitchFamily="18" charset="0"/>
              </a:rPr>
              <a:t>How can we introduce parallelism in PBFT apart from out-of-order message processing?</a:t>
            </a:r>
            <a:endParaRPr lang="en-US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83033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C092C0-1B1C-C04B-B02C-8FCB65A1E6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69B172-231E-DC43-A96F-B7456FB1CC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PBFT Protocol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025B47-6592-78A6-BE24-6830182956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7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7B99ED8-CCF6-1980-8F91-A338A7058CCB}"/>
              </a:ext>
            </a:extLst>
          </p:cNvPr>
          <p:cNvSpPr/>
          <p:nvPr/>
        </p:nvSpPr>
        <p:spPr>
          <a:xfrm>
            <a:off x="1565408" y="2068007"/>
            <a:ext cx="129472" cy="12947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D581FDE-C64C-9AAE-7BC7-85157BADA024}"/>
              </a:ext>
            </a:extLst>
          </p:cNvPr>
          <p:cNvSpPr/>
          <p:nvPr/>
        </p:nvSpPr>
        <p:spPr>
          <a:xfrm>
            <a:off x="1565408" y="2957589"/>
            <a:ext cx="129472" cy="129472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FCD36F4-74EF-215F-9CEE-C03B20C486EF}"/>
              </a:ext>
            </a:extLst>
          </p:cNvPr>
          <p:cNvSpPr/>
          <p:nvPr/>
        </p:nvSpPr>
        <p:spPr>
          <a:xfrm>
            <a:off x="1557316" y="3883358"/>
            <a:ext cx="129472" cy="129472"/>
          </a:xfrm>
          <a:prstGeom prst="ellipse">
            <a:avLst/>
          </a:prstGeom>
          <a:solidFill>
            <a:schemeClr val="tx2">
              <a:lumMod val="1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51D28F27-EA54-3B6A-FFE1-B257CEB4505B}"/>
              </a:ext>
            </a:extLst>
          </p:cNvPr>
          <p:cNvSpPr/>
          <p:nvPr/>
        </p:nvSpPr>
        <p:spPr>
          <a:xfrm>
            <a:off x="1557316" y="4794320"/>
            <a:ext cx="129472" cy="129472"/>
          </a:xfrm>
          <a:prstGeom prst="ellipse">
            <a:avLst/>
          </a:prstGeom>
          <a:solidFill>
            <a:schemeClr val="tx2">
              <a:lumMod val="1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7CDBE49-0F2F-44E5-F321-E3D03771A96D}"/>
              </a:ext>
            </a:extLst>
          </p:cNvPr>
          <p:cNvSpPr txBox="1"/>
          <p:nvPr/>
        </p:nvSpPr>
        <p:spPr>
          <a:xfrm>
            <a:off x="540602" y="1868792"/>
            <a:ext cx="10248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latin typeface="Palatino Linotype" panose="02040502050505030304" pitchFamily="18" charset="0"/>
                <a:cs typeface="Hind Madurai" panose="02000000000000000000" pitchFamily="2" charset="77"/>
              </a:rPr>
              <a:t>Client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FFEA101-281A-03D0-F5E1-0FE4C5A94595}"/>
              </a:ext>
            </a:extLst>
          </p:cNvPr>
          <p:cNvSpPr txBox="1"/>
          <p:nvPr/>
        </p:nvSpPr>
        <p:spPr>
          <a:xfrm>
            <a:off x="404752" y="2780878"/>
            <a:ext cx="1160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latin typeface="Palatino Linotype" panose="02040502050505030304" pitchFamily="18" charset="0"/>
                <a:cs typeface="Hind Madurai" panose="02000000000000000000" pitchFamily="2" charset="77"/>
              </a:rPr>
              <a:t>Leader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30B064A-643C-448F-728F-2CFD0938CA08}"/>
              </a:ext>
            </a:extLst>
          </p:cNvPr>
          <p:cNvSpPr txBox="1"/>
          <p:nvPr/>
        </p:nvSpPr>
        <p:spPr>
          <a:xfrm>
            <a:off x="319910" y="3709858"/>
            <a:ext cx="12454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latin typeface="Palatino Linotype" panose="02040502050505030304" pitchFamily="18" charset="0"/>
                <a:cs typeface="Hind Madurai" panose="02000000000000000000" pitchFamily="2" charset="77"/>
              </a:rPr>
              <a:t>Replica</a:t>
            </a:r>
          </a:p>
        </p:txBody>
      </p:sp>
      <p:cxnSp>
        <p:nvCxnSpPr>
          <p:cNvPr id="23" name="Google Shape;208;p28">
            <a:extLst>
              <a:ext uri="{FF2B5EF4-FFF2-40B4-BE49-F238E27FC236}">
                <a16:creationId xmlns:a16="http://schemas.microsoft.com/office/drawing/2014/main" id="{4C97BC11-BA56-2CB7-4955-8BD78AFAB285}"/>
              </a:ext>
            </a:extLst>
          </p:cNvPr>
          <p:cNvCxnSpPr>
            <a:cxnSpLocks/>
          </p:cNvCxnSpPr>
          <p:nvPr/>
        </p:nvCxnSpPr>
        <p:spPr>
          <a:xfrm>
            <a:off x="1694880" y="2132659"/>
            <a:ext cx="9658920" cy="0"/>
          </a:xfrm>
          <a:prstGeom prst="straightConnector1">
            <a:avLst/>
          </a:prstGeom>
          <a:noFill/>
          <a:ln w="19050" cap="flat" cmpd="sng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" name="Google Shape;208;p28">
            <a:extLst>
              <a:ext uri="{FF2B5EF4-FFF2-40B4-BE49-F238E27FC236}">
                <a16:creationId xmlns:a16="http://schemas.microsoft.com/office/drawing/2014/main" id="{8DD015FB-9982-2895-DF2C-DCFE04E87092}"/>
              </a:ext>
            </a:extLst>
          </p:cNvPr>
          <p:cNvCxnSpPr>
            <a:cxnSpLocks/>
          </p:cNvCxnSpPr>
          <p:nvPr/>
        </p:nvCxnSpPr>
        <p:spPr>
          <a:xfrm>
            <a:off x="1694880" y="3033573"/>
            <a:ext cx="965892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5" name="Google Shape;208;p28">
            <a:extLst>
              <a:ext uri="{FF2B5EF4-FFF2-40B4-BE49-F238E27FC236}">
                <a16:creationId xmlns:a16="http://schemas.microsoft.com/office/drawing/2014/main" id="{A2FE8236-68C4-22C7-697A-0AC4EA3579FA}"/>
              </a:ext>
            </a:extLst>
          </p:cNvPr>
          <p:cNvCxnSpPr>
            <a:cxnSpLocks/>
          </p:cNvCxnSpPr>
          <p:nvPr/>
        </p:nvCxnSpPr>
        <p:spPr>
          <a:xfrm>
            <a:off x="1701624" y="3944834"/>
            <a:ext cx="9652176" cy="0"/>
          </a:xfrm>
          <a:prstGeom prst="straightConnector1">
            <a:avLst/>
          </a:prstGeom>
          <a:noFill/>
          <a:ln w="19050" cap="flat" cmpd="sng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6" name="Google Shape;208;p28">
            <a:extLst>
              <a:ext uri="{FF2B5EF4-FFF2-40B4-BE49-F238E27FC236}">
                <a16:creationId xmlns:a16="http://schemas.microsoft.com/office/drawing/2014/main" id="{C827FCEA-8936-B1F2-F440-AFD19CEB0413}"/>
              </a:ext>
            </a:extLst>
          </p:cNvPr>
          <p:cNvCxnSpPr>
            <a:cxnSpLocks/>
          </p:cNvCxnSpPr>
          <p:nvPr/>
        </p:nvCxnSpPr>
        <p:spPr>
          <a:xfrm>
            <a:off x="1694880" y="4850964"/>
            <a:ext cx="9658920" cy="0"/>
          </a:xfrm>
          <a:prstGeom prst="straightConnector1">
            <a:avLst/>
          </a:prstGeom>
          <a:noFill/>
          <a:ln w="19050" cap="flat" cmpd="sng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102BCADB-678A-59CA-78A7-576B89CEADE2}"/>
              </a:ext>
            </a:extLst>
          </p:cNvPr>
          <p:cNvSpPr txBox="1"/>
          <p:nvPr/>
        </p:nvSpPr>
        <p:spPr>
          <a:xfrm>
            <a:off x="319910" y="4620131"/>
            <a:ext cx="12454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latin typeface="Palatino Linotype" panose="02040502050505030304" pitchFamily="18" charset="0"/>
                <a:cs typeface="Hind Madurai" panose="02000000000000000000" pitchFamily="2" charset="77"/>
              </a:rPr>
              <a:t>Replica</a:t>
            </a: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DECC2EDE-DBE3-0832-15E4-75EDBBB1CA76}"/>
              </a:ext>
            </a:extLst>
          </p:cNvPr>
          <p:cNvCxnSpPr>
            <a:cxnSpLocks/>
          </p:cNvCxnSpPr>
          <p:nvPr/>
        </p:nvCxnSpPr>
        <p:spPr>
          <a:xfrm>
            <a:off x="3025405" y="2132659"/>
            <a:ext cx="0" cy="356387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12A13BE8-1C26-6356-73CC-5C9F424E2706}"/>
              </a:ext>
            </a:extLst>
          </p:cNvPr>
          <p:cNvCxnSpPr>
            <a:cxnSpLocks/>
          </p:cNvCxnSpPr>
          <p:nvPr/>
        </p:nvCxnSpPr>
        <p:spPr>
          <a:xfrm>
            <a:off x="4364021" y="2132659"/>
            <a:ext cx="0" cy="357683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0A180DBA-6D22-92C5-3482-426A34548296}"/>
              </a:ext>
            </a:extLst>
          </p:cNvPr>
          <p:cNvCxnSpPr>
            <a:cxnSpLocks/>
          </p:cNvCxnSpPr>
          <p:nvPr/>
        </p:nvCxnSpPr>
        <p:spPr>
          <a:xfrm>
            <a:off x="7041251" y="2132659"/>
            <a:ext cx="0" cy="357035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095764D8-5996-97DC-1BD3-9C4AEF0AE143}"/>
              </a:ext>
            </a:extLst>
          </p:cNvPr>
          <p:cNvCxnSpPr>
            <a:cxnSpLocks/>
          </p:cNvCxnSpPr>
          <p:nvPr/>
        </p:nvCxnSpPr>
        <p:spPr>
          <a:xfrm>
            <a:off x="9729271" y="2132659"/>
            <a:ext cx="0" cy="357035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Oval 2">
            <a:extLst>
              <a:ext uri="{FF2B5EF4-FFF2-40B4-BE49-F238E27FC236}">
                <a16:creationId xmlns:a16="http://schemas.microsoft.com/office/drawing/2014/main" id="{68AADCD2-BA0A-A11B-B652-715760951255}"/>
              </a:ext>
            </a:extLst>
          </p:cNvPr>
          <p:cNvSpPr/>
          <p:nvPr/>
        </p:nvSpPr>
        <p:spPr>
          <a:xfrm>
            <a:off x="1564060" y="5639893"/>
            <a:ext cx="129472" cy="12947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cxnSp>
        <p:nvCxnSpPr>
          <p:cNvPr id="4" name="Google Shape;208;p28">
            <a:extLst>
              <a:ext uri="{FF2B5EF4-FFF2-40B4-BE49-F238E27FC236}">
                <a16:creationId xmlns:a16="http://schemas.microsoft.com/office/drawing/2014/main" id="{B982A67A-9BAF-4952-D560-254EA3110141}"/>
              </a:ext>
            </a:extLst>
          </p:cNvPr>
          <p:cNvCxnSpPr>
            <a:cxnSpLocks/>
          </p:cNvCxnSpPr>
          <p:nvPr/>
        </p:nvCxnSpPr>
        <p:spPr>
          <a:xfrm>
            <a:off x="1701624" y="5696537"/>
            <a:ext cx="9652176" cy="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70653BE2-E772-85E9-5EAB-F81C9BCF4F3E}"/>
              </a:ext>
            </a:extLst>
          </p:cNvPr>
          <p:cNvSpPr txBox="1"/>
          <p:nvPr/>
        </p:nvSpPr>
        <p:spPr>
          <a:xfrm>
            <a:off x="319910" y="5430163"/>
            <a:ext cx="12454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latin typeface="Palatino Linotype" panose="02040502050505030304" pitchFamily="18" charset="0"/>
                <a:cs typeface="Hind Madurai" panose="02000000000000000000" pitchFamily="2" charset="77"/>
              </a:rPr>
              <a:t>Replica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F7765C22-D207-C93F-9555-4EA7E4AD9F77}"/>
              </a:ext>
            </a:extLst>
          </p:cNvPr>
          <p:cNvCxnSpPr>
            <a:cxnSpLocks/>
          </p:cNvCxnSpPr>
          <p:nvPr/>
        </p:nvCxnSpPr>
        <p:spPr>
          <a:xfrm>
            <a:off x="11078676" y="2126182"/>
            <a:ext cx="0" cy="357035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732F26FC-BFD8-2B89-E024-3F613C42880C}"/>
              </a:ext>
            </a:extLst>
          </p:cNvPr>
          <p:cNvCxnSpPr>
            <a:cxnSpLocks/>
            <a:stCxn id="7" idx="6"/>
          </p:cNvCxnSpPr>
          <p:nvPr/>
        </p:nvCxnSpPr>
        <p:spPr>
          <a:xfrm>
            <a:off x="1694880" y="2132743"/>
            <a:ext cx="1330525" cy="900830"/>
          </a:xfrm>
          <a:prstGeom prst="straightConnector1">
            <a:avLst/>
          </a:prstGeom>
          <a:ln w="254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6373E869-38AF-8FF7-25A4-122FEFB4D6F2}"/>
              </a:ext>
            </a:extLst>
          </p:cNvPr>
          <p:cNvCxnSpPr>
            <a:cxnSpLocks/>
          </p:cNvCxnSpPr>
          <p:nvPr/>
        </p:nvCxnSpPr>
        <p:spPr>
          <a:xfrm>
            <a:off x="3025405" y="3033573"/>
            <a:ext cx="1338616" cy="911261"/>
          </a:xfrm>
          <a:prstGeom prst="straightConnector1">
            <a:avLst/>
          </a:prstGeom>
          <a:ln w="190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CB4F718F-ACE6-AE35-0DF1-EDB5C2FACFCE}"/>
              </a:ext>
            </a:extLst>
          </p:cNvPr>
          <p:cNvCxnSpPr>
            <a:cxnSpLocks/>
          </p:cNvCxnSpPr>
          <p:nvPr/>
        </p:nvCxnSpPr>
        <p:spPr>
          <a:xfrm>
            <a:off x="3025405" y="3033573"/>
            <a:ext cx="1338616" cy="1817091"/>
          </a:xfrm>
          <a:prstGeom prst="straightConnector1">
            <a:avLst/>
          </a:prstGeom>
          <a:ln w="190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06A6DC46-56E7-8CB6-4D9E-DF7A6880767E}"/>
              </a:ext>
            </a:extLst>
          </p:cNvPr>
          <p:cNvSpPr txBox="1"/>
          <p:nvPr/>
        </p:nvSpPr>
        <p:spPr>
          <a:xfrm>
            <a:off x="1676421" y="5706677"/>
            <a:ext cx="13207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Palatino Linotype" panose="02040502050505030304" pitchFamily="18" charset="0"/>
                <a:cs typeface="Hind Madurai" panose="02000000000000000000" pitchFamily="2" charset="77"/>
              </a:rPr>
              <a:t>Client</a:t>
            </a:r>
          </a:p>
          <a:p>
            <a:pPr algn="ctr"/>
            <a:r>
              <a:rPr lang="en-US" sz="2400" dirty="0">
                <a:latin typeface="Palatino Linotype" panose="02040502050505030304" pitchFamily="18" charset="0"/>
                <a:cs typeface="Hind Madurai" panose="02000000000000000000" pitchFamily="2" charset="77"/>
              </a:rPr>
              <a:t>Request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7E9946C-CB24-50FF-3B79-BE9FC303BB30}"/>
              </a:ext>
            </a:extLst>
          </p:cNvPr>
          <p:cNvSpPr txBox="1"/>
          <p:nvPr/>
        </p:nvSpPr>
        <p:spPr>
          <a:xfrm>
            <a:off x="3041837" y="5709492"/>
            <a:ext cx="13207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Palatino Linotype" panose="02040502050505030304" pitchFamily="18" charset="0"/>
                <a:cs typeface="Hind Madurai" panose="02000000000000000000" pitchFamily="2" charset="77"/>
              </a:rPr>
              <a:t>Pre-Prepare</a:t>
            </a:r>
          </a:p>
        </p:txBody>
      </p: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503E5EC8-6456-0501-9101-259A70CFFE6B}"/>
              </a:ext>
            </a:extLst>
          </p:cNvPr>
          <p:cNvCxnSpPr>
            <a:cxnSpLocks/>
          </p:cNvCxnSpPr>
          <p:nvPr/>
        </p:nvCxnSpPr>
        <p:spPr>
          <a:xfrm>
            <a:off x="3025404" y="3033490"/>
            <a:ext cx="1346705" cy="2663046"/>
          </a:xfrm>
          <a:prstGeom prst="straightConnector1">
            <a:avLst/>
          </a:prstGeom>
          <a:ln w="190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CDD75539-17A4-161C-B2A7-7199336CC50D}"/>
              </a:ext>
            </a:extLst>
          </p:cNvPr>
          <p:cNvCxnSpPr>
            <a:cxnSpLocks/>
          </p:cNvCxnSpPr>
          <p:nvPr/>
        </p:nvCxnSpPr>
        <p:spPr>
          <a:xfrm flipV="1">
            <a:off x="4372109" y="3033490"/>
            <a:ext cx="2669142" cy="91134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1BA279DE-7EC4-8823-4ED7-16451BD548DC}"/>
              </a:ext>
            </a:extLst>
          </p:cNvPr>
          <p:cNvCxnSpPr>
            <a:cxnSpLocks/>
          </p:cNvCxnSpPr>
          <p:nvPr/>
        </p:nvCxnSpPr>
        <p:spPr>
          <a:xfrm flipV="1">
            <a:off x="4372109" y="3033490"/>
            <a:ext cx="2669142" cy="181717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30919C20-7E79-2891-0928-7EC76B33D3AB}"/>
              </a:ext>
            </a:extLst>
          </p:cNvPr>
          <p:cNvCxnSpPr>
            <a:cxnSpLocks/>
          </p:cNvCxnSpPr>
          <p:nvPr/>
        </p:nvCxnSpPr>
        <p:spPr>
          <a:xfrm>
            <a:off x="4372109" y="3944834"/>
            <a:ext cx="2669142" cy="90583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C02EDA97-0C19-24BF-F7C4-47A67172F3E5}"/>
              </a:ext>
            </a:extLst>
          </p:cNvPr>
          <p:cNvCxnSpPr>
            <a:cxnSpLocks/>
          </p:cNvCxnSpPr>
          <p:nvPr/>
        </p:nvCxnSpPr>
        <p:spPr>
          <a:xfrm flipV="1">
            <a:off x="4372109" y="3944834"/>
            <a:ext cx="2669142" cy="90583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93698FC5-6999-E70E-9A8D-4E1C59A175F2}"/>
              </a:ext>
            </a:extLst>
          </p:cNvPr>
          <p:cNvCxnSpPr>
            <a:cxnSpLocks/>
          </p:cNvCxnSpPr>
          <p:nvPr/>
        </p:nvCxnSpPr>
        <p:spPr>
          <a:xfrm>
            <a:off x="4372109" y="3944834"/>
            <a:ext cx="2669142" cy="175818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C0E54C27-B573-40A9-8F93-B0367E16016E}"/>
              </a:ext>
            </a:extLst>
          </p:cNvPr>
          <p:cNvCxnSpPr>
            <a:cxnSpLocks/>
          </p:cNvCxnSpPr>
          <p:nvPr/>
        </p:nvCxnSpPr>
        <p:spPr>
          <a:xfrm>
            <a:off x="4372109" y="4850664"/>
            <a:ext cx="2669142" cy="84587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>
            <a:extLst>
              <a:ext uri="{FF2B5EF4-FFF2-40B4-BE49-F238E27FC236}">
                <a16:creationId xmlns:a16="http://schemas.microsoft.com/office/drawing/2014/main" id="{103A0B7D-D967-1A16-D250-700E7133B291}"/>
              </a:ext>
            </a:extLst>
          </p:cNvPr>
          <p:cNvSpPr txBox="1"/>
          <p:nvPr/>
        </p:nvSpPr>
        <p:spPr>
          <a:xfrm>
            <a:off x="5061139" y="5699095"/>
            <a:ext cx="13207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Palatino Linotype" panose="02040502050505030304" pitchFamily="18" charset="0"/>
                <a:cs typeface="Hind Madurai" panose="02000000000000000000" pitchFamily="2" charset="77"/>
              </a:rPr>
              <a:t>Prepare</a:t>
            </a:r>
          </a:p>
        </p:txBody>
      </p: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FFE5252B-8F60-8929-BC50-B199113AE91E}"/>
              </a:ext>
            </a:extLst>
          </p:cNvPr>
          <p:cNvCxnSpPr>
            <a:cxnSpLocks/>
          </p:cNvCxnSpPr>
          <p:nvPr/>
        </p:nvCxnSpPr>
        <p:spPr>
          <a:xfrm flipV="1">
            <a:off x="7010227" y="3033489"/>
            <a:ext cx="2733881" cy="91134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A60316D2-D7E0-784B-7A63-355B06BE8B25}"/>
              </a:ext>
            </a:extLst>
          </p:cNvPr>
          <p:cNvCxnSpPr>
            <a:cxnSpLocks/>
          </p:cNvCxnSpPr>
          <p:nvPr/>
        </p:nvCxnSpPr>
        <p:spPr>
          <a:xfrm flipV="1">
            <a:off x="7010227" y="3033490"/>
            <a:ext cx="2726460" cy="181717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060C98FE-1C16-9114-06F4-DAF75856A1F5}"/>
              </a:ext>
            </a:extLst>
          </p:cNvPr>
          <p:cNvCxnSpPr>
            <a:cxnSpLocks/>
          </p:cNvCxnSpPr>
          <p:nvPr/>
        </p:nvCxnSpPr>
        <p:spPr>
          <a:xfrm>
            <a:off x="7010227" y="3944834"/>
            <a:ext cx="2726460" cy="90612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82F8C48D-24F7-CC07-237D-010ED811EF2B}"/>
              </a:ext>
            </a:extLst>
          </p:cNvPr>
          <p:cNvCxnSpPr>
            <a:cxnSpLocks/>
          </p:cNvCxnSpPr>
          <p:nvPr/>
        </p:nvCxnSpPr>
        <p:spPr>
          <a:xfrm flipV="1">
            <a:off x="7010227" y="3944833"/>
            <a:ext cx="2726460" cy="90583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C990BE61-8B65-CF26-BDBF-8FAB7031F1A8}"/>
              </a:ext>
            </a:extLst>
          </p:cNvPr>
          <p:cNvCxnSpPr>
            <a:cxnSpLocks/>
          </p:cNvCxnSpPr>
          <p:nvPr/>
        </p:nvCxnSpPr>
        <p:spPr>
          <a:xfrm>
            <a:off x="7010227" y="3944834"/>
            <a:ext cx="2733881" cy="175818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4435F44A-0E8D-164A-C99C-0D1573DC6DD9}"/>
              </a:ext>
            </a:extLst>
          </p:cNvPr>
          <p:cNvCxnSpPr>
            <a:cxnSpLocks/>
          </p:cNvCxnSpPr>
          <p:nvPr/>
        </p:nvCxnSpPr>
        <p:spPr>
          <a:xfrm>
            <a:off x="7010227" y="4850664"/>
            <a:ext cx="2726460" cy="85235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EAAD3050-4386-313C-E6A8-D7EE69E1CC0F}"/>
              </a:ext>
            </a:extLst>
          </p:cNvPr>
          <p:cNvCxnSpPr>
            <a:cxnSpLocks/>
          </p:cNvCxnSpPr>
          <p:nvPr/>
        </p:nvCxnSpPr>
        <p:spPr>
          <a:xfrm>
            <a:off x="7041250" y="3033488"/>
            <a:ext cx="2695437" cy="898391"/>
          </a:xfrm>
          <a:prstGeom prst="straightConnector1">
            <a:avLst/>
          </a:prstGeom>
          <a:ln w="1905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921EDEE1-237F-94CF-8905-5459C7DCAD0A}"/>
              </a:ext>
            </a:extLst>
          </p:cNvPr>
          <p:cNvCxnSpPr>
            <a:cxnSpLocks/>
          </p:cNvCxnSpPr>
          <p:nvPr/>
        </p:nvCxnSpPr>
        <p:spPr>
          <a:xfrm>
            <a:off x="7049338" y="3027012"/>
            <a:ext cx="2679933" cy="1823651"/>
          </a:xfrm>
          <a:prstGeom prst="straightConnector1">
            <a:avLst/>
          </a:prstGeom>
          <a:ln w="1905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0F8655CA-D154-173D-3B87-7A8E338909C3}"/>
              </a:ext>
            </a:extLst>
          </p:cNvPr>
          <p:cNvCxnSpPr>
            <a:cxnSpLocks/>
          </p:cNvCxnSpPr>
          <p:nvPr/>
        </p:nvCxnSpPr>
        <p:spPr>
          <a:xfrm>
            <a:off x="7026418" y="3027011"/>
            <a:ext cx="2717690" cy="2676003"/>
          </a:xfrm>
          <a:prstGeom prst="straightConnector1">
            <a:avLst/>
          </a:prstGeom>
          <a:ln w="1905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TextBox 96">
            <a:extLst>
              <a:ext uri="{FF2B5EF4-FFF2-40B4-BE49-F238E27FC236}">
                <a16:creationId xmlns:a16="http://schemas.microsoft.com/office/drawing/2014/main" id="{631CA7E6-E7E5-02AA-B9E0-1A955EA498CD}"/>
              </a:ext>
            </a:extLst>
          </p:cNvPr>
          <p:cNvSpPr txBox="1"/>
          <p:nvPr/>
        </p:nvSpPr>
        <p:spPr>
          <a:xfrm>
            <a:off x="7713083" y="5709430"/>
            <a:ext cx="13207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Palatino Linotype" panose="02040502050505030304" pitchFamily="18" charset="0"/>
                <a:cs typeface="Hind Madurai" panose="02000000000000000000" pitchFamily="2" charset="77"/>
              </a:rPr>
              <a:t>Commit</a:t>
            </a:r>
          </a:p>
        </p:txBody>
      </p:sp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E4E392F8-1521-EE76-9B76-1A3F6286DF5B}"/>
              </a:ext>
            </a:extLst>
          </p:cNvPr>
          <p:cNvCxnSpPr>
            <a:cxnSpLocks/>
          </p:cNvCxnSpPr>
          <p:nvPr/>
        </p:nvCxnSpPr>
        <p:spPr>
          <a:xfrm flipV="1">
            <a:off x="9736687" y="2132576"/>
            <a:ext cx="1341989" cy="939015"/>
          </a:xfrm>
          <a:prstGeom prst="straightConnector1">
            <a:avLst/>
          </a:prstGeom>
          <a:ln w="1905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C17B01CD-8BFF-3E07-3C5E-0484591BC5B7}"/>
              </a:ext>
            </a:extLst>
          </p:cNvPr>
          <p:cNvCxnSpPr>
            <a:cxnSpLocks/>
          </p:cNvCxnSpPr>
          <p:nvPr/>
        </p:nvCxnSpPr>
        <p:spPr>
          <a:xfrm flipV="1">
            <a:off x="9736686" y="2132493"/>
            <a:ext cx="1346704" cy="181316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>
            <a:extLst>
              <a:ext uri="{FF2B5EF4-FFF2-40B4-BE49-F238E27FC236}">
                <a16:creationId xmlns:a16="http://schemas.microsoft.com/office/drawing/2014/main" id="{41368EE5-6AA7-B776-75F8-1D22E683DA49}"/>
              </a:ext>
            </a:extLst>
          </p:cNvPr>
          <p:cNvCxnSpPr>
            <a:cxnSpLocks/>
          </p:cNvCxnSpPr>
          <p:nvPr/>
        </p:nvCxnSpPr>
        <p:spPr>
          <a:xfrm flipV="1">
            <a:off x="9736685" y="2126017"/>
            <a:ext cx="1354119" cy="273303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FF125174-5C55-2A71-E2A8-E3430173AD61}"/>
              </a:ext>
            </a:extLst>
          </p:cNvPr>
          <p:cNvSpPr txBox="1"/>
          <p:nvPr/>
        </p:nvSpPr>
        <p:spPr>
          <a:xfrm>
            <a:off x="9732385" y="5709743"/>
            <a:ext cx="13207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Palatino Linotype" panose="02040502050505030304" pitchFamily="18" charset="0"/>
                <a:cs typeface="Hind Madurai" panose="02000000000000000000" pitchFamily="2" charset="77"/>
              </a:rPr>
              <a:t>Reply</a:t>
            </a:r>
          </a:p>
        </p:txBody>
      </p:sp>
    </p:spTree>
    <p:extLst>
      <p:ext uri="{BB962C8B-B14F-4D97-AF65-F5344CB8AC3E}">
        <p14:creationId xmlns:p14="http://schemas.microsoft.com/office/powerpoint/2010/main" val="32644660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BE6D64-839C-463F-F81D-1B92313224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30F5B9-554D-E3E3-DD4C-7B3079BCD1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Optimizing PBFT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B020AF-81D9-D967-CFEF-52B27AD98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8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504269-E1C6-B02C-D6BA-88E7C22525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177047"/>
            <a:ext cx="11816785" cy="5544428"/>
          </a:xfrm>
        </p:spPr>
        <p:txBody>
          <a:bodyPr>
            <a:no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Today, our goal is to optimize PBFT through parallelism.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r>
              <a:rPr lang="en-US" sz="2400" dirty="0">
                <a:latin typeface="Palatino Linotype" panose="02040502050505030304" pitchFamily="18" charset="0"/>
              </a:rPr>
              <a:t>How can we introduce parallelism in PBFT apart from out-of-order message processing?</a:t>
            </a:r>
            <a:endParaRPr lang="en-US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39577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10A9E8-B2BD-15AA-CF6A-30DAD207EC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65C940-C3B0-E5A7-7F0F-86699B3ED1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Parallelizing PBFT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DE90477-EFC2-C25C-4F3A-2D5E725A7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9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E71E58-BCD6-D4E2-5844-EF7EA3A79C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177047"/>
            <a:ext cx="11816785" cy="5544428"/>
          </a:xfrm>
        </p:spPr>
        <p:txBody>
          <a:bodyPr>
            <a:no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What if we allow multiple replicas to act as the leader at the same time?</a:t>
            </a: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What if we allow all replicas to be the leader!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endParaRPr lang="en-US" sz="2400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94298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63646</TotalTime>
  <Words>1883</Words>
  <Application>Microsoft Macintosh PowerPoint</Application>
  <PresentationFormat>Widescreen</PresentationFormat>
  <Paragraphs>382</Paragraphs>
  <Slides>48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5" baseType="lpstr">
      <vt:lpstr>Arial</vt:lpstr>
      <vt:lpstr>Bookman Old Style</vt:lpstr>
      <vt:lpstr>Calibri</vt:lpstr>
      <vt:lpstr>Calibri Light</vt:lpstr>
      <vt:lpstr>Palatino Linotype</vt:lpstr>
      <vt:lpstr>Times New Roman</vt:lpstr>
      <vt:lpstr>Office Theme</vt:lpstr>
      <vt:lpstr>Large Scale Systems CS 410 / 510</vt:lpstr>
      <vt:lpstr>Assignment 4 is Out!</vt:lpstr>
      <vt:lpstr>Presentations</vt:lpstr>
      <vt:lpstr>Reading Material</vt:lpstr>
      <vt:lpstr>Last Class</vt:lpstr>
      <vt:lpstr>Optimizing PBFT</vt:lpstr>
      <vt:lpstr>PBFT Protocol</vt:lpstr>
      <vt:lpstr>Optimizing PBFT</vt:lpstr>
      <vt:lpstr>Parallelizing PBFT</vt:lpstr>
      <vt:lpstr>Parallelizing PBFT</vt:lpstr>
      <vt:lpstr>Resilient Concurrent Consensus</vt:lpstr>
      <vt:lpstr>RCC Protocol Overview</vt:lpstr>
      <vt:lpstr>RCC Protocol with 2 Leaders</vt:lpstr>
      <vt:lpstr>Ordering and Execution in RCC</vt:lpstr>
      <vt:lpstr>Ordering and Execution in RCC</vt:lpstr>
      <vt:lpstr>Ordering and Execution in RCC</vt:lpstr>
      <vt:lpstr>Out-of-Order + RCC</vt:lpstr>
      <vt:lpstr>Out-of-Order + RCC</vt:lpstr>
      <vt:lpstr>Out-of-Order + RCC</vt:lpstr>
      <vt:lpstr>Out-of-Order + RCC</vt:lpstr>
      <vt:lpstr>Out-of-Order + RCC</vt:lpstr>
      <vt:lpstr>Out-of-Order + RCC</vt:lpstr>
      <vt:lpstr>Key Challenges for RCC</vt:lpstr>
      <vt:lpstr>Key Challenges for RCC</vt:lpstr>
      <vt:lpstr>Key Challenges for RCC</vt:lpstr>
      <vt:lpstr>Key Challenges for RCC</vt:lpstr>
      <vt:lpstr>Key Challenges for RCC</vt:lpstr>
      <vt:lpstr>Multi-Leader Dilemma</vt:lpstr>
      <vt:lpstr>Multi-Leader Dilemma</vt:lpstr>
      <vt:lpstr>Need for Secure Ordering</vt:lpstr>
      <vt:lpstr>Need for Secure Ordering</vt:lpstr>
      <vt:lpstr>Collusion by Malicious Primaries</vt:lpstr>
      <vt:lpstr>Collusion by Malicious Primaries</vt:lpstr>
      <vt:lpstr>Guaranteeing Secure Ordering</vt:lpstr>
      <vt:lpstr>Guaranteeing Secure Ordering</vt:lpstr>
      <vt:lpstr>Guaranteeing Secure Ordering</vt:lpstr>
      <vt:lpstr>Guaranteeing Secure Ordering</vt:lpstr>
      <vt:lpstr>Guaranteeing Secure Ordering</vt:lpstr>
      <vt:lpstr>Guaranteeing Secure Ordering</vt:lpstr>
      <vt:lpstr>Guaranteeing Secure Ordering</vt:lpstr>
      <vt:lpstr>Guaranteeing Secure Ordering</vt:lpstr>
      <vt:lpstr>Preventing Malicious Collusion</vt:lpstr>
      <vt:lpstr>Preventing Malicious Collusion</vt:lpstr>
      <vt:lpstr>Preventing Malicious Collusion</vt:lpstr>
      <vt:lpstr>Preventing Malicious Collusion</vt:lpstr>
      <vt:lpstr>Preventing Malicious Collusion</vt:lpstr>
      <vt:lpstr>Preventing Malicious Collusion</vt:lpstr>
      <vt:lpstr>Preventing Malicious Collusion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Databases</dc:title>
  <dc:creator>Suyash Gupta</dc:creator>
  <cp:lastModifiedBy>Suyash Gupta</cp:lastModifiedBy>
  <cp:revision>1947</cp:revision>
  <dcterms:created xsi:type="dcterms:W3CDTF">2023-07-25T15:37:00Z</dcterms:created>
  <dcterms:modified xsi:type="dcterms:W3CDTF">2025-05-23T15:27:05Z</dcterms:modified>
</cp:coreProperties>
</file>