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6"/>
  </p:notesMasterIdLst>
  <p:sldIdLst>
    <p:sldId id="256" r:id="rId2"/>
    <p:sldId id="449" r:id="rId3"/>
    <p:sldId id="450" r:id="rId4"/>
    <p:sldId id="343" r:id="rId5"/>
    <p:sldId id="344" r:id="rId6"/>
    <p:sldId id="345" r:id="rId7"/>
    <p:sldId id="346" r:id="rId8"/>
    <p:sldId id="318" r:id="rId9"/>
    <p:sldId id="347" r:id="rId10"/>
    <p:sldId id="348" r:id="rId11"/>
    <p:sldId id="309" r:id="rId12"/>
    <p:sldId id="337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67" r:id="rId21"/>
    <p:sldId id="368" r:id="rId22"/>
    <p:sldId id="369" r:id="rId23"/>
    <p:sldId id="370" r:id="rId24"/>
    <p:sldId id="356" r:id="rId25"/>
    <p:sldId id="358" r:id="rId26"/>
    <p:sldId id="359" r:id="rId27"/>
    <p:sldId id="360" r:id="rId28"/>
    <p:sldId id="357" r:id="rId29"/>
    <p:sldId id="371" r:id="rId30"/>
    <p:sldId id="372" r:id="rId31"/>
    <p:sldId id="373" r:id="rId32"/>
    <p:sldId id="361" r:id="rId33"/>
    <p:sldId id="362" r:id="rId34"/>
    <p:sldId id="363" r:id="rId35"/>
    <p:sldId id="364" r:id="rId36"/>
    <p:sldId id="365" r:id="rId37"/>
    <p:sldId id="366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  <p:sldId id="415" r:id="rId79"/>
    <p:sldId id="416" r:id="rId80"/>
    <p:sldId id="434" r:id="rId81"/>
    <p:sldId id="435" r:id="rId82"/>
    <p:sldId id="436" r:id="rId83"/>
    <p:sldId id="438" r:id="rId84"/>
    <p:sldId id="437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16"/>
    <p:restoredTop sz="96327"/>
  </p:normalViewPr>
  <p:slideViewPr>
    <p:cSldViewPr snapToGrid="0">
      <p:cViewPr varScale="1">
        <p:scale>
          <a:sx n="160" d="100"/>
          <a:sy n="160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2: </a:t>
            </a:r>
          </a:p>
          <a:p>
            <a:pPr algn="l"/>
            <a:r>
              <a:rPr lang="en-US" sz="2800" b="1">
                <a:latin typeface="Palatino Linotype" panose="02040502050505030304" pitchFamily="18" charset="0"/>
              </a:rPr>
              <a:t>Time </a:t>
            </a:r>
            <a:r>
              <a:rPr lang="en-US" sz="2800" b="1" dirty="0">
                <a:latin typeface="Palatino Linotype" panose="02040502050505030304" pitchFamily="18" charset="0"/>
              </a:rPr>
              <a:t>and Clock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426F1-F9D0-B470-69AB-28F788B84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EFB5-3D27-F2DB-5B15-67218703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952747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Time in a Distributed Setup?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5DCC-75F1-1F99-1592-6BF715F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20ED6-1445-4322-A1A3-AEDDA94D893C}"/>
              </a:ext>
            </a:extLst>
          </p:cNvPr>
          <p:cNvGrpSpPr/>
          <p:nvPr/>
        </p:nvGrpSpPr>
        <p:grpSpPr>
          <a:xfrm>
            <a:off x="5094101" y="4352977"/>
            <a:ext cx="2142424" cy="2368498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D078E0F-D47A-879D-D8AC-66F2A9518BC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1C89DF89-2A8B-3C5F-108F-6A7CD5EDB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83F2052C-7E1B-EF54-64A6-2496FBD5E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32FACD7B-19FA-8181-316A-7BD76CD36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9" name="Picture 8" descr="A close-up of a doll&#10;&#10;Description automatically generated">
            <a:extLst>
              <a:ext uri="{FF2B5EF4-FFF2-40B4-BE49-F238E27FC236}">
                <a16:creationId xmlns:a16="http://schemas.microsoft.com/office/drawing/2014/main" id="{6F6BB723-C48B-95BA-99A9-2C9460E01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376" y="2047275"/>
            <a:ext cx="1169874" cy="12478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76B2481-F454-6AB6-CC81-BAC781D80E91}"/>
              </a:ext>
            </a:extLst>
          </p:cNvPr>
          <p:cNvGrpSpPr/>
          <p:nvPr/>
        </p:nvGrpSpPr>
        <p:grpSpPr>
          <a:xfrm>
            <a:off x="765610" y="1486959"/>
            <a:ext cx="2142424" cy="2368498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D8524D0-A98E-A0D7-C8D7-9B200182AD6C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C47F6B57-94E9-151D-779E-4476EDDE7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7E856B6E-0289-3D22-FD24-2F360B1F1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6ADB8810-A8D1-92D8-BEE5-3E693271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E59ECC-ECAE-D566-0828-F165536846AF}"/>
              </a:ext>
            </a:extLst>
          </p:cNvPr>
          <p:cNvGrpSpPr/>
          <p:nvPr/>
        </p:nvGrpSpPr>
        <p:grpSpPr>
          <a:xfrm>
            <a:off x="9607678" y="1486959"/>
            <a:ext cx="2142424" cy="2368498"/>
            <a:chOff x="6501909" y="898781"/>
            <a:chExt cx="5034442" cy="50344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4C8F50-9A43-0921-5526-1C92F1BDB69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9" name="Picture 28" descr="Ceramic cups, bowls, on white background">
                <a:extLst>
                  <a:ext uri="{FF2B5EF4-FFF2-40B4-BE49-F238E27FC236}">
                    <a16:creationId xmlns:a16="http://schemas.microsoft.com/office/drawing/2014/main" id="{FBF16667-2243-7C55-7C79-73A863BA9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0" name="Graphic 29" descr="Paper with solid fill">
                <a:extLst>
                  <a:ext uri="{FF2B5EF4-FFF2-40B4-BE49-F238E27FC236}">
                    <a16:creationId xmlns:a16="http://schemas.microsoft.com/office/drawing/2014/main" id="{A5B94C1F-CCAE-071A-03E3-B0E5E2F7D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8" name="Graphic 27" descr="Computer outline">
              <a:extLst>
                <a:ext uri="{FF2B5EF4-FFF2-40B4-BE49-F238E27FC236}">
                  <a16:creationId xmlns:a16="http://schemas.microsoft.com/office/drawing/2014/main" id="{B4556C3E-795E-F968-0B6F-9CBAEBDED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CEA712-FA15-ADC2-258A-41B85066C06C}"/>
              </a:ext>
            </a:extLst>
          </p:cNvPr>
          <p:cNvCxnSpPr>
            <a:cxnSpLocks/>
          </p:cNvCxnSpPr>
          <p:nvPr/>
        </p:nvCxnSpPr>
        <p:spPr>
          <a:xfrm>
            <a:off x="6874086" y="2453592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A47D55-DBDE-9004-3A0F-598B3E80DDE2}"/>
              </a:ext>
            </a:extLst>
          </p:cNvPr>
          <p:cNvSpPr txBox="1"/>
          <p:nvPr/>
        </p:nvSpPr>
        <p:spPr>
          <a:xfrm>
            <a:off x="3405917" y="1836296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3868F5-95C3-E18D-8727-5931BCA3C5D4}"/>
              </a:ext>
            </a:extLst>
          </p:cNvPr>
          <p:cNvCxnSpPr>
            <a:cxnSpLocks/>
          </p:cNvCxnSpPr>
          <p:nvPr/>
        </p:nvCxnSpPr>
        <p:spPr>
          <a:xfrm>
            <a:off x="6009509" y="3368842"/>
            <a:ext cx="0" cy="1387012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C6F36E-AF72-BE87-B60E-EFB070478C5F}"/>
              </a:ext>
            </a:extLst>
          </p:cNvPr>
          <p:cNvCxnSpPr>
            <a:cxnSpLocks/>
          </p:cNvCxnSpPr>
          <p:nvPr/>
        </p:nvCxnSpPr>
        <p:spPr>
          <a:xfrm flipH="1">
            <a:off x="3099382" y="2487289"/>
            <a:ext cx="245500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6838C2-9AAA-65FE-56B6-DE6B56F2790F}"/>
              </a:ext>
            </a:extLst>
          </p:cNvPr>
          <p:cNvSpPr txBox="1"/>
          <p:nvPr/>
        </p:nvSpPr>
        <p:spPr>
          <a:xfrm>
            <a:off x="6808016" y="1816442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2C9FB2-8166-0273-EF82-E7F9EE98D9B4}"/>
              </a:ext>
            </a:extLst>
          </p:cNvPr>
          <p:cNvSpPr txBox="1"/>
          <p:nvPr/>
        </p:nvSpPr>
        <p:spPr>
          <a:xfrm>
            <a:off x="3631427" y="4228373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A9EB6D-09AA-5CB3-6C6F-5FCE5F06092C}"/>
              </a:ext>
            </a:extLst>
          </p:cNvPr>
          <p:cNvCxnSpPr>
            <a:cxnSpLocks/>
          </p:cNvCxnSpPr>
          <p:nvPr/>
        </p:nvCxnSpPr>
        <p:spPr>
          <a:xfrm>
            <a:off x="3141675" y="2894751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90AB37-04A4-E4CA-BCC4-726712A273FC}"/>
              </a:ext>
            </a:extLst>
          </p:cNvPr>
          <p:cNvCxnSpPr>
            <a:cxnSpLocks/>
          </p:cNvCxnSpPr>
          <p:nvPr/>
        </p:nvCxnSpPr>
        <p:spPr>
          <a:xfrm flipH="1">
            <a:off x="6874086" y="2854673"/>
            <a:ext cx="245500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3018D3-4750-AC0A-43CE-17B7719B9BA3}"/>
              </a:ext>
            </a:extLst>
          </p:cNvPr>
          <p:cNvCxnSpPr>
            <a:cxnSpLocks/>
          </p:cNvCxnSpPr>
          <p:nvPr/>
        </p:nvCxnSpPr>
        <p:spPr>
          <a:xfrm flipV="1">
            <a:off x="6410562" y="3360821"/>
            <a:ext cx="0" cy="1387012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094292-16B8-AE02-47F7-13E49D34C900}"/>
              </a:ext>
            </a:extLst>
          </p:cNvPr>
          <p:cNvSpPr txBox="1"/>
          <p:nvPr/>
        </p:nvSpPr>
        <p:spPr>
          <a:xfrm>
            <a:off x="3047325" y="3019356"/>
            <a:ext cx="242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04042025:0830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33BA47-F0B2-6B8B-E8F8-0F27BEF3FA6C}"/>
              </a:ext>
            </a:extLst>
          </p:cNvPr>
          <p:cNvSpPr txBox="1"/>
          <p:nvPr/>
        </p:nvSpPr>
        <p:spPr>
          <a:xfrm>
            <a:off x="7013378" y="3039430"/>
            <a:ext cx="245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04042025:0830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60883-7B4E-4B7C-7B02-0D0AB6119501}"/>
              </a:ext>
            </a:extLst>
          </p:cNvPr>
          <p:cNvSpPr txBox="1"/>
          <p:nvPr/>
        </p:nvSpPr>
        <p:spPr>
          <a:xfrm>
            <a:off x="6466805" y="4280125"/>
            <a:ext cx="249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04042025:0830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08233-013A-095C-97FF-C1B061C218E1}"/>
              </a:ext>
            </a:extLst>
          </p:cNvPr>
          <p:cNvSpPr txBox="1"/>
          <p:nvPr/>
        </p:nvSpPr>
        <p:spPr>
          <a:xfrm>
            <a:off x="310554" y="6332662"/>
            <a:ext cx="1139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As each replica answers using its own physical clock, outputs may differ.</a:t>
            </a:r>
          </a:p>
        </p:txBody>
      </p:sp>
    </p:spTree>
    <p:extLst>
      <p:ext uri="{BB962C8B-B14F-4D97-AF65-F5344CB8AC3E}">
        <p14:creationId xmlns:p14="http://schemas.microsoft.com/office/powerpoint/2010/main" val="244836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CC168-5120-D3CF-4D93-81AB6657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B73-935D-66FB-6251-36ACD308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Clock Synchronization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75C26-16A2-75EB-EBAA-77899252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CFA22-145A-B73C-3C17-FBBDD9B2DFE5}"/>
              </a:ext>
            </a:extLst>
          </p:cNvPr>
          <p:cNvSpPr txBox="1"/>
          <p:nvPr/>
        </p:nvSpPr>
        <p:spPr>
          <a:xfrm>
            <a:off x="838200" y="1274346"/>
            <a:ext cx="107762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To match the clocks of all the distributed entities (for example replicas)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Employ a clock synchronization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Many </a:t>
            </a:r>
            <a:r>
              <a:rPr lang="en-US" sz="2400" b="1" dirty="0">
                <a:latin typeface="Palatino Linotype" panose="02040502050505030304" pitchFamily="18" charset="0"/>
              </a:rPr>
              <a:t>flavors</a:t>
            </a:r>
            <a:r>
              <a:rPr lang="en-US" sz="2400" dirty="0">
                <a:latin typeface="Palatino Linotype" panose="02040502050505030304" pitchFamily="18" charset="0"/>
              </a:rPr>
              <a:t> of clock synchronization protocol.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For example: </a:t>
            </a:r>
            <a:r>
              <a:rPr lang="en-US" sz="2400" b="1" dirty="0">
                <a:latin typeface="Palatino Linotype" panose="02040502050505030304" pitchFamily="18" charset="0"/>
              </a:rPr>
              <a:t>Network Time protocol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Assume there is a centralized time server.</a:t>
            </a:r>
          </a:p>
          <a:p>
            <a:pPr lvl="1"/>
            <a:endParaRPr lang="en-US" sz="2400" dirty="0"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Time Server is the gold standard for all the time.</a:t>
            </a:r>
          </a:p>
          <a:p>
            <a:pPr lvl="1"/>
            <a:endParaRPr lang="en-US" sz="2400" dirty="0"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Every entity (like replica) asks the time server its current time.</a:t>
            </a:r>
          </a:p>
          <a:p>
            <a:pPr lvl="1"/>
            <a:endParaRPr lang="en-US" sz="2400" dirty="0"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Once the server sends a response, the receiver subtracts the latency from the response and uses the result to set its clock.</a:t>
            </a:r>
          </a:p>
        </p:txBody>
      </p:sp>
    </p:spTree>
    <p:extLst>
      <p:ext uri="{BB962C8B-B14F-4D97-AF65-F5344CB8AC3E}">
        <p14:creationId xmlns:p14="http://schemas.microsoft.com/office/powerpoint/2010/main" val="275204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68F44-5F8E-C1C0-2B25-66203D75A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66F3-799F-D118-386B-70698B2E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do we need clocks?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6DD10-81CB-0FA7-6361-18A9A496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9EC9-52C3-6A85-16B7-90869F21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2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9FC94-8829-4A09-D344-B52DD7BA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18D5-C71A-1D02-0C05-C41A2498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do we need clocks?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7B38-60CE-AF94-AAFD-2329BE0E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Let’s you know the current time.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Helps to order client requests/transactions/events.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Remember, a system may receive transactions from multiple clients, so it needs to decide which to process first.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Similarly, if two events take place, we may need to decide which event took place first.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021-14D9-7D01-4D26-334F8FAC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C73D9-A9B3-F5B9-F049-B5EF4ECA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20C94-9113-AF9D-5F7E-4B70EBC0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BEDD-4A99-EAF6-88A6-82B67E80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0F15-E03E-ECDD-932E-C4464249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An event is an action that changes state of the system/process/thread.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For example: </a:t>
            </a:r>
          </a:p>
          <a:p>
            <a:pPr lvl="1" fontAlgn="base"/>
            <a:r>
              <a:rPr lang="en-US" sz="2000" dirty="0">
                <a:latin typeface="Palatino Linotype" panose="02040502050505030304" pitchFamily="18" charset="0"/>
              </a:rPr>
              <a:t>Sending a message.</a:t>
            </a:r>
          </a:p>
          <a:p>
            <a:pPr lvl="1" fontAlgn="base"/>
            <a:r>
              <a:rPr lang="en-US" sz="2000" dirty="0">
                <a:latin typeface="Palatino Linotype" panose="02040502050505030304" pitchFamily="18" charset="0"/>
              </a:rPr>
              <a:t>Receiving a message.</a:t>
            </a:r>
          </a:p>
          <a:p>
            <a:pPr lvl="1" fontAlgn="base"/>
            <a:r>
              <a:rPr lang="en-US" sz="2000" dirty="0">
                <a:latin typeface="Palatino Linotype" panose="02040502050505030304" pitchFamily="18" charset="0"/>
              </a:rPr>
              <a:t>Reading/Writing a variable.</a:t>
            </a:r>
          </a:p>
          <a:p>
            <a:pPr marL="457200" lvl="1" indent="0" fontAlgn="base"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54B2C-E9B3-4DD2-D297-2D7F0DA6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FC17C-A2CE-88BB-8769-7ABC2E5F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0B50-5920-6B6E-FCB7-6AAB954F6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39ED-4A78-828F-F9D0-D1D22673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6A08-6155-1D54-F3A4-C16FF7F6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Happens Before Relationship defines the order between two events.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Which event happened before which event?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Happens Before notation: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endParaRPr lang="en-US" b="1" dirty="0">
              <a:latin typeface="Palatino Linotype" panose="02040502050505030304" pitchFamily="18" charset="0"/>
            </a:endParaRP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Given two events </a:t>
            </a:r>
            <a:r>
              <a:rPr lang="en-US" sz="2400" b="1" dirty="0">
                <a:latin typeface="Palatino Linotype" panose="02040502050505030304" pitchFamily="18" charset="0"/>
              </a:rPr>
              <a:t>A</a:t>
            </a:r>
            <a:r>
              <a:rPr lang="en-US" sz="2400" dirty="0">
                <a:latin typeface="Palatino Linotype" panose="02040502050505030304" pitchFamily="18" charset="0"/>
              </a:rPr>
              <a:t> and </a:t>
            </a:r>
            <a:r>
              <a:rPr lang="en-US" sz="2400" b="1" dirty="0">
                <a:latin typeface="Palatino Linotype" panose="02040502050505030304" pitchFamily="18" charset="0"/>
              </a:rPr>
              <a:t>B</a:t>
            </a:r>
            <a:r>
              <a:rPr lang="en-US" sz="2400" dirty="0">
                <a:latin typeface="Palatino Linotype" panose="02040502050505030304" pitchFamily="18" charset="0"/>
              </a:rPr>
              <a:t>, when can you say that </a:t>
            </a:r>
            <a:r>
              <a:rPr lang="en-US" sz="2400" b="1" dirty="0">
                <a:latin typeface="Palatino Linotype" panose="02040502050505030304" pitchFamily="18" charset="0"/>
              </a:rPr>
              <a:t>A happened before B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ED783-B993-8810-34E5-F1E99067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0AD6-64A5-6A70-B3D1-BA231B83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6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3D785-3A11-5A03-90AA-629D4991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7AC3-3AC2-5852-AF26-F6DDE85C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17ED-8582-0EF5-778F-EAD1E58A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199" y="5129401"/>
            <a:ext cx="7052485" cy="79408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Given two events A and B occurring at a machine if A occurs before B, we say that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B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F9B0D-1C5D-3FB9-1938-64EB0DAB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90922-B7BF-5ADA-0119-4DCBC837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467C44-6B58-951F-2A9D-6F66FA4B06C5}"/>
              </a:ext>
            </a:extLst>
          </p:cNvPr>
          <p:cNvCxnSpPr>
            <a:cxnSpLocks/>
          </p:cNvCxnSpPr>
          <p:nvPr/>
        </p:nvCxnSpPr>
        <p:spPr>
          <a:xfrm>
            <a:off x="4746220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751833-03DE-BB58-2D93-3D202A2488D5}"/>
              </a:ext>
            </a:extLst>
          </p:cNvPr>
          <p:cNvSpPr txBox="1"/>
          <p:nvPr/>
        </p:nvSpPr>
        <p:spPr>
          <a:xfrm>
            <a:off x="2791215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18FBC-5CCB-A95B-A94B-4022BB13A240}"/>
              </a:ext>
            </a:extLst>
          </p:cNvPr>
          <p:cNvSpPr txBox="1"/>
          <p:nvPr/>
        </p:nvSpPr>
        <p:spPr>
          <a:xfrm>
            <a:off x="4136621" y="1169285"/>
            <a:ext cx="121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025426-62F3-2A7B-F7A0-5BFC7A762D19}"/>
              </a:ext>
            </a:extLst>
          </p:cNvPr>
          <p:cNvSpPr/>
          <p:nvPr/>
        </p:nvSpPr>
        <p:spPr>
          <a:xfrm>
            <a:off x="4686062" y="232610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8E7150-827D-0C1C-A299-56F4769A7318}"/>
              </a:ext>
            </a:extLst>
          </p:cNvPr>
          <p:cNvSpPr/>
          <p:nvPr/>
        </p:nvSpPr>
        <p:spPr>
          <a:xfrm>
            <a:off x="4683818" y="346108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C1098-AC68-B49C-076F-4CE36A14894A}"/>
              </a:ext>
            </a:extLst>
          </p:cNvPr>
          <p:cNvSpPr txBox="1"/>
          <p:nvPr/>
        </p:nvSpPr>
        <p:spPr>
          <a:xfrm>
            <a:off x="4329869" y="2184841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792B3-E6A0-4F5D-D43C-D8931C008AE1}"/>
              </a:ext>
            </a:extLst>
          </p:cNvPr>
          <p:cNvSpPr txBox="1"/>
          <p:nvPr/>
        </p:nvSpPr>
        <p:spPr>
          <a:xfrm>
            <a:off x="4329869" y="332524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2176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C8F1-2B8B-5983-0DC9-1FB0FE485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639D-80C8-DB18-4A09-D3ED0E69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E453-0594-F0A2-A706-83D7091D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09" y="5129401"/>
            <a:ext cx="10098504" cy="15920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Given two events A and B, such that A occurs at Machine 1 and causes an event B to occur on Machine 2, we say that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B.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Example: A is “sending a message” and B is “receiving a message”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284E7-8209-58E0-5941-D5C72BFE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54553-ADBA-ABC8-4040-3C559FCD667C}"/>
              </a:ext>
            </a:extLst>
          </p:cNvPr>
          <p:cNvSpPr txBox="1"/>
          <p:nvPr/>
        </p:nvSpPr>
        <p:spPr>
          <a:xfrm>
            <a:off x="2791215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86D542-F65F-CD71-4257-6CCBE217347B}"/>
              </a:ext>
            </a:extLst>
          </p:cNvPr>
          <p:cNvCxnSpPr>
            <a:cxnSpLocks/>
          </p:cNvCxnSpPr>
          <p:nvPr/>
        </p:nvCxnSpPr>
        <p:spPr>
          <a:xfrm>
            <a:off x="4746220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33E110-5860-B3B9-B88B-67AC66386DA3}"/>
              </a:ext>
            </a:extLst>
          </p:cNvPr>
          <p:cNvSpPr txBox="1"/>
          <p:nvPr/>
        </p:nvSpPr>
        <p:spPr>
          <a:xfrm>
            <a:off x="4136620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175775-5589-FAF6-BDCC-D94AD3596469}"/>
              </a:ext>
            </a:extLst>
          </p:cNvPr>
          <p:cNvSpPr/>
          <p:nvPr/>
        </p:nvSpPr>
        <p:spPr>
          <a:xfrm>
            <a:off x="4686062" y="232610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18215-3563-F6B9-C475-CD39181B6B90}"/>
              </a:ext>
            </a:extLst>
          </p:cNvPr>
          <p:cNvSpPr txBox="1"/>
          <p:nvPr/>
        </p:nvSpPr>
        <p:spPr>
          <a:xfrm>
            <a:off x="4329869" y="2184841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02EE11-410D-3592-DDAD-EFF6CCC36AAB}"/>
              </a:ext>
            </a:extLst>
          </p:cNvPr>
          <p:cNvCxnSpPr>
            <a:cxnSpLocks/>
          </p:cNvCxnSpPr>
          <p:nvPr/>
        </p:nvCxnSpPr>
        <p:spPr>
          <a:xfrm>
            <a:off x="6836182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CEC15A-793D-E693-37FC-F85F66A00ADB}"/>
              </a:ext>
            </a:extLst>
          </p:cNvPr>
          <p:cNvSpPr txBox="1"/>
          <p:nvPr/>
        </p:nvSpPr>
        <p:spPr>
          <a:xfrm>
            <a:off x="6226582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611A09-5481-ED71-F2F8-538E7BF3E927}"/>
              </a:ext>
            </a:extLst>
          </p:cNvPr>
          <p:cNvSpPr/>
          <p:nvPr/>
        </p:nvSpPr>
        <p:spPr>
          <a:xfrm>
            <a:off x="6773780" y="346108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322D8A-49B9-6B6E-C5DA-5E3D4F72B614}"/>
              </a:ext>
            </a:extLst>
          </p:cNvPr>
          <p:cNvSpPr txBox="1"/>
          <p:nvPr/>
        </p:nvSpPr>
        <p:spPr>
          <a:xfrm>
            <a:off x="6419831" y="332524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2CC977-88D3-D73D-667C-65B410590DBD}"/>
              </a:ext>
            </a:extLst>
          </p:cNvPr>
          <p:cNvCxnSpPr>
            <a:cxnSpLocks/>
          </p:cNvCxnSpPr>
          <p:nvPr/>
        </p:nvCxnSpPr>
        <p:spPr>
          <a:xfrm>
            <a:off x="4858388" y="2405363"/>
            <a:ext cx="1915392" cy="9905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5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FDE94-4A5B-7C80-55B5-D57666C1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AEF0-29ED-FC94-4F96-C857CD18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83BB-A89A-2638-6274-9E48F4B3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806" y="4946838"/>
            <a:ext cx="5005132" cy="15920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033A-804D-C0C1-4E0D-3469F607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CD215-658C-AAEA-E026-04FDEEB84CCE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914A27-7B7C-A008-A420-02F526F97E88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0EF9FE-F11A-4E9E-7F08-4440D22D9795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D39377-E03D-CD03-85AC-EAAF93826142}"/>
              </a:ext>
            </a:extLst>
          </p:cNvPr>
          <p:cNvSpPr/>
          <p:nvPr/>
        </p:nvSpPr>
        <p:spPr>
          <a:xfrm>
            <a:off x="3442806" y="232610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311E8-B3F1-586E-78C8-6B0A7CDDB291}"/>
              </a:ext>
            </a:extLst>
          </p:cNvPr>
          <p:cNvSpPr txBox="1"/>
          <p:nvPr/>
        </p:nvSpPr>
        <p:spPr>
          <a:xfrm>
            <a:off x="3086613" y="2184841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EDAD0C-5CAB-8092-8B75-7D62ADDBDBD9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A3A7BF-703B-9FA4-AD26-29609BD722F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328647-CC6B-8438-2D84-C6C9547305D9}"/>
              </a:ext>
            </a:extLst>
          </p:cNvPr>
          <p:cNvSpPr/>
          <p:nvPr/>
        </p:nvSpPr>
        <p:spPr>
          <a:xfrm>
            <a:off x="5542457" y="297340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0EA41-FB04-ECA6-0124-370D456B47A6}"/>
              </a:ext>
            </a:extLst>
          </p:cNvPr>
          <p:cNvSpPr txBox="1"/>
          <p:nvPr/>
        </p:nvSpPr>
        <p:spPr>
          <a:xfrm>
            <a:off x="5177346" y="289093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F25DCB-7B87-D73B-0C06-490906FF0F90}"/>
              </a:ext>
            </a:extLst>
          </p:cNvPr>
          <p:cNvCxnSpPr>
            <a:cxnSpLocks/>
          </p:cNvCxnSpPr>
          <p:nvPr/>
        </p:nvCxnSpPr>
        <p:spPr>
          <a:xfrm>
            <a:off x="3615132" y="2405363"/>
            <a:ext cx="1875313" cy="56803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67FB-244E-34C3-7F49-6DD46259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A036-0FCF-444C-8118-7F52B115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91FD-8714-6131-F0D8-F59B4DA8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806" y="4946838"/>
            <a:ext cx="5005132" cy="15920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As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 and C  B, so A  B.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Transitivity holds.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BE34A-A9D9-E86B-645A-AFCCC503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01B18-795B-CEB5-1E6D-2783491FD0D0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A5D028-495A-C723-0C89-24C57A0C0DFC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85040A-077B-016D-FA58-0A674ED9CB60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AC6BFE-7D32-074E-B55E-24B9844A087A}"/>
              </a:ext>
            </a:extLst>
          </p:cNvPr>
          <p:cNvSpPr/>
          <p:nvPr/>
        </p:nvSpPr>
        <p:spPr>
          <a:xfrm>
            <a:off x="3442806" y="232610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4192B-E091-C3EF-7A2F-29CE19D0C8E0}"/>
              </a:ext>
            </a:extLst>
          </p:cNvPr>
          <p:cNvSpPr txBox="1"/>
          <p:nvPr/>
        </p:nvSpPr>
        <p:spPr>
          <a:xfrm>
            <a:off x="3086613" y="2184841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205190-C1B4-B98D-98F1-83276176B2B4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FEDD0D-B288-9618-227D-A4501F3931A6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F9BA1B-9072-17D5-C60D-636BB04FFB74}"/>
              </a:ext>
            </a:extLst>
          </p:cNvPr>
          <p:cNvSpPr/>
          <p:nvPr/>
        </p:nvSpPr>
        <p:spPr>
          <a:xfrm>
            <a:off x="5542457" y="297340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5CA7BB-8A33-A698-E654-F0ED85979F4F}"/>
              </a:ext>
            </a:extLst>
          </p:cNvPr>
          <p:cNvSpPr txBox="1"/>
          <p:nvPr/>
        </p:nvSpPr>
        <p:spPr>
          <a:xfrm>
            <a:off x="5177346" y="289093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34CB72-DD9A-6D5A-587C-2238DC5D9AC9}"/>
              </a:ext>
            </a:extLst>
          </p:cNvPr>
          <p:cNvCxnSpPr>
            <a:cxnSpLocks/>
          </p:cNvCxnSpPr>
          <p:nvPr/>
        </p:nvCxnSpPr>
        <p:spPr>
          <a:xfrm>
            <a:off x="3615132" y="2405363"/>
            <a:ext cx="1875313" cy="56803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A38603-397A-BB75-CE23-BE7A70702DBC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AE23F5-DED8-6396-A8F2-FC0918DA041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67A2D4-EDD0-5C83-9E9C-11B74CBBD561}"/>
              </a:ext>
            </a:extLst>
          </p:cNvPr>
          <p:cNvSpPr/>
          <p:nvPr/>
        </p:nvSpPr>
        <p:spPr>
          <a:xfrm>
            <a:off x="7614709" y="362289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E6DB4-5621-8AE7-7CE7-CABD4518ED6A}"/>
              </a:ext>
            </a:extLst>
          </p:cNvPr>
          <p:cNvSpPr txBox="1"/>
          <p:nvPr/>
        </p:nvSpPr>
        <p:spPr>
          <a:xfrm>
            <a:off x="7318548" y="358649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E2D42E-72A8-59C1-85DE-D1103D2A61E3}"/>
              </a:ext>
            </a:extLst>
          </p:cNvPr>
          <p:cNvCxnSpPr>
            <a:cxnSpLocks/>
          </p:cNvCxnSpPr>
          <p:nvPr/>
        </p:nvCxnSpPr>
        <p:spPr>
          <a:xfrm>
            <a:off x="5695408" y="3082119"/>
            <a:ext cx="1875313" cy="56803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 1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1 is out!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Form your groups asap and if you are unable to form, send me a message by </a:t>
            </a:r>
            <a:r>
              <a:rPr lang="en-US" sz="2400" b="1" dirty="0">
                <a:latin typeface="Palatino Linotype" panose="02040502050505030304" pitchFamily="18" charset="0"/>
              </a:rPr>
              <a:t>5pm PST today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We will discuss Assignment 1 towards the end of the class!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ED4A2-CCE0-ADBD-128E-79431960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B61F-7530-B67B-B0D3-55562D13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014183"/>
            <a:ext cx="10992851" cy="1685971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Another example!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We will consider a set of events taking place at each machine.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Again, we consider both “send” and “receive” operations as separate events.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CBBB4-D1BF-1DCB-80F9-4C506A90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3B8A7-0E53-1E77-B52B-C7FFCA99B476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877A5C-F58F-AADE-E0E9-EE24BA786DA3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B56693-CF53-454D-0421-AA37F7322E8F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AED02C-3E1A-B905-846E-C4DDE49C3D7A}"/>
              </a:ext>
            </a:extLst>
          </p:cNvPr>
          <p:cNvSpPr/>
          <p:nvPr/>
        </p:nvSpPr>
        <p:spPr>
          <a:xfrm>
            <a:off x="3442806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38B2B-DC94-2B72-B135-56CE336BA8D3}"/>
              </a:ext>
            </a:extLst>
          </p:cNvPr>
          <p:cNvSpPr txBox="1"/>
          <p:nvPr/>
        </p:nvSpPr>
        <p:spPr>
          <a:xfrm>
            <a:off x="3086613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960EBD-C4A3-6103-93BE-5267C574891D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7C7092-C78E-6735-F325-384FE59D64B3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3C86F-C6A1-9161-0962-66923B69F292}"/>
              </a:ext>
            </a:extLst>
          </p:cNvPr>
          <p:cNvSpPr/>
          <p:nvPr/>
        </p:nvSpPr>
        <p:spPr>
          <a:xfrm>
            <a:off x="5532768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C7859B-87A7-5D31-0925-185540504FCB}"/>
              </a:ext>
            </a:extLst>
          </p:cNvPr>
          <p:cNvSpPr txBox="1"/>
          <p:nvPr/>
        </p:nvSpPr>
        <p:spPr>
          <a:xfrm>
            <a:off x="7743045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3CB309-1CAC-E5E0-CA6F-C98FF5666508}"/>
              </a:ext>
            </a:extLst>
          </p:cNvPr>
          <p:cNvCxnSpPr>
            <a:cxnSpLocks/>
          </p:cNvCxnSpPr>
          <p:nvPr/>
        </p:nvCxnSpPr>
        <p:spPr>
          <a:xfrm>
            <a:off x="3568857" y="1885739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99ABE3-882D-D493-2901-F27ED2E4BF7F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7044F0-BBFC-5A23-37CA-1B3B94B34CA1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4A5D5A-B3B2-1DB3-ED84-5684F5AC5C2B}"/>
              </a:ext>
            </a:extLst>
          </p:cNvPr>
          <p:cNvSpPr/>
          <p:nvPr/>
        </p:nvSpPr>
        <p:spPr>
          <a:xfrm>
            <a:off x="7622730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CCB4F-7B39-DA55-6392-A76039B444F0}"/>
              </a:ext>
            </a:extLst>
          </p:cNvPr>
          <p:cNvSpPr txBox="1"/>
          <p:nvPr/>
        </p:nvSpPr>
        <p:spPr>
          <a:xfrm>
            <a:off x="5608815" y="224189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B7D52A-79D8-DF97-42DA-2AF7CCEEE543}"/>
              </a:ext>
            </a:extLst>
          </p:cNvPr>
          <p:cNvCxnSpPr>
            <a:cxnSpLocks/>
          </p:cNvCxnSpPr>
          <p:nvPr/>
        </p:nvCxnSpPr>
        <p:spPr>
          <a:xfrm flipH="1">
            <a:off x="5690442" y="2448524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3B3D885-A7BF-3C9F-E234-D784F24A5E03}"/>
              </a:ext>
            </a:extLst>
          </p:cNvPr>
          <p:cNvSpPr/>
          <p:nvPr/>
        </p:nvSpPr>
        <p:spPr>
          <a:xfrm>
            <a:off x="7613317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464AD1-D95D-BF8E-96EF-8900873DD576}"/>
              </a:ext>
            </a:extLst>
          </p:cNvPr>
          <p:cNvSpPr/>
          <p:nvPr/>
        </p:nvSpPr>
        <p:spPr>
          <a:xfrm>
            <a:off x="3438409" y="3377283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C7EC38-1F36-6B50-9D16-416775689D31}"/>
              </a:ext>
            </a:extLst>
          </p:cNvPr>
          <p:cNvSpPr/>
          <p:nvPr/>
        </p:nvSpPr>
        <p:spPr>
          <a:xfrm>
            <a:off x="5532768" y="324855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F6FDC0-E1FB-5559-6ABC-D2526056B57D}"/>
              </a:ext>
            </a:extLst>
          </p:cNvPr>
          <p:cNvSpPr/>
          <p:nvPr/>
        </p:nvSpPr>
        <p:spPr>
          <a:xfrm>
            <a:off x="7622730" y="3747045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4E344B-AC8A-9C97-85A9-A4BA091AD70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3436075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D4AB81-9220-CCDC-F9B2-009A114AD33F}"/>
              </a:ext>
            </a:extLst>
          </p:cNvPr>
          <p:cNvSpPr txBox="1"/>
          <p:nvPr/>
        </p:nvSpPr>
        <p:spPr>
          <a:xfrm>
            <a:off x="7743045" y="22206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7B551-8019-09AE-5193-2CB99B191F2E}"/>
              </a:ext>
            </a:extLst>
          </p:cNvPr>
          <p:cNvSpPr txBox="1"/>
          <p:nvPr/>
        </p:nvSpPr>
        <p:spPr>
          <a:xfrm>
            <a:off x="5191227" y="310458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70518E-1353-2890-88BF-1B6EA12D140E}"/>
              </a:ext>
            </a:extLst>
          </p:cNvPr>
          <p:cNvSpPr txBox="1"/>
          <p:nvPr/>
        </p:nvSpPr>
        <p:spPr>
          <a:xfrm>
            <a:off x="3082865" y="3178916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594EC9-912D-0E94-5848-624C56295121}"/>
              </a:ext>
            </a:extLst>
          </p:cNvPr>
          <p:cNvSpPr txBox="1"/>
          <p:nvPr/>
        </p:nvSpPr>
        <p:spPr>
          <a:xfrm>
            <a:off x="7743045" y="360578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8BFDA8C-F7A4-412B-33EB-D032DCB9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2007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27FAC-6FC1-E8BE-01EE-DC4DE7065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BF54-321A-57CC-807F-DF90ED2D5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108080"/>
            <a:ext cx="10992851" cy="1592074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Happen Before relationship easily visible: </a:t>
            </a:r>
          </a:p>
          <a:p>
            <a:pPr lvl="1" fontAlgn="base"/>
            <a:r>
              <a:rPr lang="en-US" sz="2000" dirty="0">
                <a:latin typeface="Palatino Linotype" panose="02040502050505030304" pitchFamily="18" charset="0"/>
              </a:rPr>
              <a:t>A </a:t>
            </a: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 B,  A  F,  B  E,  C  D,  D  G,  D  E,  F  G</a:t>
            </a:r>
            <a:endParaRPr lang="en-US" sz="2000" dirty="0">
              <a:latin typeface="Palatino Linotype" panose="02040502050505030304" pitchFamily="18" charset="0"/>
            </a:endParaRP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Does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D and D  F 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3C0BE-56C3-2C19-23E4-EE14125D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32AAA-5EF0-56A0-2699-0ABCB3944ECF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67E82D-8026-243F-2E3F-07D7F88D8489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49491A-31D9-F124-8781-E8F004C060A8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2C5A87-8BBF-B21F-AB41-04EE1166550E}"/>
              </a:ext>
            </a:extLst>
          </p:cNvPr>
          <p:cNvSpPr/>
          <p:nvPr/>
        </p:nvSpPr>
        <p:spPr>
          <a:xfrm>
            <a:off x="3442806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5D2FC-32E4-35F9-1AFC-C349AB0EBE6F}"/>
              </a:ext>
            </a:extLst>
          </p:cNvPr>
          <p:cNvSpPr txBox="1"/>
          <p:nvPr/>
        </p:nvSpPr>
        <p:spPr>
          <a:xfrm>
            <a:off x="3086613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ACC92B-DA7A-0EAC-60BC-05FD0EC15B7D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1D40B6-A3BE-6DD4-85DC-195F94FFBB46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C2451F-946D-4CC5-AABD-1BC0FF7FFDA0}"/>
              </a:ext>
            </a:extLst>
          </p:cNvPr>
          <p:cNvSpPr/>
          <p:nvPr/>
        </p:nvSpPr>
        <p:spPr>
          <a:xfrm>
            <a:off x="5532768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3D26C4-9C5A-22BC-03F3-C89071A2186D}"/>
              </a:ext>
            </a:extLst>
          </p:cNvPr>
          <p:cNvSpPr txBox="1"/>
          <p:nvPr/>
        </p:nvSpPr>
        <p:spPr>
          <a:xfrm>
            <a:off x="7743045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9390D8-D45D-25A8-798A-6DD1CD3BCE02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568857" y="1885739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EBBCD0-9F1A-0559-1A0E-CF516261B504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C7B37A-C7B0-E7F5-66E0-297B924C7911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412174-0AD4-CA19-C0D0-FF2C194A6C8D}"/>
              </a:ext>
            </a:extLst>
          </p:cNvPr>
          <p:cNvSpPr/>
          <p:nvPr/>
        </p:nvSpPr>
        <p:spPr>
          <a:xfrm>
            <a:off x="7622730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90C34-A6EE-C47D-FDC6-32AFA833215C}"/>
              </a:ext>
            </a:extLst>
          </p:cNvPr>
          <p:cNvSpPr txBox="1"/>
          <p:nvPr/>
        </p:nvSpPr>
        <p:spPr>
          <a:xfrm>
            <a:off x="5608815" y="224189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DAE79D-F484-3CB7-8165-E3F4EA05A45A}"/>
              </a:ext>
            </a:extLst>
          </p:cNvPr>
          <p:cNvCxnSpPr>
            <a:cxnSpLocks/>
          </p:cNvCxnSpPr>
          <p:nvPr/>
        </p:nvCxnSpPr>
        <p:spPr>
          <a:xfrm flipH="1">
            <a:off x="5690442" y="2448524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D58262F-A0CD-C7D2-3D2C-6EA11E81F422}"/>
              </a:ext>
            </a:extLst>
          </p:cNvPr>
          <p:cNvSpPr/>
          <p:nvPr/>
        </p:nvSpPr>
        <p:spPr>
          <a:xfrm>
            <a:off x="7613317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FB8C42-8FF1-4DC1-E2B2-35F44D4B5309}"/>
              </a:ext>
            </a:extLst>
          </p:cNvPr>
          <p:cNvSpPr/>
          <p:nvPr/>
        </p:nvSpPr>
        <p:spPr>
          <a:xfrm>
            <a:off x="3438409" y="3377283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A65D46-ED4F-07AA-DD02-EB12176D835C}"/>
              </a:ext>
            </a:extLst>
          </p:cNvPr>
          <p:cNvSpPr/>
          <p:nvPr/>
        </p:nvSpPr>
        <p:spPr>
          <a:xfrm>
            <a:off x="5532768" y="324855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2DAF69-FE6F-1E7A-12C9-5BA822929E7E}"/>
              </a:ext>
            </a:extLst>
          </p:cNvPr>
          <p:cNvSpPr/>
          <p:nvPr/>
        </p:nvSpPr>
        <p:spPr>
          <a:xfrm>
            <a:off x="7622730" y="3747045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705293-6348-0375-5D9F-4CF14D5CCAE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3436075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E0872D3-2E48-6861-8583-EB5D7BE06E02}"/>
              </a:ext>
            </a:extLst>
          </p:cNvPr>
          <p:cNvSpPr txBox="1"/>
          <p:nvPr/>
        </p:nvSpPr>
        <p:spPr>
          <a:xfrm>
            <a:off x="7743045" y="22206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1EEB64-3FCD-B2B5-599B-E6B94CCCD260}"/>
              </a:ext>
            </a:extLst>
          </p:cNvPr>
          <p:cNvSpPr txBox="1"/>
          <p:nvPr/>
        </p:nvSpPr>
        <p:spPr>
          <a:xfrm>
            <a:off x="5191227" y="310458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5398F-88AD-FEFD-81E2-D0CFEF7EEA57}"/>
              </a:ext>
            </a:extLst>
          </p:cNvPr>
          <p:cNvSpPr txBox="1"/>
          <p:nvPr/>
        </p:nvSpPr>
        <p:spPr>
          <a:xfrm>
            <a:off x="3082865" y="3178916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4E24BA-351B-6E90-05C4-64E12D9DAAE7}"/>
              </a:ext>
            </a:extLst>
          </p:cNvPr>
          <p:cNvSpPr txBox="1"/>
          <p:nvPr/>
        </p:nvSpPr>
        <p:spPr>
          <a:xfrm>
            <a:off x="7743045" y="360578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E26151-CFCC-FC3F-DD2F-A4F91586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3904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EC8A-39DC-D45C-FEAC-AF718D6D0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6229-C440-480D-6B5A-9BCB3E5C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4CEC-CBD6-D986-90E6-7E4DE703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108080"/>
            <a:ext cx="10992851" cy="1592074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Happen Before relationship easily visible: </a:t>
            </a:r>
          </a:p>
          <a:p>
            <a:pPr lvl="1" fontAlgn="base"/>
            <a:r>
              <a:rPr lang="en-US" sz="2000" dirty="0">
                <a:latin typeface="Palatino Linotype" panose="02040502050505030304" pitchFamily="18" charset="0"/>
              </a:rPr>
              <a:t>A </a:t>
            </a: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 B,  A  F,  B  E,  C  D,  D  G,  D  E,  F  G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Does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D and D  F ?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We cannot say! 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5553C-03CE-F179-1CF3-6AE196D2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C9F4C-39D7-E24C-D1DD-E10E751FAD5C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D0BA2C-8552-ECBD-9E56-8DCAF1231EAD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BA5357-F945-5DC0-1B5C-8F2C61C5F7D2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169D76-4039-0276-3437-E3EC674AAC01}"/>
              </a:ext>
            </a:extLst>
          </p:cNvPr>
          <p:cNvSpPr/>
          <p:nvPr/>
        </p:nvSpPr>
        <p:spPr>
          <a:xfrm>
            <a:off x="3442806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5CBDD1-54D4-61F6-BF70-FF68BE2B515C}"/>
              </a:ext>
            </a:extLst>
          </p:cNvPr>
          <p:cNvSpPr txBox="1"/>
          <p:nvPr/>
        </p:nvSpPr>
        <p:spPr>
          <a:xfrm>
            <a:off x="3086613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3F373B-1299-3A2F-F5A4-F57994CF85A8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F35791-DA47-A01C-2FCD-55E6E56DA6EE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12338B-E4D8-CFA8-B3CC-FCE715A0DBB6}"/>
              </a:ext>
            </a:extLst>
          </p:cNvPr>
          <p:cNvSpPr/>
          <p:nvPr/>
        </p:nvSpPr>
        <p:spPr>
          <a:xfrm>
            <a:off x="5532768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002B50-9F16-48DF-7919-643D7A874DA2}"/>
              </a:ext>
            </a:extLst>
          </p:cNvPr>
          <p:cNvSpPr txBox="1"/>
          <p:nvPr/>
        </p:nvSpPr>
        <p:spPr>
          <a:xfrm>
            <a:off x="7743045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F616B8-00CD-248F-3C95-46E19FF0CAF5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568857" y="1885739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A4CDC7-25BE-3EFE-EA8D-935BF890C9F5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22287F-2F9D-C14D-FCC5-51978DD9D90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3542F4-1C85-C926-6B26-9F40590AEEAF}"/>
              </a:ext>
            </a:extLst>
          </p:cNvPr>
          <p:cNvSpPr/>
          <p:nvPr/>
        </p:nvSpPr>
        <p:spPr>
          <a:xfrm>
            <a:off x="7622730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9DEE0-E550-9F85-E7BB-D8E01126FC09}"/>
              </a:ext>
            </a:extLst>
          </p:cNvPr>
          <p:cNvSpPr txBox="1"/>
          <p:nvPr/>
        </p:nvSpPr>
        <p:spPr>
          <a:xfrm>
            <a:off x="5608815" y="224189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6419B5-D3A3-2635-79D5-E0B77D5096E4}"/>
              </a:ext>
            </a:extLst>
          </p:cNvPr>
          <p:cNvCxnSpPr>
            <a:cxnSpLocks/>
          </p:cNvCxnSpPr>
          <p:nvPr/>
        </p:nvCxnSpPr>
        <p:spPr>
          <a:xfrm flipH="1">
            <a:off x="5690442" y="2448524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2BDF951-091A-F12C-8180-B87FD0C91256}"/>
              </a:ext>
            </a:extLst>
          </p:cNvPr>
          <p:cNvSpPr/>
          <p:nvPr/>
        </p:nvSpPr>
        <p:spPr>
          <a:xfrm>
            <a:off x="7613317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A13403-BA2C-F7FD-A53C-BB3C2C46040D}"/>
              </a:ext>
            </a:extLst>
          </p:cNvPr>
          <p:cNvSpPr/>
          <p:nvPr/>
        </p:nvSpPr>
        <p:spPr>
          <a:xfrm>
            <a:off x="3438409" y="3377283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63A7CB-D702-0FE0-879E-732A52740CE5}"/>
              </a:ext>
            </a:extLst>
          </p:cNvPr>
          <p:cNvSpPr/>
          <p:nvPr/>
        </p:nvSpPr>
        <p:spPr>
          <a:xfrm>
            <a:off x="5532768" y="324855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258ABE-8282-C402-D982-502DE9F86389}"/>
              </a:ext>
            </a:extLst>
          </p:cNvPr>
          <p:cNvSpPr/>
          <p:nvPr/>
        </p:nvSpPr>
        <p:spPr>
          <a:xfrm>
            <a:off x="7622730" y="3747045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DCFDB3-FA4C-7B63-A2D2-2A48E05FD268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3436075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9EB0A26-3392-BFA3-41A9-E8FFBD62B68D}"/>
              </a:ext>
            </a:extLst>
          </p:cNvPr>
          <p:cNvSpPr txBox="1"/>
          <p:nvPr/>
        </p:nvSpPr>
        <p:spPr>
          <a:xfrm>
            <a:off x="7743045" y="22206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B8048B-796F-8667-E22C-0410F473CC11}"/>
              </a:ext>
            </a:extLst>
          </p:cNvPr>
          <p:cNvSpPr txBox="1"/>
          <p:nvPr/>
        </p:nvSpPr>
        <p:spPr>
          <a:xfrm>
            <a:off x="5191227" y="310458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4E379C-456F-8DE6-86C9-799BC695B292}"/>
              </a:ext>
            </a:extLst>
          </p:cNvPr>
          <p:cNvSpPr txBox="1"/>
          <p:nvPr/>
        </p:nvSpPr>
        <p:spPr>
          <a:xfrm>
            <a:off x="3082865" y="3178916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E356AF-AFA1-BFE6-A143-B37DC9AAB72C}"/>
              </a:ext>
            </a:extLst>
          </p:cNvPr>
          <p:cNvSpPr txBox="1"/>
          <p:nvPr/>
        </p:nvSpPr>
        <p:spPr>
          <a:xfrm>
            <a:off x="7743045" y="360578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5143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6276-B686-7F61-BCEB-1A7F4AA8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6169-08A2-CFAD-F121-CA1C555A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Happens 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A049-4E42-D950-BCB7-21866C25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108080"/>
            <a:ext cx="10992851" cy="1592074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The trick is to see if there is a reachability path. 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If not, then these are </a:t>
            </a:r>
            <a:r>
              <a:rPr lang="en-US" b="1" dirty="0">
                <a:latin typeface="Palatino Linotype" panose="02040502050505030304" pitchFamily="18" charset="0"/>
              </a:rPr>
              <a:t>concurrent events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 fontAlgn="base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No path from A to D. Similarly, no path from D to F.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54097-6F1F-B651-3327-88A71DC1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579F3-1525-5F01-2259-24CF07ED4E02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54AFEB-26A6-466F-096C-B36C37F7CB6E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A74527-63E6-46FF-873C-A2465A3917CC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0CD2A-C51B-918B-BE55-08F805E64362}"/>
              </a:ext>
            </a:extLst>
          </p:cNvPr>
          <p:cNvSpPr/>
          <p:nvPr/>
        </p:nvSpPr>
        <p:spPr>
          <a:xfrm>
            <a:off x="3442806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915B7-5947-5F6C-32D4-F7B0B0C58ABB}"/>
              </a:ext>
            </a:extLst>
          </p:cNvPr>
          <p:cNvSpPr txBox="1"/>
          <p:nvPr/>
        </p:nvSpPr>
        <p:spPr>
          <a:xfrm>
            <a:off x="3086613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48D5E4-05B3-20FA-8B0A-16D2A75DF82E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97667D-AE5F-0EA6-3E93-16C1F94F2659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C390E-04FD-421E-0B34-954D3A00901F}"/>
              </a:ext>
            </a:extLst>
          </p:cNvPr>
          <p:cNvSpPr/>
          <p:nvPr/>
        </p:nvSpPr>
        <p:spPr>
          <a:xfrm>
            <a:off x="5532768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480992-9B04-F594-614B-B28DCF6C6AB1}"/>
              </a:ext>
            </a:extLst>
          </p:cNvPr>
          <p:cNvSpPr txBox="1"/>
          <p:nvPr/>
        </p:nvSpPr>
        <p:spPr>
          <a:xfrm>
            <a:off x="7743045" y="16554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CE2D18-4F37-8A40-5B4F-48B97D069C24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568857" y="1885739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5C780D-D314-7F34-9A33-A0832E327D04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A1B409-A018-D023-211F-AFD759AF1918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B4D462-F6CA-55B2-E2C8-03A6C3EAA8DD}"/>
              </a:ext>
            </a:extLst>
          </p:cNvPr>
          <p:cNvSpPr/>
          <p:nvPr/>
        </p:nvSpPr>
        <p:spPr>
          <a:xfrm>
            <a:off x="7622730" y="179671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118FC-F953-BE54-E199-E533BBD5F943}"/>
              </a:ext>
            </a:extLst>
          </p:cNvPr>
          <p:cNvSpPr txBox="1"/>
          <p:nvPr/>
        </p:nvSpPr>
        <p:spPr>
          <a:xfrm>
            <a:off x="5608815" y="224189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46FFB-3A15-A923-3150-161FD29DC6BB}"/>
              </a:ext>
            </a:extLst>
          </p:cNvPr>
          <p:cNvCxnSpPr>
            <a:cxnSpLocks/>
          </p:cNvCxnSpPr>
          <p:nvPr/>
        </p:nvCxnSpPr>
        <p:spPr>
          <a:xfrm flipH="1">
            <a:off x="5690442" y="2448524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1C35E7C-6253-75DB-830B-38503D4AECCE}"/>
              </a:ext>
            </a:extLst>
          </p:cNvPr>
          <p:cNvSpPr/>
          <p:nvPr/>
        </p:nvSpPr>
        <p:spPr>
          <a:xfrm>
            <a:off x="7613317" y="238973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0C6842-5FB8-7CD4-898C-4D98DA506B11}"/>
              </a:ext>
            </a:extLst>
          </p:cNvPr>
          <p:cNvSpPr/>
          <p:nvPr/>
        </p:nvSpPr>
        <p:spPr>
          <a:xfrm>
            <a:off x="3438409" y="3377283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F181E5-EE16-5B6E-6D50-AC527A766D69}"/>
              </a:ext>
            </a:extLst>
          </p:cNvPr>
          <p:cNvSpPr/>
          <p:nvPr/>
        </p:nvSpPr>
        <p:spPr>
          <a:xfrm>
            <a:off x="5532768" y="324855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BC0DCB-540F-44CC-455C-9CB859BE65E5}"/>
              </a:ext>
            </a:extLst>
          </p:cNvPr>
          <p:cNvSpPr/>
          <p:nvPr/>
        </p:nvSpPr>
        <p:spPr>
          <a:xfrm>
            <a:off x="7622730" y="3747045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813D97-A8DE-411E-D50D-3085C5E3F0ED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3436075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B7D9C6D-CB59-3486-3DE6-4AB6D548188A}"/>
              </a:ext>
            </a:extLst>
          </p:cNvPr>
          <p:cNvSpPr txBox="1"/>
          <p:nvPr/>
        </p:nvSpPr>
        <p:spPr>
          <a:xfrm>
            <a:off x="7743045" y="2220655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A12A1-5B4D-FCC3-D6C4-9E1F181FEBD7}"/>
              </a:ext>
            </a:extLst>
          </p:cNvPr>
          <p:cNvSpPr txBox="1"/>
          <p:nvPr/>
        </p:nvSpPr>
        <p:spPr>
          <a:xfrm>
            <a:off x="5191227" y="310458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9E9B2C-29ED-A993-4812-2648F8497C7B}"/>
              </a:ext>
            </a:extLst>
          </p:cNvPr>
          <p:cNvSpPr txBox="1"/>
          <p:nvPr/>
        </p:nvSpPr>
        <p:spPr>
          <a:xfrm>
            <a:off x="3082865" y="3178916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4074A9-F5B9-C42E-DA70-A7CF8192BC20}"/>
              </a:ext>
            </a:extLst>
          </p:cNvPr>
          <p:cNvSpPr txBox="1"/>
          <p:nvPr/>
        </p:nvSpPr>
        <p:spPr>
          <a:xfrm>
            <a:off x="7743045" y="360578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2592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44B63-1E8D-7708-BF1E-3EB80817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D3C3-EC24-9E79-E06F-9131EAA8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use Happens Before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34275-FC32-252A-6BF8-C69DE3AE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3506C-DA3A-EB3F-ACEC-A7420CB1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1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AA7B-6896-9818-BB49-7C5DF03C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4CBE-4FCA-8F03-A334-A3D700EF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use Happens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BA37-CF07-9308-8659-48AA48D9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705590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Using Happens Before Relationship, each system tries to create a </a:t>
            </a:r>
            <a:r>
              <a:rPr lang="en-US" sz="2400" b="1" dirty="0">
                <a:latin typeface="Palatino Linotype" panose="02040502050505030304" pitchFamily="18" charset="0"/>
              </a:rPr>
              <a:t>total order </a:t>
            </a:r>
            <a:r>
              <a:rPr lang="en-US" sz="2400" dirty="0">
                <a:latin typeface="Palatino Linotype" panose="02040502050505030304" pitchFamily="18" charset="0"/>
              </a:rPr>
              <a:t>of all the events, and if not possible, then a </a:t>
            </a:r>
            <a:r>
              <a:rPr lang="en-US" sz="2400" b="1" dirty="0">
                <a:latin typeface="Palatino Linotype" panose="02040502050505030304" pitchFamily="18" charset="0"/>
              </a:rPr>
              <a:t>partial order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D459F-4D21-D59F-E812-3AE10DB0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1BA1B-A541-CE3C-5C35-CA8735E0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EF63-32FC-8AC9-438C-DC380FD8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4666-F7D3-C9DB-5111-0FAF2DF0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Total Order of All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70A6-C8B9-06B5-A378-BAEAB5BC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235" y="4946838"/>
            <a:ext cx="7299147" cy="15920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As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 and C  B, so A  B.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So, Total order = A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  B.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Note: Every element is comparable to each other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5AF3D-E732-AFAF-9B20-E2F3C80A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6792B-75B2-2FD7-B7AF-16C71E77ECA7}"/>
              </a:ext>
            </a:extLst>
          </p:cNvPr>
          <p:cNvSpPr txBox="1"/>
          <p:nvPr/>
        </p:nvSpPr>
        <p:spPr>
          <a:xfrm>
            <a:off x="1547959" y="2619496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B10500-B5AD-D530-8415-76A8B119C036}"/>
              </a:ext>
            </a:extLst>
          </p:cNvPr>
          <p:cNvCxnSpPr>
            <a:cxnSpLocks/>
          </p:cNvCxnSpPr>
          <p:nvPr/>
        </p:nvCxnSpPr>
        <p:spPr>
          <a:xfrm>
            <a:off x="3502964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326BDA-8B85-CDDF-59DA-C91301523EEB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DE1F60-9C14-35B8-0F7C-9E020F87E1EB}"/>
              </a:ext>
            </a:extLst>
          </p:cNvPr>
          <p:cNvSpPr/>
          <p:nvPr/>
        </p:nvSpPr>
        <p:spPr>
          <a:xfrm>
            <a:off x="3442806" y="2326104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FDCBF-FC70-EC81-4EB7-FF8FCB2F28F0}"/>
              </a:ext>
            </a:extLst>
          </p:cNvPr>
          <p:cNvSpPr txBox="1"/>
          <p:nvPr/>
        </p:nvSpPr>
        <p:spPr>
          <a:xfrm>
            <a:off x="3086613" y="2184841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D72DB-2A28-1C79-7A6E-1069DF046CE8}"/>
              </a:ext>
            </a:extLst>
          </p:cNvPr>
          <p:cNvCxnSpPr>
            <a:cxnSpLocks/>
          </p:cNvCxnSpPr>
          <p:nvPr/>
        </p:nvCxnSpPr>
        <p:spPr>
          <a:xfrm>
            <a:off x="559292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B96E4E-E8BC-3668-10B3-4A03CC5F2762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A3B851-C28F-A4DD-58BC-C473A39FBB61}"/>
              </a:ext>
            </a:extLst>
          </p:cNvPr>
          <p:cNvSpPr/>
          <p:nvPr/>
        </p:nvSpPr>
        <p:spPr>
          <a:xfrm>
            <a:off x="5542457" y="297340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29586D-56E9-420C-566E-4A258424575E}"/>
              </a:ext>
            </a:extLst>
          </p:cNvPr>
          <p:cNvSpPr txBox="1"/>
          <p:nvPr/>
        </p:nvSpPr>
        <p:spPr>
          <a:xfrm>
            <a:off x="5177346" y="289093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8D1852-AA9E-4C1F-4469-DC65B53FC544}"/>
              </a:ext>
            </a:extLst>
          </p:cNvPr>
          <p:cNvCxnSpPr>
            <a:cxnSpLocks/>
          </p:cNvCxnSpPr>
          <p:nvPr/>
        </p:nvCxnSpPr>
        <p:spPr>
          <a:xfrm>
            <a:off x="3615132" y="2405363"/>
            <a:ext cx="1875313" cy="56803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250AA0-E7F2-43AC-A71C-DD09BBB4957E}"/>
              </a:ext>
            </a:extLst>
          </p:cNvPr>
          <p:cNvCxnSpPr>
            <a:cxnSpLocks/>
          </p:cNvCxnSpPr>
          <p:nvPr/>
        </p:nvCxnSpPr>
        <p:spPr>
          <a:xfrm>
            <a:off x="7684556" y="1518864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072C8D-1370-30CC-3B25-6B49E69B62C1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DB94C6-D468-5852-6DDA-4041289EC0F5}"/>
              </a:ext>
            </a:extLst>
          </p:cNvPr>
          <p:cNvSpPr/>
          <p:nvPr/>
        </p:nvSpPr>
        <p:spPr>
          <a:xfrm>
            <a:off x="7614709" y="362289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06DB5-15B3-6F81-A4EF-A1AFD716A10B}"/>
              </a:ext>
            </a:extLst>
          </p:cNvPr>
          <p:cNvSpPr txBox="1"/>
          <p:nvPr/>
        </p:nvSpPr>
        <p:spPr>
          <a:xfrm>
            <a:off x="7318548" y="358649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993CCD-9460-658F-A3E9-EF1157D358C3}"/>
              </a:ext>
            </a:extLst>
          </p:cNvPr>
          <p:cNvCxnSpPr>
            <a:cxnSpLocks/>
          </p:cNvCxnSpPr>
          <p:nvPr/>
        </p:nvCxnSpPr>
        <p:spPr>
          <a:xfrm>
            <a:off x="5695408" y="3082119"/>
            <a:ext cx="1875313" cy="56803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07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5FE6-749D-E888-D19E-75780BBE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C46D-DA4C-A5BB-FDE4-E7C42842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Total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531B-2B12-301F-099B-777719CC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289" y="1285364"/>
            <a:ext cx="9398900" cy="1592074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Another example of total order?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Set of all the Natural Numbers under less than (&lt;) operation.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2326-DB62-FE3F-D731-E57FCE84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289CF6-D604-16EF-6F5D-F4F456B4F273}"/>
              </a:ext>
            </a:extLst>
          </p:cNvPr>
          <p:cNvCxnSpPr>
            <a:cxnSpLocks/>
          </p:cNvCxnSpPr>
          <p:nvPr/>
        </p:nvCxnSpPr>
        <p:spPr>
          <a:xfrm>
            <a:off x="3719532" y="2954632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9CB6055-4ECD-E4D4-9AA1-5F7B207C6E58}"/>
              </a:ext>
            </a:extLst>
          </p:cNvPr>
          <p:cNvSpPr/>
          <p:nvPr/>
        </p:nvSpPr>
        <p:spPr>
          <a:xfrm>
            <a:off x="3659374" y="332071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ABC757-02D5-AE76-98B1-ADEC16BE87FB}"/>
              </a:ext>
            </a:extLst>
          </p:cNvPr>
          <p:cNvSpPr txBox="1"/>
          <p:nvPr/>
        </p:nvSpPr>
        <p:spPr>
          <a:xfrm>
            <a:off x="3303181" y="317945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32FDF3-B13F-C6C1-B1BC-2712EBCE2899}"/>
              </a:ext>
            </a:extLst>
          </p:cNvPr>
          <p:cNvSpPr/>
          <p:nvPr/>
        </p:nvSpPr>
        <p:spPr>
          <a:xfrm>
            <a:off x="3659374" y="4256769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2D959-929B-649B-E2ED-EC14EA738CCA}"/>
              </a:ext>
            </a:extLst>
          </p:cNvPr>
          <p:cNvSpPr txBox="1"/>
          <p:nvPr/>
        </p:nvSpPr>
        <p:spPr>
          <a:xfrm>
            <a:off x="3303181" y="4103980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787021-08E2-6B1D-E602-170145D4D670}"/>
              </a:ext>
            </a:extLst>
          </p:cNvPr>
          <p:cNvSpPr/>
          <p:nvPr/>
        </p:nvSpPr>
        <p:spPr>
          <a:xfrm>
            <a:off x="3659374" y="519282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8E076-D5C7-C86A-1D52-776BB411712D}"/>
              </a:ext>
            </a:extLst>
          </p:cNvPr>
          <p:cNvSpPr txBox="1"/>
          <p:nvPr/>
        </p:nvSpPr>
        <p:spPr>
          <a:xfrm>
            <a:off x="3303181" y="5051558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0804F7-9A22-C717-AAF0-9D734CD91E1E}"/>
              </a:ext>
            </a:extLst>
          </p:cNvPr>
          <p:cNvSpPr txBox="1">
            <a:spLocks/>
          </p:cNvSpPr>
          <p:nvPr/>
        </p:nvSpPr>
        <p:spPr>
          <a:xfrm>
            <a:off x="5223480" y="3980561"/>
            <a:ext cx="5005132" cy="201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Here, 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1 &lt; 2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2 &lt; 3</a:t>
            </a: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384229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B7527-707B-A705-4F3B-53DF1057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F07A-3EB5-5A3B-D287-A8DAE058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FC2E-67B4-716C-8F13-326CDC7C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 set S of elements together with a binary operation is termed as a partially ordered set if it satisfies the following properties.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Let the binary operation notation be: </a:t>
            </a:r>
            <a:r>
              <a:rPr lang="en-US" b="1" dirty="0">
                <a:latin typeface="Palatino Linotype" panose="02040502050505030304" pitchFamily="18" charset="0"/>
              </a:rPr>
              <a:t>⩽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61EDA-60B3-7851-5E25-FC9C776E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91545-C10E-134F-CCE4-D419082C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7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9C7B8-1482-B514-0036-2E215469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D541-F172-7B1F-DC83-4926B7F7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9E17-8050-7077-DBB9-7C2C11F8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 set S of elements together with a binary operation is termed as a partially ordered set if it satisfies the following properties.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Let the binary operation notation be: </a:t>
            </a:r>
            <a:r>
              <a:rPr lang="en-US" b="1" dirty="0">
                <a:latin typeface="Palatino Linotype" panose="02040502050505030304" pitchFamily="18" charset="0"/>
              </a:rPr>
              <a:t>⩽</a:t>
            </a:r>
          </a:p>
          <a:p>
            <a:pPr marL="457200" lvl="1" indent="0" fontAlgn="base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For all </a:t>
            </a:r>
            <a:r>
              <a:rPr lang="en-US" sz="2400" b="1" dirty="0">
                <a:latin typeface="Palatino Linotype" panose="02040502050505030304" pitchFamily="18" charset="0"/>
              </a:rPr>
              <a:t>a 𝜖 S, a ⩽ a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55461-B71D-E919-EF01-5531CA15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E7F78-A5CB-57AC-D2EC-18D56F65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88D40-2132-972E-7F7E-129630DB6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19E8-EFCE-112D-ED78-C5D70B27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396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Clocks and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4BECC-9DEF-3AEC-415D-B9D7AAA4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22FDC-034E-BD6C-D0D3-4AC0D95E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51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E6E5D-25B0-920B-514D-D84A0D1E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99C4-D3C0-BA97-E3EC-C98FF853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A8BA-98C3-C9C4-5BE3-E274E2CB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 set S of elements together with a binary operation is termed as a partially ordered set if it satisfies the following properties.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Let the binary operation notation be: </a:t>
            </a:r>
            <a:r>
              <a:rPr lang="en-US" b="1" dirty="0">
                <a:latin typeface="Palatino Linotype" panose="02040502050505030304" pitchFamily="18" charset="0"/>
              </a:rPr>
              <a:t>⩽</a:t>
            </a:r>
          </a:p>
          <a:p>
            <a:pPr marL="457200" lvl="1" indent="0" fontAlgn="base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For all </a:t>
            </a:r>
            <a:r>
              <a:rPr lang="en-US" sz="2400" b="1" dirty="0">
                <a:latin typeface="Palatino Linotype" panose="02040502050505030304" pitchFamily="18" charset="0"/>
              </a:rPr>
              <a:t>a 𝜖 S, a ⩽ a</a:t>
            </a:r>
          </a:p>
          <a:p>
            <a:pPr marL="0" indent="0" fontAlgn="base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Anti-symmetry: For all </a:t>
            </a:r>
            <a:r>
              <a:rPr lang="en-US" sz="2400" b="1" dirty="0">
                <a:latin typeface="Palatino Linotype" panose="02040502050505030304" pitchFamily="18" charset="0"/>
              </a:rPr>
              <a:t>a, b 𝜖 S, if a ⩽ b and b ⩽ a, then a = b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8F0CC-4B69-077A-3E1E-09780338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8EE6A-1F68-B3A2-B753-3E41E38D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3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D0123-AF83-F604-DE22-11669A64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AC36-72D3-48FF-1AFB-E2CC4B5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28E5-C669-11B5-55B1-D6AB49D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 set S of elements together with a binary operation is termed as a partially ordered set if it satisfies the following properties.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Let the binary operation notation be: </a:t>
            </a:r>
            <a:r>
              <a:rPr lang="en-US" b="1" dirty="0">
                <a:latin typeface="Palatino Linotype" panose="02040502050505030304" pitchFamily="18" charset="0"/>
              </a:rPr>
              <a:t>⩽</a:t>
            </a:r>
          </a:p>
          <a:p>
            <a:pPr marL="457200" lvl="1" indent="0" fontAlgn="base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For all </a:t>
            </a:r>
            <a:r>
              <a:rPr lang="en-US" sz="2400" b="1" dirty="0">
                <a:latin typeface="Palatino Linotype" panose="02040502050505030304" pitchFamily="18" charset="0"/>
              </a:rPr>
              <a:t>a 𝜖 S, a ⩽ a</a:t>
            </a:r>
          </a:p>
          <a:p>
            <a:pPr marL="0" indent="0" fontAlgn="base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Anti-symmetry: For all </a:t>
            </a:r>
            <a:r>
              <a:rPr lang="en-US" sz="2400" b="1" dirty="0">
                <a:latin typeface="Palatino Linotype" panose="02040502050505030304" pitchFamily="18" charset="0"/>
              </a:rPr>
              <a:t>a, b 𝜖 S, if a ⩽ b and b ⩽ a, then a = b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Transitivity: For all </a:t>
            </a:r>
            <a:r>
              <a:rPr lang="en-US" sz="2400" b="1" dirty="0">
                <a:latin typeface="Palatino Linotype" panose="02040502050505030304" pitchFamily="18" charset="0"/>
              </a:rPr>
              <a:t>a, b, c 𝜖 S, if a ⩽ b and b ⩽ c, then a ⩽ c</a:t>
            </a:r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2331E-16FA-59FA-050C-56E8C51F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A55A-22E0-4291-A2BF-EA6E76F1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4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9E4C-45B9-115E-A833-2B490BA79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2C5F-4236-E810-4089-0AACDB5B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3009-AE1B-8C70-29FC-FA9C7CED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Consider the Set of three elements: {a, b, c}.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Next, consider the set of all subsets of the above set.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S = { ∅, {a}, {b}, {c}, {</a:t>
            </a:r>
            <a:r>
              <a:rPr lang="en-US" dirty="0" err="1">
                <a:latin typeface="Palatino Linotype" panose="02040502050505030304" pitchFamily="18" charset="0"/>
              </a:rPr>
              <a:t>a,b</a:t>
            </a:r>
            <a:r>
              <a:rPr lang="en-US" dirty="0">
                <a:latin typeface="Palatino Linotype" panose="02040502050505030304" pitchFamily="18" charset="0"/>
              </a:rPr>
              <a:t>}, {</a:t>
            </a:r>
            <a:r>
              <a:rPr lang="en-US" dirty="0" err="1">
                <a:latin typeface="Palatino Linotype" panose="02040502050505030304" pitchFamily="18" charset="0"/>
              </a:rPr>
              <a:t>a,c</a:t>
            </a:r>
            <a:r>
              <a:rPr lang="en-US" dirty="0">
                <a:latin typeface="Palatino Linotype" panose="02040502050505030304" pitchFamily="18" charset="0"/>
              </a:rPr>
              <a:t>}, {</a:t>
            </a:r>
            <a:r>
              <a:rPr lang="en-US" dirty="0" err="1">
                <a:latin typeface="Palatino Linotype" panose="02040502050505030304" pitchFamily="18" charset="0"/>
              </a:rPr>
              <a:t>b,c</a:t>
            </a:r>
            <a:r>
              <a:rPr lang="en-US" dirty="0">
                <a:latin typeface="Palatino Linotype" panose="02040502050505030304" pitchFamily="18" charset="0"/>
              </a:rPr>
              <a:t>}, {</a:t>
            </a:r>
            <a:r>
              <a:rPr lang="en-US" dirty="0" err="1">
                <a:latin typeface="Palatino Linotype" panose="02040502050505030304" pitchFamily="18" charset="0"/>
              </a:rPr>
              <a:t>a,b,c</a:t>
            </a:r>
            <a:r>
              <a:rPr lang="en-US" dirty="0">
                <a:latin typeface="Palatino Linotype" panose="02040502050505030304" pitchFamily="18" charset="0"/>
              </a:rPr>
              <a:t>} }</a:t>
            </a:r>
          </a:p>
          <a:p>
            <a:pPr lvl="1" fontAlgn="base"/>
            <a:endParaRPr lang="en-US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Is this a partially ordered set (aka </a:t>
            </a:r>
            <a:r>
              <a:rPr lang="en-US" sz="2400" dirty="0" err="1">
                <a:latin typeface="Palatino Linotype" panose="02040502050505030304" pitchFamily="18" charset="0"/>
              </a:rPr>
              <a:t>poset</a:t>
            </a:r>
            <a:r>
              <a:rPr lang="en-US" sz="2400" dirty="0">
                <a:latin typeface="Palatino Linotype" panose="02040502050505030304" pitchFamily="18" charset="0"/>
              </a:rPr>
              <a:t>) on operation subset (</a:t>
            </a:r>
            <a:r>
              <a:rPr lang="en-US" sz="2400" b="1" dirty="0">
                <a:latin typeface="Palatino Linotype" panose="02040502050505030304" pitchFamily="18" charset="0"/>
              </a:rPr>
              <a:t>⊆</a:t>
            </a:r>
            <a:r>
              <a:rPr lang="en-US" sz="2400" dirty="0">
                <a:latin typeface="Palatino Linotype" panose="02040502050505030304" pitchFamily="18" charset="0"/>
              </a:rPr>
              <a:t>) ?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C6050-91CA-81CD-C0BD-6AD84A4E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381C-50C6-D0A4-EE8B-BB7512B3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68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1D50-CC59-3C4B-7EE2-237D16AF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26B4-627F-9B3E-94A2-4F1F15BC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3092-500B-958A-6579-5CCEECA9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539099"/>
            <a:ext cx="10394373" cy="61856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 = { ∅, {a}, {b}, {c},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b,c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latin typeface="Palatino Linotype" panose="02040502050505030304" pitchFamily="18" charset="0"/>
              </a:rPr>
              <a:t>}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8BA59-F8FF-FC97-E74A-3364A415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E98C1-FD12-915C-8D57-0FBF723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8E3E5-D6C5-1B54-736B-4BA3CC1BBB8E}"/>
              </a:ext>
            </a:extLst>
          </p:cNvPr>
          <p:cNvSpPr txBox="1"/>
          <p:nvPr/>
        </p:nvSpPr>
        <p:spPr>
          <a:xfrm>
            <a:off x="5594099" y="226723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C1185-404F-80B5-ADB1-6A2327EC44BA}"/>
              </a:ext>
            </a:extLst>
          </p:cNvPr>
          <p:cNvSpPr txBox="1"/>
          <p:nvPr/>
        </p:nvSpPr>
        <p:spPr>
          <a:xfrm>
            <a:off x="4326772" y="3110793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3E38F-03E3-BCEC-6AE9-F34A2938CCAD}"/>
              </a:ext>
            </a:extLst>
          </p:cNvPr>
          <p:cNvSpPr txBox="1"/>
          <p:nvPr/>
        </p:nvSpPr>
        <p:spPr>
          <a:xfrm>
            <a:off x="5723940" y="311668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2579A-2C7D-6FC4-1ACB-60F69B567E49}"/>
              </a:ext>
            </a:extLst>
          </p:cNvPr>
          <p:cNvSpPr txBox="1"/>
          <p:nvPr/>
        </p:nvSpPr>
        <p:spPr>
          <a:xfrm>
            <a:off x="7052979" y="310952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23838-443B-6F4F-B65C-EB42A4FB77BB}"/>
              </a:ext>
            </a:extLst>
          </p:cNvPr>
          <p:cNvSpPr txBox="1"/>
          <p:nvPr/>
        </p:nvSpPr>
        <p:spPr>
          <a:xfrm>
            <a:off x="5813708" y="395087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{b}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49FCF-533B-1171-A29C-789C14361822}"/>
              </a:ext>
            </a:extLst>
          </p:cNvPr>
          <p:cNvSpPr txBox="1"/>
          <p:nvPr/>
        </p:nvSpPr>
        <p:spPr>
          <a:xfrm>
            <a:off x="4459019" y="395086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{a}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2B04B-C54F-3A0A-9E03-2406F168F2A8}"/>
              </a:ext>
            </a:extLst>
          </p:cNvPr>
          <p:cNvSpPr txBox="1"/>
          <p:nvPr/>
        </p:nvSpPr>
        <p:spPr>
          <a:xfrm>
            <a:off x="7185228" y="3950868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{c}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F98BE-94CC-DBC3-3243-C175A439A6E1}"/>
              </a:ext>
            </a:extLst>
          </p:cNvPr>
          <p:cNvSpPr txBox="1"/>
          <p:nvPr/>
        </p:nvSpPr>
        <p:spPr>
          <a:xfrm>
            <a:off x="5904278" y="479268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∅</a:t>
            </a:r>
            <a:endParaRPr lang="en-US" sz="24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CD5C53-0331-935A-EC85-E3518AFE699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24478" y="2728901"/>
            <a:ext cx="1371522" cy="3818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B3F503-62A8-0020-8EE4-7F799C406322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2728901"/>
            <a:ext cx="1345868" cy="38062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BF2C1A-FF1D-6E8D-5277-18416C9810D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5997" y="2728901"/>
            <a:ext cx="3" cy="3877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DC78C9-9276-221E-D732-3426C14497FF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4724477" y="3572458"/>
            <a:ext cx="1" cy="3784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C03D03-AF82-CAFD-06B0-E1C40CFD4E8B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724477" y="3578345"/>
            <a:ext cx="1371520" cy="37252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47D72E-9698-68FE-6432-DC3F6BBE5B1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7" y="3578345"/>
            <a:ext cx="0" cy="3725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740726-0C05-D0FC-7B51-FDA7904D7B55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724478" y="3572458"/>
            <a:ext cx="1371519" cy="3784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5F8E8B-8D2E-0AE3-B7E7-03CEE599C5E8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095997" y="3578345"/>
            <a:ext cx="1345872" cy="37252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99864C-D244-09EE-00ED-52BED79A995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5997" y="3571187"/>
            <a:ext cx="1345871" cy="3796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F369D3A-490E-B990-7611-EC352386F36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441868" y="3571187"/>
            <a:ext cx="1" cy="37968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CCEFA94-0521-987F-A802-388F34ED536A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724477" y="4412534"/>
            <a:ext cx="1371520" cy="38015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7BC5C4A-5CA7-54BF-E665-B7F65E4FA19E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095997" y="4412535"/>
            <a:ext cx="0" cy="38015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6A1442-F7E6-A0AF-349F-126ED7C14CF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095997" y="4412533"/>
            <a:ext cx="1345872" cy="3801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8D00ACF-A18D-B766-FBD7-97700828F33C}"/>
              </a:ext>
            </a:extLst>
          </p:cNvPr>
          <p:cNvSpPr txBox="1"/>
          <p:nvPr/>
        </p:nvSpPr>
        <p:spPr>
          <a:xfrm>
            <a:off x="9176625" y="2919211"/>
            <a:ext cx="22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ordering on ⊆.</a:t>
            </a:r>
          </a:p>
        </p:txBody>
      </p:sp>
    </p:spTree>
    <p:extLst>
      <p:ext uri="{BB962C8B-B14F-4D97-AF65-F5344CB8AC3E}">
        <p14:creationId xmlns:p14="http://schemas.microsoft.com/office/powerpoint/2010/main" val="241177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CFF7C-4699-160E-41A1-06332059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FF94-ECBA-DFC9-11DF-C3EEFCBA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E6C9-498C-82F0-9E1F-24F93633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539099"/>
            <a:ext cx="10394373" cy="61856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 = { ∅, {a}, {b}, {c},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b,c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latin typeface="Palatino Linotype" panose="02040502050505030304" pitchFamily="18" charset="0"/>
              </a:rPr>
              <a:t>} 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418C5-D16D-0FDD-2889-69AF2D24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E2A8E-5B9C-A09A-44F4-A7E8493DE2F3}"/>
              </a:ext>
            </a:extLst>
          </p:cNvPr>
          <p:cNvSpPr txBox="1"/>
          <p:nvPr/>
        </p:nvSpPr>
        <p:spPr>
          <a:xfrm>
            <a:off x="5594099" y="21389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544C4-F2B2-71E8-DB08-8D46D9B07C2B}"/>
              </a:ext>
            </a:extLst>
          </p:cNvPr>
          <p:cNvSpPr txBox="1"/>
          <p:nvPr/>
        </p:nvSpPr>
        <p:spPr>
          <a:xfrm>
            <a:off x="4326772" y="298245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9E952-D3BE-CEEC-AE47-C769EA9A2CF4}"/>
              </a:ext>
            </a:extLst>
          </p:cNvPr>
          <p:cNvSpPr txBox="1"/>
          <p:nvPr/>
        </p:nvSpPr>
        <p:spPr>
          <a:xfrm>
            <a:off x="5723940" y="298834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6F9B4-C231-DBAB-DE06-B0A012B3010F}"/>
              </a:ext>
            </a:extLst>
          </p:cNvPr>
          <p:cNvSpPr txBox="1"/>
          <p:nvPr/>
        </p:nvSpPr>
        <p:spPr>
          <a:xfrm>
            <a:off x="7052979" y="298118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C52D4-3D74-D8DC-88DA-86F0E8916A80}"/>
              </a:ext>
            </a:extLst>
          </p:cNvPr>
          <p:cNvSpPr txBox="1"/>
          <p:nvPr/>
        </p:nvSpPr>
        <p:spPr>
          <a:xfrm>
            <a:off x="5813708" y="382253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{b}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60578-ADB8-1888-0D14-525571F33217}"/>
              </a:ext>
            </a:extLst>
          </p:cNvPr>
          <p:cNvSpPr txBox="1"/>
          <p:nvPr/>
        </p:nvSpPr>
        <p:spPr>
          <a:xfrm>
            <a:off x="4459019" y="382253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{a}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BA79C-535E-EAD8-76BC-AD67E64AF86B}"/>
              </a:ext>
            </a:extLst>
          </p:cNvPr>
          <p:cNvSpPr txBox="1"/>
          <p:nvPr/>
        </p:nvSpPr>
        <p:spPr>
          <a:xfrm>
            <a:off x="7185228" y="382253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{c}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9D611-96B7-C0AC-F15D-412243D0DA4F}"/>
              </a:ext>
            </a:extLst>
          </p:cNvPr>
          <p:cNvSpPr txBox="1"/>
          <p:nvPr/>
        </p:nvSpPr>
        <p:spPr>
          <a:xfrm>
            <a:off x="5904278" y="466435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∅</a:t>
            </a:r>
            <a:endParaRPr lang="en-US" sz="24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023143-2305-E720-15EB-577C6DF0C03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24478" y="2600565"/>
            <a:ext cx="1371522" cy="3818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DD85D9-1477-2BED-1E91-89E95B0F049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2600565"/>
            <a:ext cx="1345868" cy="38062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3C5F4D-80DD-DCDA-C55C-0651E68F1F9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5997" y="2600565"/>
            <a:ext cx="3" cy="3877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C16555-7200-8785-1D20-719D45F8729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4724477" y="3444122"/>
            <a:ext cx="1" cy="3784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71DD2D-0303-0765-7180-D4677772964E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724477" y="3450009"/>
            <a:ext cx="1371520" cy="37252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EEA4BD-6CEB-7AE4-D1D0-33C327B32D58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7" y="3450009"/>
            <a:ext cx="0" cy="3725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A38513-7FE5-68BF-3F45-031B366C02C6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724478" y="3444122"/>
            <a:ext cx="1371519" cy="3784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E9406A-D3E4-0866-B3B2-B480491DDDD7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095997" y="3450009"/>
            <a:ext cx="1345872" cy="37252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B7E51A-6295-851E-3A5C-77CFB2E5E68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5997" y="3442851"/>
            <a:ext cx="1345871" cy="3796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E5CAC7-0779-9125-6F3D-1C0FA73CAC01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441868" y="3442851"/>
            <a:ext cx="1" cy="37968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CB73851-57F1-0253-9A63-2DAD2349446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724477" y="4284198"/>
            <a:ext cx="1371520" cy="38015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60952F7-325D-9A56-03BB-9FE04E3E1DE5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095997" y="4284199"/>
            <a:ext cx="0" cy="38015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A163C8B-A70E-BB46-4C24-D44D265F9DCA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095997" y="4284197"/>
            <a:ext cx="1345872" cy="3801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1C83E4-4AAD-C22B-20BE-882843F60D13}"/>
              </a:ext>
            </a:extLst>
          </p:cNvPr>
          <p:cNvSpPr txBox="1">
            <a:spLocks/>
          </p:cNvSpPr>
          <p:nvPr/>
        </p:nvSpPr>
        <p:spPr>
          <a:xfrm>
            <a:off x="547947" y="5236990"/>
            <a:ext cx="10394373" cy="1532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pick two elements from S: {a} and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}.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Is {a}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⊆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{a} 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45C4B-BB42-0E67-8D95-8B061E3386E6}"/>
              </a:ext>
            </a:extLst>
          </p:cNvPr>
          <p:cNvSpPr txBox="1"/>
          <p:nvPr/>
        </p:nvSpPr>
        <p:spPr>
          <a:xfrm>
            <a:off x="9176625" y="2919211"/>
            <a:ext cx="22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ordering on ⊆.</a:t>
            </a:r>
          </a:p>
        </p:txBody>
      </p:sp>
    </p:spTree>
    <p:extLst>
      <p:ext uri="{BB962C8B-B14F-4D97-AF65-F5344CB8AC3E}">
        <p14:creationId xmlns:p14="http://schemas.microsoft.com/office/powerpoint/2010/main" val="19594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26C6-24EC-09D8-8ECD-265E56BC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B25A-7F35-FE03-8B87-70214150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2787-4F65-B875-6368-3C0CDFD0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539099"/>
            <a:ext cx="10394373" cy="61856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 = { ∅, {a}, {b}, {c},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b,c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latin typeface="Palatino Linotype" panose="02040502050505030304" pitchFamily="18" charset="0"/>
              </a:rPr>
              <a:t>} 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DCC94-14B7-58CC-8FB3-951FBF1F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E5F77-456C-4B38-A95C-EDA851F5D861}"/>
              </a:ext>
            </a:extLst>
          </p:cNvPr>
          <p:cNvSpPr txBox="1"/>
          <p:nvPr/>
        </p:nvSpPr>
        <p:spPr>
          <a:xfrm>
            <a:off x="5594099" y="21389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2A86-1110-1E36-088E-40238D30AF9F}"/>
              </a:ext>
            </a:extLst>
          </p:cNvPr>
          <p:cNvSpPr txBox="1"/>
          <p:nvPr/>
        </p:nvSpPr>
        <p:spPr>
          <a:xfrm>
            <a:off x="4326772" y="298245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BA0F8-77F7-A7F6-17C1-848582E150E1}"/>
              </a:ext>
            </a:extLst>
          </p:cNvPr>
          <p:cNvSpPr txBox="1"/>
          <p:nvPr/>
        </p:nvSpPr>
        <p:spPr>
          <a:xfrm>
            <a:off x="5723940" y="298834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84F05-6A07-9EF2-F815-4A8D0473C626}"/>
              </a:ext>
            </a:extLst>
          </p:cNvPr>
          <p:cNvSpPr txBox="1"/>
          <p:nvPr/>
        </p:nvSpPr>
        <p:spPr>
          <a:xfrm>
            <a:off x="7052979" y="298118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23E24-EC5A-E0FC-13DC-DD3EAFED0CD3}"/>
              </a:ext>
            </a:extLst>
          </p:cNvPr>
          <p:cNvSpPr txBox="1"/>
          <p:nvPr/>
        </p:nvSpPr>
        <p:spPr>
          <a:xfrm>
            <a:off x="5813708" y="382253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{b}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162D4-3DC1-E87D-3F50-4AF2A2A89222}"/>
              </a:ext>
            </a:extLst>
          </p:cNvPr>
          <p:cNvSpPr txBox="1"/>
          <p:nvPr/>
        </p:nvSpPr>
        <p:spPr>
          <a:xfrm>
            <a:off x="4459019" y="382253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{a}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50DD5-707B-C2C5-D8A4-9C785451C7B5}"/>
              </a:ext>
            </a:extLst>
          </p:cNvPr>
          <p:cNvSpPr txBox="1"/>
          <p:nvPr/>
        </p:nvSpPr>
        <p:spPr>
          <a:xfrm>
            <a:off x="7185228" y="382253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{c}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80BDE-86F1-0302-73F3-DF9A02DB53D4}"/>
              </a:ext>
            </a:extLst>
          </p:cNvPr>
          <p:cNvSpPr txBox="1"/>
          <p:nvPr/>
        </p:nvSpPr>
        <p:spPr>
          <a:xfrm>
            <a:off x="5904278" y="466435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∅</a:t>
            </a:r>
            <a:endParaRPr lang="en-US" sz="24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1A5DA9-B9B1-DD66-99A8-2A319DAC5FA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24478" y="2600565"/>
            <a:ext cx="1371522" cy="3818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DDF28E-05DF-AB2B-C28D-923A1F3279D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2600565"/>
            <a:ext cx="1345868" cy="38062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302ACC-FA03-0412-B37E-1A61CEF9B0A1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5997" y="2600565"/>
            <a:ext cx="3" cy="3877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E009E3-0B46-24C2-4ECB-810F5CD50686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4724477" y="3444122"/>
            <a:ext cx="1" cy="3784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DC79DD-9F2D-91E6-9673-A2ADC32D27D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724477" y="3450009"/>
            <a:ext cx="1371520" cy="37252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E44832-C71B-0BA0-7AAC-E0703EB39E6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7" y="3450009"/>
            <a:ext cx="0" cy="3725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AEBE4C-2544-A448-831F-5CA838529451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724478" y="3444122"/>
            <a:ext cx="1371519" cy="3784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A55313-7396-22D1-5034-59BB83E3C742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095997" y="3450009"/>
            <a:ext cx="1345872" cy="37252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CF2FFD1-E53F-5DF6-9941-C43AE5BB2E2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5997" y="3442851"/>
            <a:ext cx="1345871" cy="3796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F048CA2-2EC1-DBCF-33AF-58FE6C83E84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441868" y="3442851"/>
            <a:ext cx="1" cy="37968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A7B59DF-8C86-11C9-6639-DC7131115E5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724477" y="4284198"/>
            <a:ext cx="1371520" cy="38015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5370C6D-4BD2-621B-21C5-652FC901EA6C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095997" y="4284199"/>
            <a:ext cx="0" cy="38015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FD5A1-4E6C-213A-15AA-15A7E19729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095997" y="4284197"/>
            <a:ext cx="1345872" cy="3801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50BDA4-70B8-004C-A859-6F82F9CE9B58}"/>
              </a:ext>
            </a:extLst>
          </p:cNvPr>
          <p:cNvSpPr txBox="1">
            <a:spLocks/>
          </p:cNvSpPr>
          <p:nvPr/>
        </p:nvSpPr>
        <p:spPr>
          <a:xfrm>
            <a:off x="547947" y="5236990"/>
            <a:ext cx="10394373" cy="1532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pick two elements from S: {a} and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}.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Is {a}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⊆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{a} ?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Yes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, so satisfy reflexivity.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E08C-EECE-B003-4A70-09821B3AE236}"/>
              </a:ext>
            </a:extLst>
          </p:cNvPr>
          <p:cNvSpPr txBox="1"/>
          <p:nvPr/>
        </p:nvSpPr>
        <p:spPr>
          <a:xfrm>
            <a:off x="9176625" y="2919211"/>
            <a:ext cx="22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ordering on ⊆.</a:t>
            </a:r>
          </a:p>
        </p:txBody>
      </p:sp>
    </p:spTree>
    <p:extLst>
      <p:ext uri="{BB962C8B-B14F-4D97-AF65-F5344CB8AC3E}">
        <p14:creationId xmlns:p14="http://schemas.microsoft.com/office/powerpoint/2010/main" val="2462931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072C-D3D5-0969-E659-8E0B0EFD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449A-11F4-7FD5-5BFA-A005B649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8A26-392B-36FE-7F7A-D1D9BE72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539099"/>
            <a:ext cx="10394373" cy="61856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 = { ∅, {a}, {b}, {c},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b,c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latin typeface="Palatino Linotype" panose="02040502050505030304" pitchFamily="18" charset="0"/>
              </a:rPr>
              <a:t>} 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3892B-4C1D-7098-A420-54EAFF30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941A3-11B7-0083-90CB-57D1F2D0DBFA}"/>
              </a:ext>
            </a:extLst>
          </p:cNvPr>
          <p:cNvSpPr txBox="1"/>
          <p:nvPr/>
        </p:nvSpPr>
        <p:spPr>
          <a:xfrm>
            <a:off x="5594099" y="21389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531BF-8697-99DC-C23B-4AADDD1F5466}"/>
              </a:ext>
            </a:extLst>
          </p:cNvPr>
          <p:cNvSpPr txBox="1"/>
          <p:nvPr/>
        </p:nvSpPr>
        <p:spPr>
          <a:xfrm>
            <a:off x="4326772" y="298245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30EA1-6FEB-D901-B6D8-0B30FE85D494}"/>
              </a:ext>
            </a:extLst>
          </p:cNvPr>
          <p:cNvSpPr txBox="1"/>
          <p:nvPr/>
        </p:nvSpPr>
        <p:spPr>
          <a:xfrm>
            <a:off x="5723940" y="298834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2AD4E-4430-7044-F0C5-161B1D438238}"/>
              </a:ext>
            </a:extLst>
          </p:cNvPr>
          <p:cNvSpPr txBox="1"/>
          <p:nvPr/>
        </p:nvSpPr>
        <p:spPr>
          <a:xfrm>
            <a:off x="7052979" y="298118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05BB8-6354-4816-5435-036459AF7C07}"/>
              </a:ext>
            </a:extLst>
          </p:cNvPr>
          <p:cNvSpPr txBox="1"/>
          <p:nvPr/>
        </p:nvSpPr>
        <p:spPr>
          <a:xfrm>
            <a:off x="5813708" y="382253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{b}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6F99-15DC-DDC8-DC5A-2A8573B79697}"/>
              </a:ext>
            </a:extLst>
          </p:cNvPr>
          <p:cNvSpPr txBox="1"/>
          <p:nvPr/>
        </p:nvSpPr>
        <p:spPr>
          <a:xfrm>
            <a:off x="4459019" y="382253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{a}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FCA87-712A-887F-DEF7-1AF5096132B4}"/>
              </a:ext>
            </a:extLst>
          </p:cNvPr>
          <p:cNvSpPr txBox="1"/>
          <p:nvPr/>
        </p:nvSpPr>
        <p:spPr>
          <a:xfrm>
            <a:off x="7185228" y="382253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{c}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7551B-7DC7-0D22-8050-B3E621ECD274}"/>
              </a:ext>
            </a:extLst>
          </p:cNvPr>
          <p:cNvSpPr txBox="1"/>
          <p:nvPr/>
        </p:nvSpPr>
        <p:spPr>
          <a:xfrm>
            <a:off x="5904278" y="466435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∅</a:t>
            </a:r>
            <a:endParaRPr lang="en-US" sz="24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217B88-B0A1-732B-FA50-6AA87B137D7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24478" y="2600565"/>
            <a:ext cx="1371522" cy="3818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CEAAEA-15AF-5399-706A-21915D45C0E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2600565"/>
            <a:ext cx="1345868" cy="38062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59EA95-6C9B-1D5C-57A0-B1083FEA114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5997" y="2600565"/>
            <a:ext cx="3" cy="3877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A81A56-3C00-F549-1262-141A924DA8B6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4724477" y="3444122"/>
            <a:ext cx="1" cy="3784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1CDD9A-9407-D71E-B9DE-8E217A531372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724477" y="3450009"/>
            <a:ext cx="1371520" cy="37252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D81BE6-D8C7-5BD8-DC18-58CBD280C531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7" y="3450009"/>
            <a:ext cx="0" cy="3725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CBBFC8-02FB-C88D-BB2A-EABBD5AA1ABE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724478" y="3444122"/>
            <a:ext cx="1371519" cy="3784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C30A4E-3AC1-6E24-EA09-65D9E75B66D0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095997" y="3450009"/>
            <a:ext cx="1345872" cy="37252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581C3F-C19B-5F85-3D17-56198252431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5997" y="3442851"/>
            <a:ext cx="1345871" cy="3796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7751A2D-26B5-3C81-A1B2-A4F2729E0D1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441868" y="3442851"/>
            <a:ext cx="1" cy="37968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B0C8AB-A89C-8E62-312F-72F752F9EF4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724477" y="4284198"/>
            <a:ext cx="1371520" cy="38015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EC4F63D-ED1B-36BE-FA7C-13411ADFAF48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095997" y="4284199"/>
            <a:ext cx="0" cy="38015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84EFBD5-0219-650F-F7B5-C9DC1826E6CC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095997" y="4284197"/>
            <a:ext cx="1345872" cy="3801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BF90FF-9BC7-879A-54A7-C2D4386EF0C6}"/>
              </a:ext>
            </a:extLst>
          </p:cNvPr>
          <p:cNvSpPr txBox="1">
            <a:spLocks/>
          </p:cNvSpPr>
          <p:nvPr/>
        </p:nvSpPr>
        <p:spPr>
          <a:xfrm>
            <a:off x="547947" y="5236990"/>
            <a:ext cx="10394373" cy="1532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pick two elements from S: {a} and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}.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Is {a}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⊆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{a} ?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Yes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, so satisfy reflexivity.</a:t>
            </a:r>
          </a:p>
          <a:p>
            <a:pPr fontAlgn="base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Anti-symmetry: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Satisfies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implicitly.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B136F-F5F4-97B2-5C51-DA1B14AF6E41}"/>
              </a:ext>
            </a:extLst>
          </p:cNvPr>
          <p:cNvSpPr txBox="1"/>
          <p:nvPr/>
        </p:nvSpPr>
        <p:spPr>
          <a:xfrm>
            <a:off x="9176625" y="2919211"/>
            <a:ext cx="22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ordering on ⊆.</a:t>
            </a:r>
          </a:p>
        </p:txBody>
      </p:sp>
    </p:spTree>
    <p:extLst>
      <p:ext uri="{BB962C8B-B14F-4D97-AF65-F5344CB8AC3E}">
        <p14:creationId xmlns:p14="http://schemas.microsoft.com/office/powerpoint/2010/main" val="19430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D237-BF1A-1165-2C78-949FDDCF1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DC17-4653-516A-937B-60019D59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8816-617A-ED39-1D88-18E00F07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539099"/>
            <a:ext cx="10394373" cy="61856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 = { ∅, {a}, {b}, {c},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b,c</a:t>
            </a:r>
            <a:r>
              <a:rPr lang="en-US" sz="2400" dirty="0">
                <a:latin typeface="Palatino Linotype" panose="02040502050505030304" pitchFamily="18" charset="0"/>
              </a:rPr>
              <a:t>}, {</a:t>
            </a:r>
            <a:r>
              <a:rPr lang="en-US" sz="2400" dirty="0" err="1"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latin typeface="Palatino Linotype" panose="02040502050505030304" pitchFamily="18" charset="0"/>
              </a:rPr>
              <a:t>} 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627B3-5615-9929-5E97-14CE1719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94EC2-9C87-3D5F-060D-FD693F80F798}"/>
              </a:ext>
            </a:extLst>
          </p:cNvPr>
          <p:cNvSpPr txBox="1"/>
          <p:nvPr/>
        </p:nvSpPr>
        <p:spPr>
          <a:xfrm>
            <a:off x="5594099" y="21389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A4E7D-89A3-9B54-E885-4BF9DDA6068C}"/>
              </a:ext>
            </a:extLst>
          </p:cNvPr>
          <p:cNvSpPr txBox="1"/>
          <p:nvPr/>
        </p:nvSpPr>
        <p:spPr>
          <a:xfrm>
            <a:off x="4326772" y="298245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a,b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41795-8FDB-7B52-C344-ED1059745ADA}"/>
              </a:ext>
            </a:extLst>
          </p:cNvPr>
          <p:cNvSpPr txBox="1"/>
          <p:nvPr/>
        </p:nvSpPr>
        <p:spPr>
          <a:xfrm>
            <a:off x="5723940" y="298834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a,c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209A5-381D-0C68-1D2F-4EA8E646CDDD}"/>
              </a:ext>
            </a:extLst>
          </p:cNvPr>
          <p:cNvSpPr txBox="1"/>
          <p:nvPr/>
        </p:nvSpPr>
        <p:spPr>
          <a:xfrm>
            <a:off x="7052979" y="298118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</a:t>
            </a:r>
            <a:r>
              <a:rPr lang="en-US" sz="2400" b="1" dirty="0" err="1">
                <a:latin typeface="Palatino Linotype" panose="02040502050505030304" pitchFamily="18" charset="0"/>
              </a:rPr>
              <a:t>b,c</a:t>
            </a:r>
            <a:r>
              <a:rPr lang="en-US" sz="2400" b="1" dirty="0">
                <a:latin typeface="Palatino Linotype" panose="02040502050505030304" pitchFamily="18" charset="0"/>
              </a:rPr>
              <a:t>}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DB5F9-0002-2EFE-9E8D-FD27546052CC}"/>
              </a:ext>
            </a:extLst>
          </p:cNvPr>
          <p:cNvSpPr txBox="1"/>
          <p:nvPr/>
        </p:nvSpPr>
        <p:spPr>
          <a:xfrm>
            <a:off x="5813708" y="382253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{b}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AC70-C00F-780D-2538-7FDEBABCE9C3}"/>
              </a:ext>
            </a:extLst>
          </p:cNvPr>
          <p:cNvSpPr txBox="1"/>
          <p:nvPr/>
        </p:nvSpPr>
        <p:spPr>
          <a:xfrm>
            <a:off x="4459019" y="382253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{a}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CC548-D515-D609-C3DA-062B2246B3DE}"/>
              </a:ext>
            </a:extLst>
          </p:cNvPr>
          <p:cNvSpPr txBox="1"/>
          <p:nvPr/>
        </p:nvSpPr>
        <p:spPr>
          <a:xfrm>
            <a:off x="7185228" y="382253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{c}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EB546-6771-3E80-F4C9-5BE8D70522C8}"/>
              </a:ext>
            </a:extLst>
          </p:cNvPr>
          <p:cNvSpPr txBox="1"/>
          <p:nvPr/>
        </p:nvSpPr>
        <p:spPr>
          <a:xfrm>
            <a:off x="5904278" y="466435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∅</a:t>
            </a:r>
            <a:endParaRPr lang="en-US" sz="24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AA3149-C1C4-2B79-2CCA-8196DC3BC6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24478" y="2600565"/>
            <a:ext cx="1371522" cy="3818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726C91-B70A-9037-A77A-9F9921580A9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2600565"/>
            <a:ext cx="1345868" cy="38062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EF0003-5F3A-52E3-E1B3-04A179F8EC5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5997" y="2600565"/>
            <a:ext cx="3" cy="3877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E7E492-5367-5336-121C-1B78E4F4DE5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4724477" y="3444122"/>
            <a:ext cx="1" cy="3784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8DC75E-EEF4-5797-C30A-307BD36F6EF9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724477" y="3450009"/>
            <a:ext cx="1371520" cy="37252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86AACE-B037-2B0A-EE52-19902B2B105B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7" y="3450009"/>
            <a:ext cx="0" cy="3725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182004-A61D-1C64-CCD4-F17485CAC7CE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724478" y="3444122"/>
            <a:ext cx="1371519" cy="37841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017E70-8390-A449-9524-2282FE6A3658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095997" y="3450009"/>
            <a:ext cx="1345872" cy="37252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D34149-4249-8126-CE65-6BE2F8F7E3F4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5997" y="3442851"/>
            <a:ext cx="1345871" cy="3796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9BE3A5-868C-1C32-2CA4-BD7EF3B6DD6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441868" y="3442851"/>
            <a:ext cx="1" cy="37968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2D31AF3-DB3C-0F60-013B-2101F7B67FDA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724477" y="4284198"/>
            <a:ext cx="1371520" cy="38015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A53E0A-8E8C-42EF-BE92-9EEF137D396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095997" y="4284199"/>
            <a:ext cx="0" cy="38015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6431556-EC6D-5D77-9C2E-EE4FDCF6759B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095997" y="4284197"/>
            <a:ext cx="1345872" cy="3801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9EF303-B84E-D1E6-D8DB-9E2EC2A4040B}"/>
              </a:ext>
            </a:extLst>
          </p:cNvPr>
          <p:cNvSpPr txBox="1">
            <a:spLocks/>
          </p:cNvSpPr>
          <p:nvPr/>
        </p:nvSpPr>
        <p:spPr>
          <a:xfrm>
            <a:off x="547947" y="5044503"/>
            <a:ext cx="10394373" cy="181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pick two elements from S: {a} and {</a:t>
            </a:r>
            <a:r>
              <a:rPr lang="en-US" sz="2400" dirty="0" err="1"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latin typeface="Palatino Linotype" panose="02040502050505030304" pitchFamily="18" charset="0"/>
              </a:rPr>
              <a:t>}.</a:t>
            </a: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Reflexivity: Is {a}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⊆ {a} ?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Yes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, so satisfy reflexivity.</a:t>
            </a:r>
          </a:p>
          <a:p>
            <a:pPr fontAlgn="base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Anti-symmetry: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Satisfies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implicitly.</a:t>
            </a:r>
          </a:p>
          <a:p>
            <a:pPr fontAlgn="base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Transitivity: {a} ⊆ {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} and {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a,b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} ⊆ {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}, so {a} ⊆ {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a,b,c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};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satisfies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9CC47-28E1-DF1D-9FE6-882AE4BF8B73}"/>
              </a:ext>
            </a:extLst>
          </p:cNvPr>
          <p:cNvSpPr txBox="1"/>
          <p:nvPr/>
        </p:nvSpPr>
        <p:spPr>
          <a:xfrm>
            <a:off x="9176625" y="2919211"/>
            <a:ext cx="22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ordering on ⊆.</a:t>
            </a:r>
          </a:p>
        </p:txBody>
      </p:sp>
    </p:spTree>
    <p:extLst>
      <p:ext uri="{BB962C8B-B14F-4D97-AF65-F5344CB8AC3E}">
        <p14:creationId xmlns:p14="http://schemas.microsoft.com/office/powerpoint/2010/main" val="1141178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3C1E-AD1A-923E-CA40-2D671D00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BF75-059E-2ECB-3B4E-BD2004E1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do you need to create a Partial Order?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85507-B3DF-E0F9-29C2-1BB0715E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0AAC8-FB24-7AAE-DFAA-9C95803A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58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0EF6-882D-E7CD-6102-96B7A87D0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893F-8B9F-C954-5C88-30F41452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do you need to create a Partial Order?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21011-0891-15FE-C0C1-31192A9B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D6C70-486B-BD2F-5C8F-346C12EE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A21D5-5803-125B-A616-E8B5A039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Information about events.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Information about Happens before relationships.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Time at which an event occurred!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6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8FF3-2ECA-0DD3-33DF-ECEA89C0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70B8-AE1F-4AE6-DFB3-26A06F94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the Current time?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700A-E413-F72A-B393-6AF1BCE3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BC7E6-88AC-6FF8-4B93-4DD4A3EEF626}"/>
              </a:ext>
            </a:extLst>
          </p:cNvPr>
          <p:cNvSpPr txBox="1"/>
          <p:nvPr/>
        </p:nvSpPr>
        <p:spPr>
          <a:xfrm>
            <a:off x="1794180" y="5188620"/>
            <a:ext cx="99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Say Alice asks her computer what is the time now.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does computer know the correct time?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26E47F-2875-D73D-AA0D-F7D9B6F43D18}"/>
              </a:ext>
            </a:extLst>
          </p:cNvPr>
          <p:cNvGrpSpPr/>
          <p:nvPr/>
        </p:nvGrpSpPr>
        <p:grpSpPr>
          <a:xfrm>
            <a:off x="6501909" y="381946"/>
            <a:ext cx="5034442" cy="5034442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0C9DC3-CE02-9476-55BC-B4698F5828F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9" name="Picture 8" descr="Ceramic cups, bowls, on white background">
                <a:extLst>
                  <a:ext uri="{FF2B5EF4-FFF2-40B4-BE49-F238E27FC236}">
                    <a16:creationId xmlns:a16="http://schemas.microsoft.com/office/drawing/2014/main" id="{3DB775AE-8A26-AEE4-3C2A-ECB0A8E9D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6" name="Graphic 5" descr="Paper with solid fill">
                <a:extLst>
                  <a:ext uri="{FF2B5EF4-FFF2-40B4-BE49-F238E27FC236}">
                    <a16:creationId xmlns:a16="http://schemas.microsoft.com/office/drawing/2014/main" id="{AEA7EC84-0536-B6F3-3051-8495061F5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4" name="Graphic 3" descr="Computer outline">
              <a:extLst>
                <a:ext uri="{FF2B5EF4-FFF2-40B4-BE49-F238E27FC236}">
                  <a16:creationId xmlns:a16="http://schemas.microsoft.com/office/drawing/2014/main" id="{1BEC50FD-06E1-D433-3082-DD439AF5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10" name="Picture 9" descr="A close-up of a doll&#10;&#10;Description automatically generated">
            <a:extLst>
              <a:ext uri="{FF2B5EF4-FFF2-40B4-BE49-F238E27FC236}">
                <a16:creationId xmlns:a16="http://schemas.microsoft.com/office/drawing/2014/main" id="{C05CF3DD-5276-9987-8C02-3B15470D3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110" y="1589659"/>
            <a:ext cx="2479696" cy="26450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95B435-A54A-A233-6C1F-9C5CC1C99E57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89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94EC6-E631-5809-562C-3F203E5C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A6D8-A016-84BC-D77A-E1D87C0F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do you need to create a Partial Order?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16A1C-842B-CAF9-DFF7-C54DEADE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EA0F-43E8-954F-A700-A79C3657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A88F-673F-EDA9-4D14-171205A5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Information about events.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Information about Happens before relationships.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Time at which an event occurred!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Physical clocks need a lot synchronization</a:t>
            </a:r>
            <a:r>
              <a:rPr lang="en-US" sz="2400" dirty="0">
                <a:latin typeface="Palatino Linotype" panose="02040502050505030304" pitchFamily="18" charset="0"/>
              </a:rPr>
              <a:t>! 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Is there any other option?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08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5A28E-2028-5B10-F793-BBF3FE90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9241-163A-62F6-87DD-14EBAE86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Logical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3FAAF-87F4-EABD-9543-2124C62B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6CCB6-FB70-C8E9-C9A5-65C84D7F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8587-C3B4-C7FB-EF78-B68E1735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Logical clocks have nothing to do with actual clocks.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In fact the term clock is a misnomer!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Logical clocks help to order events.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We will study two types of logical clocks: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Lamport Clocks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Vector Clocks (more practical)</a:t>
            </a:r>
          </a:p>
        </p:txBody>
      </p:sp>
    </p:spTree>
    <p:extLst>
      <p:ext uri="{BB962C8B-B14F-4D97-AF65-F5344CB8AC3E}">
        <p14:creationId xmlns:p14="http://schemas.microsoft.com/office/powerpoint/2010/main" val="3325073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FD0C-A541-578C-C870-B0AECEEA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7CBD-0510-87F9-66C8-CF6ACF8B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F4EDA-8F9A-4B9F-88A0-90408FF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A767-3B1F-D4EA-C458-871CA6EC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05D0-18B7-34B2-26C5-7B053953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Created by Leslie Lamport!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So what are Lamport Clocks?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76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19B13-BC81-0D9A-62C5-315D3319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56DE-0C6C-CAB9-80B1-45D6DAA2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6B487-276A-41D3-BEE8-B6C7E56C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83464-4EAF-01FC-DCEE-727286A0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2566-75B4-7EA5-CA6F-76CD1E7B8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Created by Leslie Lamport!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So, what are Lamport Clocks?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49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B2A4F-AD57-A9F4-781D-1E31240C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0B3-97EA-EF1C-36E3-CC011D28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C8510-A8A5-AB37-8C92-494237F0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0590-2F38-7E05-27CC-2389535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6FAB-0663-F7E0-6E99-854B98A3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Created by Leslie Lamport!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So, what are Lamport Clocks?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They are integer counters.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Lamport Clock of Event A denoted as LC(A) will be an integer.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Clock Condition: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If 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 B, then LC(A) &lt; LC(B).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8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8A4B-70AE-C360-87F0-6F515D984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2D25-A5E8-A6A6-D4AE-533441B5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45E95-2DAD-9B98-C99D-5C747D62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44CD6-945F-2C4D-DE9F-E9355638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D0B2-553B-B057-9A42-8004B61A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713611" cy="460870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The following algorithm can help to assign each event a Lamport clock.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Each process/machine keeps a counter, initialized to 0.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When an event occurs on a process, it increments its counter by 1 and assigns that value to the event.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At the time of sending a message, the process includes the current value of the counter.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On receiving a message, a process sets its counter value as Maximum(local, received) + 1.</a:t>
            </a:r>
          </a:p>
        </p:txBody>
      </p:sp>
    </p:spTree>
    <p:extLst>
      <p:ext uri="{BB962C8B-B14F-4D97-AF65-F5344CB8AC3E}">
        <p14:creationId xmlns:p14="http://schemas.microsoft.com/office/powerpoint/2010/main" val="1937252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FE0A-D3FF-9DEB-F808-0CD91E37B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BB26-DF11-418F-3139-6E6F82F7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0" y="5475646"/>
            <a:ext cx="8526376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apply apply Lamport Clock Algorithm on this example.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9DFE5-89D6-DAE7-82D3-FA236B6D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73FA8-54AC-F4A9-65F7-D0357A6971D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FF7B11-BF06-2308-8305-58FCFA77D6EF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9B8851-3301-F936-82AF-AEDBA4FE32C6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76321B-105B-711C-B8EC-87D346A5F4F8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1F3B7-11BA-45A9-C73D-DD5DB2F659DA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9C589C-31C5-D14D-AA89-16ABB7FFFE63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2B0EF2-5A79-62B9-B6FB-D338A7500093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093026-CF70-B810-ED9E-D04B6B2F7E68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8366C-4286-5DE0-65C3-D11B5DF42850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F18C20-4AB0-B55E-6D88-8CD1B65CFAF0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3A2B62-356F-7DD7-8443-58D7D0C67E1B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0E9254-F2C1-84A8-E90A-F1EDB71A3E9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D51661-A18D-7188-04E0-0C762B0CD981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6C865-2170-914E-44CB-994FE031A4C0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3B052A-F196-A226-41A7-A8A607388088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B0D3B2C-CE5B-EDD4-2FF4-43978B8F50DD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6D195F-2267-91EF-BB7D-C52F4E4EA81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0F853B-C6FF-09FD-3802-A1737E807A6B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2CF72C-CE6A-2637-29D4-18A92EADDDF3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B12788-7605-E600-5E41-67DDABD2DCEC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DEF4D4-3EA9-2858-2F29-4F12F973467A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7FA5C-B969-0E67-07DC-EFE77599AF6E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CB4675-14A3-396D-8CB8-9492F89CDB3D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31ACC4-F57C-E595-D36A-8CF749415B3D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FF77653-A353-7633-680F-E8D3F0C0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</p:spTree>
    <p:extLst>
      <p:ext uri="{BB962C8B-B14F-4D97-AF65-F5344CB8AC3E}">
        <p14:creationId xmlns:p14="http://schemas.microsoft.com/office/powerpoint/2010/main" val="1867678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A533-BBAF-2529-23E9-A2A1C10E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576B-EFE2-46D3-9207-36C04718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0" y="5475646"/>
            <a:ext cx="8526376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Initialize Lamport Clock at each machine.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87A5E-46CE-3F00-DAF1-09F0FBED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1170-7780-CFBE-0091-D077D343EEB3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0776EF-B25B-CCAF-E7AE-F5CA27B64F23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DD55BE-3944-4F27-CB29-CE5B8CBF70D5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48E77-AE03-C55C-1C7A-56FC721E2154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22EB1-5D43-DFB7-0982-EFE0694775C7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DED0D3-C113-4CD1-69F4-8E9A60D5DFC2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3F4329-256B-90F3-8B70-14CD401731BE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7EA51B-82BD-50B5-E14C-98B826E3ADB8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53799-6EB7-C9BB-7FD0-211EE38B1ABD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0BAA97-37D0-577C-3627-9D0B5878E21E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649567-8B9B-4E41-F954-F1AB61C2EE61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17BBCC-9229-D01B-6809-8C4E9A1313AD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D14E7E-97FF-5D11-5DAF-44F3DCD7F143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6AB94-80B0-7249-7AF0-89C3C4431658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09646A-B6DB-7947-A3AA-5B1D4F68BD50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A6EB83B-4367-463C-5DAF-B86FE2BD4614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C57E96-C543-79E2-2A2F-52B5CF2D5826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354C74-F1A8-AA45-7D92-60B2D741C916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EC6F4-9C08-7B72-D317-FD54437F6461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A0C75C-89B2-37F3-4CBC-9844140108F5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6B38AF0-3016-DA66-9DF0-74FF4FE76290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010FFD-F487-EE86-5DDB-C18283CD1F1A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92E333-BC00-DEEE-957B-F166AC21C141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256792-E193-1896-C568-EB7E191835AD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EFCA16F-2B93-7595-F63D-5DB9D895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41EEF-A9C9-27B1-E009-0F683AE51C14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3E5B1-7E43-717B-156E-EB26CCFD93FB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8D5170-4187-0CEC-FDB7-149149820C7E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</p:spTree>
    <p:extLst>
      <p:ext uri="{BB962C8B-B14F-4D97-AF65-F5344CB8AC3E}">
        <p14:creationId xmlns:p14="http://schemas.microsoft.com/office/powerpoint/2010/main" val="857218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8F0F9-09A9-D97C-4BA2-42868883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3296-6B3D-DDA1-70CD-3B078062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1, the first event is A, so we increment its counter and assign it a clock 1.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63B87-8193-01D7-83AC-B410A3D1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48DBA-C2F7-F1C8-B1E8-48F340A62890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8FA2F8-6B59-EE69-B6F9-B55A91CFDB90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3C2023-908B-9EB9-27AB-F9D0148A106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49B8B-5B8F-A417-AAF3-EE475AD427DD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78B43-E878-FAF2-A85C-F7DCB0DBF04F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154EA0-129F-8708-2B8F-BDFDC3DDC90E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47D7B8-E589-8735-DD95-99ABF0EEF089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F498F-9C58-C2AE-6CBF-557D70E37534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0A4872-73FF-1778-39E3-BF32C115C698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78A81-4754-F6EC-B176-350E29674B44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D8D02C-D2D6-D855-705B-ECB74A4B4795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C9EAF1-9F52-6CC8-39DF-E8B03218DD4A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9F9FBA-DEE5-3FFC-4A00-E56A4ECBB776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FA520-D529-C300-44C7-15973E71344D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D4E2B-E0A6-8F38-2D8F-FA3E9862DF52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5F3BDC3-6323-4554-3F2F-DBEF82ED9056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E769A4-64D8-465C-DCAE-7ADA237A41D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E9A938-45A5-73C3-7F82-F06439F77D8E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EB8611-ED75-D121-4CBF-18102419215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6454FF-1803-585C-5C51-736B24A0F892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79F2F3-37DE-3925-56F6-6FF351CBEB4A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6C48A-2FEF-9D60-8F5A-95C6D0813A48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36CFC-283A-AC4C-9D88-38DBA4C21C7D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DDC4D8-77E6-BA6D-DF5D-6C3494790FDC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6A764DA-5DA2-6176-FD40-18D75A87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EF2BD-DE41-40CC-2C1B-91C26AF06B41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5F26D9-6A8C-7EC8-7573-34454951C899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38145A-0277-6798-7DF2-41567A9F6629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7712B3-5A25-D2B5-90F3-A3ED2390FA16}"/>
              </a:ext>
            </a:extLst>
          </p:cNvPr>
          <p:cNvSpPr/>
          <p:nvPr/>
        </p:nvSpPr>
        <p:spPr>
          <a:xfrm>
            <a:off x="3082865" y="204848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E3D0EB-B77E-33EC-1F26-A98250BF4AF6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4417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C5672-FFEC-E977-F957-2C54312F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4D87-B0E0-9BFC-B1DD-B7F3043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1, the first event is A, so we increment its counter and assign it a clock 1.</a:t>
            </a: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Further, this is a send event, so we send its Lamport Clock to Machine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2DB9A-5AD4-A13B-52AB-567A2B9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F6932-24DD-E69A-8774-275EF9D54E1D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C8A7B-AF09-3184-5DFC-40B47CFADD09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3DB1A3-CF03-6819-CD42-484E6FAA07A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BD0AD5-15BF-CE41-34BC-89F1F38C70E5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78F75-D221-7D7B-DA10-E4AE62759907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99D71-B8BB-CC62-190D-90F58BCE85BF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823CAD-D93A-F141-551C-B9B45FFDA9F2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6DE886-7C64-5933-45E1-0A62D1AB6E21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7D3BA-C99D-98BC-294A-A232F7F5E5E1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D57F88-C0A9-4B55-DCD3-23AD412D2BA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B5373B-3BC1-6C51-8912-06E6927F6BD2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98AB1F-D2A3-9405-F67E-AAE376B08FBA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44AC3-2A67-5802-91E6-88EE04B598F4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7D97A-F70B-50DA-B4A3-6C678E486482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85A7E2-8D89-3A4F-576A-BB929063E70D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F2F2EBD-62DF-DD67-0AF2-6A2CA7CEE65F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111316-0B9C-AF01-719E-AE5CA7C8E9E3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4A4E9D-676D-C01D-4BE7-F5141A04D57D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B4F4EE-0DBE-04EE-D762-5B20A913CCFD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8E0758-AFF0-AA0E-4E68-2972501DB1B3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B498908-C245-16D2-7E50-B272AC14CF37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5B3FDC-E60E-58DF-3B6C-FECCA7597DA7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5D1C04-2C8D-CEC6-2FC8-6DB36C2EC8F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BB63AD-9189-03B4-31EE-D178295C0049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ED7D33A-38F2-3ED3-CE33-D4CDD1A7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13EC6-A41D-E541-F1E6-DCD1F8B007BF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16EEA2-4845-8D6B-FF15-CB7201680578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8DD1FF-6C89-EB53-C56C-2C430B591476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69BA96-7E21-494C-0377-6977E7872620}"/>
              </a:ext>
            </a:extLst>
          </p:cNvPr>
          <p:cNvSpPr/>
          <p:nvPr/>
        </p:nvSpPr>
        <p:spPr>
          <a:xfrm>
            <a:off x="3082865" y="204848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9ACB7B-C9A5-2372-C061-6D524145F042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F5E6CE-7B0A-579F-7A5A-E878AE28C174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</p:spTree>
    <p:extLst>
      <p:ext uri="{BB962C8B-B14F-4D97-AF65-F5344CB8AC3E}">
        <p14:creationId xmlns:p14="http://schemas.microsoft.com/office/powerpoint/2010/main" val="288487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D147B-C717-7B1D-9328-A64E89C6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496-0A70-D9E9-4F47-956A9869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the Current time?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F4922-6119-C388-6766-7498BB9C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C147-1310-4555-9F02-22F311EF841D}"/>
              </a:ext>
            </a:extLst>
          </p:cNvPr>
          <p:cNvSpPr txBox="1"/>
          <p:nvPr/>
        </p:nvSpPr>
        <p:spPr>
          <a:xfrm>
            <a:off x="141510" y="4648217"/>
            <a:ext cx="12050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Computer does not understand the notion of time.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It has access to a physical clock, specifically, a quartz crystal that helps track the time.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 the start, the user sets the date and time for the computer.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F400C-FF93-3D3B-D8C1-044DBC6E0714}"/>
              </a:ext>
            </a:extLst>
          </p:cNvPr>
          <p:cNvGrpSpPr/>
          <p:nvPr/>
        </p:nvGrpSpPr>
        <p:grpSpPr>
          <a:xfrm>
            <a:off x="6501909" y="381946"/>
            <a:ext cx="5034442" cy="5034442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17DFFD-94EC-8231-E7E2-C8D5C209EF4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9" name="Picture 8" descr="Ceramic cups, bowls, on white background">
                <a:extLst>
                  <a:ext uri="{FF2B5EF4-FFF2-40B4-BE49-F238E27FC236}">
                    <a16:creationId xmlns:a16="http://schemas.microsoft.com/office/drawing/2014/main" id="{479DB9AD-50B3-3E4B-4799-30987D480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6" name="Graphic 5" descr="Paper with solid fill">
                <a:extLst>
                  <a:ext uri="{FF2B5EF4-FFF2-40B4-BE49-F238E27FC236}">
                    <a16:creationId xmlns:a16="http://schemas.microsoft.com/office/drawing/2014/main" id="{21571606-F330-F14A-1EBC-89232F993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4" name="Graphic 3" descr="Computer outline">
              <a:extLst>
                <a:ext uri="{FF2B5EF4-FFF2-40B4-BE49-F238E27FC236}">
                  <a16:creationId xmlns:a16="http://schemas.microsoft.com/office/drawing/2014/main" id="{6A3BF781-F3CC-6E9E-4D50-10317AF4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10" name="Picture 9" descr="A close-up of a doll&#10;&#10;Description automatically generated">
            <a:extLst>
              <a:ext uri="{FF2B5EF4-FFF2-40B4-BE49-F238E27FC236}">
                <a16:creationId xmlns:a16="http://schemas.microsoft.com/office/drawing/2014/main" id="{B1825DCB-EB11-7024-9027-2324F075C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110" y="1589659"/>
            <a:ext cx="2479696" cy="26450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643BD3-88BC-FAD3-B666-1774CCB86FA9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91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E6DA-0A1C-9F74-FF85-442BEC76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5764-4E20-D5DC-9E92-50C66C05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Similarly, on Machine 3, event C is its first event, so we increment its counter and assign it a clock 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6BB3F-6F06-47FF-ACD4-9A14C5F8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35E43-2B8C-5EA5-0F12-BDF81E618FF7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3CB4D-DB80-F4A8-099F-D0D78DF8CCB0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471DCD-AB04-F197-7D92-69B8FAE08FD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5618A-33DC-B16C-F983-F0032D03A26D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00F1B-5B50-6064-86DA-DE5D329A3949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E0C3CE-06BA-6DF4-3582-FC8F35100373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96D5F9-B5A6-9EAD-BC31-AB82D1BE7AAA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5F642B-BF58-21B2-C4E7-F8298534AB47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6AB96E-7DE9-3045-AB3A-E6C671EA8032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2BC393-8DE4-C1EB-D305-60F9453E6C2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D44E29-699E-53DC-4030-327E32D4453F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9753F6-AE1E-30C3-B908-F66500D38D37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2F8929-A73C-F7DB-60D0-B48A40255CA9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1098C-F051-DDA3-37D2-188ABEDB6CE4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71A481-39AF-0340-3BAB-215E2AE5EB14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055F21A-50D1-DB75-DC04-1881925FF822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9889AC-384C-0BE8-62B8-071E2D818E61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003476-9DF0-9048-6E3D-F6CCDCE9533E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632F3E-5CEE-FEAF-B9BC-16CACEB2786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39FA4E-E008-534C-DF65-F3B049D0BFB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F413E7-38F6-FF0C-FA1B-610B21538E16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458C2-2903-5D36-B195-D0A686D7CABE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F3D90B-643D-93C0-7B26-B6D16A1AC96B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E90C89-6511-FF34-428F-0C568333E9D9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7481960-CCCD-A2AA-D6B7-DB882728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D7AC4-3C29-E638-CECE-E795DBCC8BBD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7A958-9F0E-0F90-089B-6C7421B2244F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483F14-A915-F4DE-3764-AC470D5E8D49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ED1686-30BB-8F60-9C30-DDC7A028BA2E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1BDDF-6C7D-4966-4D6F-18ABE17F60C6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1AB6A-6DC6-708C-C30C-830C47CD4438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92A96A-BA9D-0103-26EE-44C08B046932}"/>
              </a:ext>
            </a:extLst>
          </p:cNvPr>
          <p:cNvSpPr/>
          <p:nvPr/>
        </p:nvSpPr>
        <p:spPr>
          <a:xfrm>
            <a:off x="7566970" y="2010981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7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7B73A-40A4-3C42-92BB-145A9A32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EF07-63D4-3C51-8B07-7272C1C7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5CDDE-1268-9965-56C0-DAF71EC7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CC85B-6015-2791-5714-13F2BA85289C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20F4FB-3B33-C095-9536-CE5939375728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92C3FC-D406-9492-8941-7D6C527BC702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05B21-C7CB-9F9F-EFA7-0BEC26D5CA94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3DB69-B7A3-E5C9-57B0-F9935A7B6882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45E3F4-E6E1-7C3B-0937-BA797CD4BA65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F9A240-F46B-D561-23A7-076D3861F27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580DAD-4A9A-BEC8-D9E2-A27FEC7CF3E7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CE4C9-EF2C-B556-74E1-66A05D8E4553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8D14BD-92BD-2CB2-7B60-136BBDFBFEF6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512492-5DF3-A7AA-F9CE-CB8BA1E9687A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FBCA3D-6DCF-6942-A78E-280A26E51384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66544-B74C-79FC-8C79-42296B6CDD37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05471-58D0-39F1-5EF9-84C45D645DFE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6347FB-B709-ACCB-2494-9C554472D6AF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74920E6-C72B-BBA2-263B-3F47A439E39E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2FCD8F-49CA-7E26-A983-70B9B47BC71E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E0DA14-1AD9-2F6E-2DFC-4DECACD42D25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64E3A-1A65-40AD-30C2-34B95F787AD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3CAC3A-D189-ADD6-4DE0-ABD5558714A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680C30-99FC-7EF4-75CC-A5B925B57F83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5B7431-EFA0-3B9E-F4F0-840741DA529D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BBE18F-4FE8-8551-7E2F-84968A028B75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750608-C7EB-AC4C-B7DC-CA56B2024205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D2EC1E4-A86C-F2A0-86E5-869A87D5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DAB1-B416-AEA1-D68D-8570AFA71E29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099DD-8997-6BEF-2752-E63A0C7B4AE8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F440C7-0A1F-4045-0CB9-847AB5958080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7EB1E-FBC1-C3AE-2975-9D6033AD893D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C75716-4445-1E4F-7845-97F2464E1839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7ED167-E1AC-1DC7-AEC7-9D0527A7F6D7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43E135-5058-8E75-EA3C-1360CD4C8F02}"/>
              </a:ext>
            </a:extLst>
          </p:cNvPr>
          <p:cNvSpPr/>
          <p:nvPr/>
        </p:nvSpPr>
        <p:spPr>
          <a:xfrm>
            <a:off x="5302180" y="2607246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2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3BC7-44D1-4C74-57F5-09C39B1D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025E-4D37-7497-1B6E-156B055B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So, we need to do Max(local, receive) + 1.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7ECBF-7D23-5649-1E8D-208E0FD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80511-FC01-FBC0-ADD2-1525A689A4F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D30518-9478-F708-0448-FF20E2116CDF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D70B2F-E850-6C04-186B-FE97C270D3A3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5A58E8-A075-6287-B379-4D2E529A4888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3C8FC-38AA-D76F-3731-80B6A8A488E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9935F0-A6B6-9D52-BE18-D04D618685DB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A57010-DAB1-2433-9906-1E658509D525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CC128-A764-53CA-130D-8315D50B87CC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3DEB6-7BEF-1C95-3A3B-7116DA0338AF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79F77A-CDD5-41FF-B577-EB462B4888F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36246-AABC-C5E6-D984-FA4B660695D2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ED011C-C61A-322D-EB19-94C914047E88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100948-2677-0471-5AD3-C381EC28390E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EA8A8-7657-C8BE-B14A-AB5D96D732C7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33F287-63C3-EAE7-40D4-A79CB6E985B9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C4CC15F-8B43-5C26-6C3E-99BC212A3077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C7C2A-B488-A73D-ED72-4E3C4F361DE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8E64CB-8D2F-F2F0-9D09-EDECCDCA4CC3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D8AEB0-1A47-AA9C-AA8D-39AD154DDA7B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ED6C6D-2D3D-7884-FC3F-C73F4E94331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4FEE23-93EC-563A-925F-10CA5D80C00E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3774A8-E1FB-7628-F1C8-A334F73C5DF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3CA742-4A51-73F1-9EDC-024E68075722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D4B1AD-B47A-BC52-A2CF-93381251114B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D1D09CC-50C2-6324-4EEB-7D780A63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19564-B906-5371-80FF-FEF21372EB01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7BF1C9-B46E-5022-824C-C0E1CB975F9B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73630E-5F6C-3B36-80DD-4028ACBDF943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A6C3BE-CEED-594D-4496-46B6D1E875D9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96680-1073-0E18-CA8A-161E62A963EF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D6FA0B-F925-DBF4-0B70-8A6E1ACA078C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0936FA-5639-612E-9AF3-3F8EF2ED8CC6}"/>
              </a:ext>
            </a:extLst>
          </p:cNvPr>
          <p:cNvSpPr/>
          <p:nvPr/>
        </p:nvSpPr>
        <p:spPr>
          <a:xfrm>
            <a:off x="5302180" y="2607246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24C65D-5537-2315-E892-F745525A9ABA}"/>
              </a:ext>
            </a:extLst>
          </p:cNvPr>
          <p:cNvSpPr txBox="1"/>
          <p:nvPr/>
        </p:nvSpPr>
        <p:spPr>
          <a:xfrm>
            <a:off x="5590998" y="2200090"/>
            <a:ext cx="158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Max(0,1) + 1</a:t>
            </a:r>
          </a:p>
        </p:txBody>
      </p:sp>
    </p:spTree>
    <p:extLst>
      <p:ext uri="{BB962C8B-B14F-4D97-AF65-F5344CB8AC3E}">
        <p14:creationId xmlns:p14="http://schemas.microsoft.com/office/powerpoint/2010/main" val="1082950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C1D8F-72A8-08C5-DE3D-C06D773B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C643-56DB-1C8C-BDD0-959FACFA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So, we need to do Max(local, receive) + 1.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3949D-4AE5-1E2B-FAF4-5AB345E3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A8959-78FA-F4FC-E061-718FD4248236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44FA37-4BA4-6E48-D439-6B7F0706DEF4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738449-4556-360F-173D-BCB535AAD6C3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81088F-33B1-78A3-D7F7-7E40D62741EE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5477D-0594-BA80-B088-942F74D36F4C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37A2CC-1CA6-22AA-9ED2-DCCC2B16019D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47A8E1-E615-31DE-638B-3E1033E1F3C2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4E0A4B-321A-DE1B-E95A-36F02947A0EE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91497C-AF94-2AB9-1DE1-78AA3F4272A9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83F994-CFF8-F15C-E7B7-B8F5AC1F9FE3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11B5C3-9028-5392-DC76-AFE1A940F0BE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339D49-EA8D-FD68-8344-07ACB3DF492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8D9F9F-FB72-9508-016F-364C9456D337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DE130-7C17-024F-2838-15576D066C17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2657F4-BD9B-4FD7-4830-A65D5BFE6311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C73134E-EA7D-FE65-323F-15575E37690A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C46B2-5F1B-904D-9343-54F81567EA8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C362FE-FAFF-46BB-B5C3-B727B44B1B05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76C95E-F565-4BEA-AEED-D94EEC4E1C45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AB3620-BFFE-3B04-2F9A-43E49CF84DF2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871ED8-215F-6DE9-C8F9-776EE027ABD0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C7F3C8-2A79-1EF2-F317-8BF079631452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31AA17-515D-4AB7-F63D-2B7C025194C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1F6507-9708-560C-F3E1-FCD959F0A22B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DAC16A1-C6C1-5583-5A3F-43D4D920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19C61-18AA-283D-5C84-DF2E536273FF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1E2D2C-A9C9-5EFC-3085-3BA3AE643056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B0F39-CA76-9CF0-B8CB-C17652C390CD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846A9A-7F3A-A60F-27EF-17A84C95F44A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CA5E5F-2CC8-E6C0-5607-7E06F568BE17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68A68-9232-F93D-D485-807C030065E9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BF0910-081A-F93D-7CA7-5F92993117C7}"/>
              </a:ext>
            </a:extLst>
          </p:cNvPr>
          <p:cNvSpPr/>
          <p:nvPr/>
        </p:nvSpPr>
        <p:spPr>
          <a:xfrm>
            <a:off x="5302180" y="2607246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14099A-0813-1608-B714-203F54AF9CB6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110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53B2-D7F7-5D9E-F714-FF6FFCB9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9CFC-6222-CDA3-B54B-9DDDAA22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60B69-062E-0819-66C6-A548FDE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B8AA3-8410-F51C-FE3E-E1B3FE4AF43E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EEF973-B9B5-19C2-EE7A-D80D48C6C108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3460B6-A82C-4B77-1F07-01C3EA3700DE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068BC1-87B4-ECCE-208B-7C2049FDAE11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2CF70-078A-493E-8E27-7A4CE5F2871B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9CBF4B-3482-F8D5-2361-40BE2E0CEED5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BE6F3C-8D89-7A4D-0B27-FF8FEB079D0E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B657BE-066E-A988-4EBB-DB003DF58BE9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EE8CA7-263E-2BB8-F2B0-FDC6C60EF866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8D6920-5036-C425-9981-8F73A3402A6F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EC113E-84C3-375C-BB1E-2A81BC10D787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6EC93F-4784-F893-712E-F18BC75C706B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4BA108-DDC9-6082-B696-48A44ED18127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AE3AD-D9DD-306A-705D-CDC11C26855F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E66D27-F3B8-B8D7-09D8-397894E3575B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9952694-956F-1952-FE8F-BE25A78AE8B7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23AE5B-11D1-D5CF-0253-C206EE112DB7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E06D93-EEE2-63DD-57CB-F99984A73DC8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4FEEB5-7245-66F3-F18F-84B39837282D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2DBE79-FFCD-2033-56C4-2E5F25924BA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EB474A-34E7-D687-CE1F-6015CAB38860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B3990A-D59B-991E-D229-CCCADF3C353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C4E93-92A7-FA3F-945D-22B486A2F8CB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5E5CE4-2A96-AC42-D27D-3C432A70304F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4919F3A-B738-755D-7A9A-326ECAB4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62ACE-BFBD-2BCB-C0DA-BE3BC3ACF1CA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8491A-8E45-8AA0-F5DF-7318AA5C2F3E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FE126-164B-60EE-2A28-46CB93FE1CDC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0459F5-AC49-7AB2-96BF-F28581460F45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6116A-132C-F4EF-4DE0-E155A92272C3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CBBA45-E807-8614-A9EC-10D13BECF000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8F4066-A694-A328-F147-1719FECF0655}"/>
              </a:ext>
            </a:extLst>
          </p:cNvPr>
          <p:cNvSpPr/>
          <p:nvPr/>
        </p:nvSpPr>
        <p:spPr>
          <a:xfrm>
            <a:off x="7440899" y="2777619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D16029-E74D-315C-1944-C82B25107B7A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3018863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9C1ED-A6A1-BA7E-F25B-2D3936749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294D-923A-A367-8407-E8E9C7F9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DD71-6A0A-B97B-E00C-B0E5BD75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7E96D-1328-1752-9176-E1A5347D343D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8FDE3-BCC5-A5BE-7D90-246146233598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6D46EB-A786-D9D6-A514-7C944E99910E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839E02-CD03-D2F3-2690-FB45E6537C56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92425-0E21-E04A-C37C-24004D1BDC58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8C0300-1BC3-C3AF-7EF8-E7C5889BEF6A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F6074A-62C4-A3CD-3021-FF9BA742E279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8005A3-074A-9B70-1443-B7F48449F0CF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81BF0-A485-17F2-0240-7F84B25230C9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2179B1-FF26-C7D4-D79B-B55AF9DE43D5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3D96BF-2451-A68A-446E-68A0AB09679C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0619E0-DAAB-7AC2-BD11-B58D3ED9AA99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DFDF1-C070-BF97-2B4C-A71DDCC632B2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53C10-498E-7743-CFDB-935998D5696B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DCFA77-DB8B-179F-7A20-226708FECE1C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92045F3-5FB5-D1B8-A2E7-4024A3BAF25D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D809C9-44C2-E417-C6D6-6C5B7165EA7A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36B435-0FF0-BF04-0CE8-38D986D71A06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0A36B-6010-462B-A217-4AC8D0218D89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064DD2-0A6A-95B9-25D5-7C5BF5848EB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995E991-05CC-2C42-F555-2A51474AA893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65E0D-D7AB-D502-904A-4DA8A3FA67AA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CC9A3-F46B-ED2A-B4E1-9D0305B0E14F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7C855-F76B-7255-4DE6-D2681551175A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CEB813A-8728-07DF-B8CD-727CC770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824E8-6380-9942-5BA6-513E012B0EB0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C7432E-C8CB-EFB1-05DF-F10506AF7C78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2CCEE7-59C7-C4DB-63DD-940553B90724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0EA83F-0155-28FC-DE5D-46AA12223FA5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561DAC-3727-9A57-63F7-66EA0C65420F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91FA30-A682-2DD2-2733-AAB0909A01DA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323F2E-A5D5-36A0-342D-3FE6A83D2246}"/>
              </a:ext>
            </a:extLst>
          </p:cNvPr>
          <p:cNvSpPr/>
          <p:nvPr/>
        </p:nvSpPr>
        <p:spPr>
          <a:xfrm>
            <a:off x="7440899" y="2777619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3ACB3D-36E9-B0A5-9B41-69F68A8DBE7B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A049E3-2D66-AB32-8F29-45896E9759D9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3697605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9F14F-8079-C0D6-C517-E7354AE5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54A4-7C2E-484C-F011-B6A5C08C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1F34E-047E-09BD-4E01-ED2D5F65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7FDA9-401D-7D47-E343-E329478790A1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E59088-B893-2A20-F13F-F87AF090B40E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C4A02D-A069-74E6-CEDB-6FD84932CB6B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2AB7E6-4381-6EA6-2A3E-7D33309B8E4B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63738-6A04-FDCE-32A0-0FDAE1208164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33C90-C10D-C052-1C7B-633CE722A47B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F15464F-6108-202F-3671-93E0E052DA4B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C7F3DA-E5AD-B3AE-66D8-9BC4A9A2EC68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464EA-EA17-11E0-52FC-F152FC952DF2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7C518F-8688-C9EC-CC5B-888F0D5B9CBE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6A83B1-5D1B-7F0F-541D-E37AD2C83C15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C93C7B-DB62-5420-386D-28B6F7DEFE97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FBC1F6-3541-872F-5343-63010C0ED17A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79D5E-6438-5A45-78D5-6C7BE1A2CB6E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C68E4B-6B8D-3F8D-EE1B-66FB5D43DA63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558167-2DBD-3CC6-A1BE-A911AF6B2067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6D4D66-AD3C-F687-7E50-3D35D7E2B484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DB5B71-5547-691C-2F8A-9F8AA877D785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D5AE44-37E8-0F0D-C195-4DBF3619CB7E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EAA335-35C8-BDFE-CF8A-8495A6C29B70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D96158-C68A-DD45-839C-8ECB23F41EC6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D7DEBC-EBE8-26B5-310A-C3CD5C5D46E4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A1079-6BEE-5C5E-C1E7-75F0D05E1A14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917045-F72A-7943-CA95-94881BA42B20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D724D2A-4679-8274-B11A-97B26BEB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AA69A-74E0-A68B-1D35-A8DE48E17040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E208F8-1464-C1D1-797B-C8BD9979D6EB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BE63F3-A1F8-0031-1F35-A456CB605777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ECF54A-09D4-F482-FB5A-FD700C4F42C8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57A313-CCD7-0D36-80EE-822F63C75479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15C37F-281E-E764-E087-E791559F7D42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96DE91-38D6-4EC6-D135-2B04F828C18E}"/>
              </a:ext>
            </a:extLst>
          </p:cNvPr>
          <p:cNvSpPr/>
          <p:nvPr/>
        </p:nvSpPr>
        <p:spPr>
          <a:xfrm>
            <a:off x="7440899" y="2777619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41162-4C4C-4869-9F49-8153F82D445D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23D37B-E5E0-5725-1EF1-D5BDC533F88C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5A334F-0C7D-531F-95A1-1EF9EF80CC7E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2006735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11C9-54C3-E517-B59F-141EA47D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325B4-DA94-1C6C-F4D0-899D1403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DCA6E-D63B-9CBF-629F-C66D6797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42AAC-0628-7A98-25FB-F1963F1CC37C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2AAA94-F400-3BDB-2A68-248DDC54E142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63DE33-9B9E-1B89-7B50-4A5126C7C8D6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5C5CB4-0710-7C2B-3ABB-C2B9AE431E3F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6776E-8675-3522-8060-72376317EA4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01E953-D35C-BB26-AD01-E7D29960103A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FBEC3E-F677-EE36-520E-3E7E4101C26E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15386A-6E71-A865-5E7B-5D9EE6F3EF5F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47D54-C14F-2C2C-346F-0BE300F09917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C74A9D-4CDF-8598-DC4A-B3D872604A32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546BE2-1642-2E15-BAA6-CEE5B8ADC3C3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C57AB-33BF-8924-E9D4-53DAC2E91A7F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1D6C1C-6229-BCE2-3773-972D426D8FAE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CFC39-652F-095E-30C7-AAFE6EBC3A21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9F1D50-E18A-FC8E-73CB-7ACC3E635936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3CA657F-3372-7DA3-C74F-A185855E6087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97157E-3C52-24E0-7F1A-27CC783D831F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6A0349-9C26-8C95-D852-78532CFB70A0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262D15-3DB6-DB2D-2282-2CD143C62ED0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CF7DBE-7679-2235-E523-E98A92F8BB05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CD1A39-BA34-0620-6F00-076149A9F567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AEE650-769C-5AED-DF98-9C0259A7058F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AA029-F966-93A4-5A34-A9C79C5DE36D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4220A5-2B7F-7444-24FA-E5AE757F00F0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5463CCE-0D04-D633-FBF4-F70D1EA8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488B8-1EE9-F965-170D-F74D907F2662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4A3F8-BD55-E796-4770-4A86D22A0F4E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87A7AC-F402-46F2-FFE7-237B724B44C5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A4C14-A485-D56B-AC8D-1469D2B560F3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F4976D-ED0A-C09C-62D9-4A3848F3D574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2216A-35AE-B0D1-17AD-24E37B8BD6DF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DE294D-2316-797C-32D8-63D376AB9575}"/>
              </a:ext>
            </a:extLst>
          </p:cNvPr>
          <p:cNvSpPr/>
          <p:nvPr/>
        </p:nvSpPr>
        <p:spPr>
          <a:xfrm>
            <a:off x="5186885" y="364234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544D9-15FF-BB61-7BCA-EF493D1D1D8D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E83680-8848-1096-3684-9CDAEEA706D7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1E1B44-8106-8ED3-91AE-7B260FC7B899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1474415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411A-F164-18CF-F88D-7BC78D18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80CB-29AD-D07A-2B0B-ADA65641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80BDC-BD45-C876-7A64-73D3B460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99474-3683-E23E-DC8F-BA8A19AD3453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24F942-6CC3-0D8A-DF8A-21CCCB6EEC46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20C27B-A293-7946-2FDD-62883AA868C9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C948FE-92B7-114F-C6ED-5C003818A3F1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759DA-471F-02A5-0B35-AE51268E686F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843EB3-F418-5FB5-341D-924B6024D157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F27591-694B-6D00-8C92-534C42E65F75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053F33-0C86-8D7C-A90B-A3093141F164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42A60-FBCA-880A-6435-C8F0CFD95AAB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3D015E-2395-BD6E-9BBA-B8A2B46A552D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BE7DA6-9B75-FB0A-699D-38C457E9F545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4F4D75-E264-9E73-85DA-C9E5A0B2F0E9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47E269-7FBE-12D0-41D3-613D6C85B6A1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CB72C-C063-F6FD-0FBB-2FE6AB55B9F8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DA04B6-BDD2-78ED-64E1-9170B8F75770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4BF545E-04BA-65C0-6AB1-6C925B38FA1F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F49B8E-057A-8F9E-FB82-725569906FD9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E2AC58-1514-BBD9-615C-8754359F6F08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79E084-7007-623D-7970-6CEFE060484F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CFFADE-C59A-5657-8D37-0B4387584DBD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DF284F-89DF-F371-DB44-04C0EAC97B49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8679EA-AB33-9A4B-609E-509F792B16BE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B802B-EF8F-0939-9DC3-732F897EFAF9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6F03AD-10AA-57A3-D15D-828AB5D97D6B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A0C6E2B-29CB-B770-C86D-0F347299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6E0BA-6910-6760-61C9-8A10E6E98B34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76FD3A-FA88-473E-F6CC-B2D185798917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CB3FFA-8776-AABD-A6CB-AC6522334111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49D806-9E9C-AA11-B035-F9D72FA0B06B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D4C0C-82B3-7E63-43B6-A90A552CB4FB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EF6F10-CC75-5295-0D4E-214A12FAEB4D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18F7A1-B452-010F-137C-1E6F3A252F8B}"/>
              </a:ext>
            </a:extLst>
          </p:cNvPr>
          <p:cNvSpPr/>
          <p:nvPr/>
        </p:nvSpPr>
        <p:spPr>
          <a:xfrm>
            <a:off x="5186885" y="364234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D69C5B-1E0A-81B5-AE1C-09A66E4FFE6C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DFB60-3BE0-1AEF-FFE5-571FACDBB6F7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E0C98A-3219-F4EC-1BD3-7B33E9A7C209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CE793B-6681-7121-E928-5F2D7884538E}"/>
              </a:ext>
            </a:extLst>
          </p:cNvPr>
          <p:cNvSpPr txBox="1"/>
          <p:nvPr/>
        </p:nvSpPr>
        <p:spPr>
          <a:xfrm>
            <a:off x="4037829" y="3262940"/>
            <a:ext cx="158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Max(2,2) + 1</a:t>
            </a:r>
          </a:p>
        </p:txBody>
      </p:sp>
    </p:spTree>
    <p:extLst>
      <p:ext uri="{BB962C8B-B14F-4D97-AF65-F5344CB8AC3E}">
        <p14:creationId xmlns:p14="http://schemas.microsoft.com/office/powerpoint/2010/main" val="3217991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66379-BFBC-C53D-2927-B172B266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EA1B-2C47-D8DB-8D06-4139AA3E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AF78A-6626-2FBF-149E-54E76906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E07AB-36FB-8556-42D8-B5298114AFD7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99C479-2DDD-DF84-916D-05B08F7A51D6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BE3E23-5248-1F2E-07BC-9FABF570C14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47C30-04AC-B069-18E7-ACE3C975C6D0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C2809-FD79-CB2B-7AA8-9A168AB99547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258480-0D00-ADD5-95CA-AB1AF84EB286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951A0F-9788-A38E-07C8-CD0D72A85A2B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CCCF70-D721-74F0-1BBD-9D270EA6D503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927A59-F181-6FC9-3FDF-9E23DD858E32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EE9DE6-1FB5-232C-EE84-4734DB37A03C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D97287-4D1E-439C-E3B9-B21C3DC5E4F9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A550F0-6198-09C5-9607-1B3DC602C6EC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60384C-E027-FB8F-517E-3957447BC4A3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93B66-14AC-44EE-5625-CBECDA1D1194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743353-E339-9539-F8A3-3A9971A71474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7361D27-693D-2E8F-42E3-98999504967E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5B2D74-F858-6D42-DAFD-FB9A64F91DF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FE4DD-61DA-A27F-2780-60C6B4F3AB7C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614EB7-82DC-15B8-F63D-BE2020EB4AD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6F68C7-0188-EA67-1FEB-BA2B4B0D2EE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E01793-E227-34C9-A5E3-7EC4A7E1D958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AA624B-19F6-7A80-2127-A9E9F3AB77ED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F554A-220C-8CB6-12BC-28FE5A565233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522D65-E07B-2036-C4F8-B2A89EE52596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6F390CA-3D48-6EE5-5495-8C1DADD6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09BDE-28FC-EE4D-B1B2-DC29191E1F43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188AC-5D75-67BE-1877-8C7CB92F3E57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B36F7-5C4C-5703-3C15-C98BC0123DF1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5A5FCD-0D84-0BF1-6D2A-4308E1EBBF7E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FFCDA-004D-86CE-9227-92D20265FCF6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4E9ED-6ACA-A5BA-BC59-62BBC45B5543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CE79F0-A1F2-E22B-25AE-C1605381746D}"/>
              </a:ext>
            </a:extLst>
          </p:cNvPr>
          <p:cNvSpPr/>
          <p:nvPr/>
        </p:nvSpPr>
        <p:spPr>
          <a:xfrm>
            <a:off x="5186885" y="364234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C23EB2-A611-97F0-4515-9632C9F59D21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D3D880-D5E8-433E-61BB-9AB00FEB28A7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E38548-17F8-D7FB-A7D3-42E56C1527AA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01786A-BEC6-4785-F974-E135B40F3C38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638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C28AC-CE77-CF6C-8F74-3347DAB05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F69-32FF-77ED-54B6-13DC4F0C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the Current time?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308B-8099-8A7B-97D2-520DD20C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5D0733-54D9-D725-2CA6-B4B48CEFC778}"/>
              </a:ext>
            </a:extLst>
          </p:cNvPr>
          <p:cNvGrpSpPr/>
          <p:nvPr/>
        </p:nvGrpSpPr>
        <p:grpSpPr>
          <a:xfrm>
            <a:off x="6501909" y="381946"/>
            <a:ext cx="5034442" cy="5034442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1048D6-3ABE-9FA5-AB7F-C26576D2389C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9" name="Picture 8" descr="Ceramic cups, bowls, on white background">
                <a:extLst>
                  <a:ext uri="{FF2B5EF4-FFF2-40B4-BE49-F238E27FC236}">
                    <a16:creationId xmlns:a16="http://schemas.microsoft.com/office/drawing/2014/main" id="{664B9BEE-2096-B07B-D682-A6ABA2AFF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6" name="Graphic 5" descr="Paper with solid fill">
                <a:extLst>
                  <a:ext uri="{FF2B5EF4-FFF2-40B4-BE49-F238E27FC236}">
                    <a16:creationId xmlns:a16="http://schemas.microsoft.com/office/drawing/2014/main" id="{E0DBAA8A-B4A9-C0DB-D91F-69DB572A5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4" name="Graphic 3" descr="Computer outline">
              <a:extLst>
                <a:ext uri="{FF2B5EF4-FFF2-40B4-BE49-F238E27FC236}">
                  <a16:creationId xmlns:a16="http://schemas.microsoft.com/office/drawing/2014/main" id="{DC95884C-AE97-8299-B02F-2862E903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10" name="Picture 9" descr="A close-up of a doll&#10;&#10;Description automatically generated">
            <a:extLst>
              <a:ext uri="{FF2B5EF4-FFF2-40B4-BE49-F238E27FC236}">
                <a16:creationId xmlns:a16="http://schemas.microsoft.com/office/drawing/2014/main" id="{34FA0F24-CA79-DCF9-A80D-D88996AC5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110" y="1589659"/>
            <a:ext cx="2479696" cy="26450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674BD5-C219-FA5C-CB99-ADEEA36A1A23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6BB2C7-F6C1-FC56-2359-91DEC9A9DB15}"/>
              </a:ext>
            </a:extLst>
          </p:cNvPr>
          <p:cNvSpPr txBox="1"/>
          <p:nvPr/>
        </p:nvSpPr>
        <p:spPr>
          <a:xfrm>
            <a:off x="3936313" y="2137185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81561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C944-3CC0-6A3A-2AAC-46C1D10D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4158-6570-FDD4-3BF6-49A60D17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E857-962A-17A1-1BC5-5C6E3E3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E3043-10DE-ADBF-C56F-842BFAA96FD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C72363-92B9-FD87-9419-427B232BD5F7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EDB307-0501-DE9D-73CF-A94E4D4E0FB5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7A8B7D-13A5-36FB-2198-24C5BC1A15BC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F3364-16A4-C1C2-E353-DEFF48C3597A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69F319-8425-FAA0-E37D-9ED98CCB76F0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74FA68-6AC5-BAEF-726B-3D2AD2835A2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F77421-0347-D477-B7FF-CB1230843B48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1E22F-68C2-2FD5-43B9-6270F584F849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790536-8514-2E88-2E39-E3F83BEFE69B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53D533-95E0-5992-0DB9-F4C22A2A701F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C4D3A8-1DBC-59BB-93A0-C20B19A792D6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E1893B-C456-9DA4-AE38-550EA04D3998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0978F-4D5D-6497-D484-0DEBAAA392FE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6E13A3-081F-9D82-22DD-95E0788A53BA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76D6F82-5A59-4101-7D89-1EB0760C48D6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2D986B-F275-1DF7-A4A2-45A8673EF53E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2C868C-93EC-EA7A-4107-B0FEB41874DD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E23D8F-76A7-1CE3-54B2-B45206DC2B8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E2FD63-CA48-CA0C-014E-0DF702523A55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600B1B-DF71-0AAB-909D-FDA14E128A52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85DDC-C7B0-9D5D-F42C-A1457EA12CB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FA9473-F4F1-098A-C13A-C122C1107454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CDF19A-CD6C-9A7A-1095-CEC1A3480382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8AA04A0-8B65-EA5B-0BF5-47ECF1B1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5EA7B-2110-D4E6-8AA4-4283C23C5F1E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34069-C8CB-AD32-2F36-3736E81D77D5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A2268A-D133-581C-B858-62F97A85FFC1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3DC03A-0E76-2B9D-A0BF-5BC67559EA23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19154-67DD-D98D-CED3-83401B754DA9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24C8AF-30BF-D6F3-554F-4A9B1E839CC3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202508-8875-5243-37A7-6378F605FC0F}"/>
              </a:ext>
            </a:extLst>
          </p:cNvPr>
          <p:cNvSpPr/>
          <p:nvPr/>
        </p:nvSpPr>
        <p:spPr>
          <a:xfrm>
            <a:off x="3052885" y="402170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D589A0-5AD1-CD85-EFCA-375AD1EDBA34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406D41-9755-5E9E-D792-5904777BFB17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96E39-FE4B-1405-165E-23163EB08A17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A11E1F-CEB9-137D-2626-DF554217AA32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0547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DAD7-5416-4791-4F1D-6C9F9A84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8F73-B65E-07A2-42E7-B75858B3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4524D-EBEE-D4CD-7859-B9E9A58A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6E65B-D386-8079-61B6-E7EBDF2FDDC4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CF7C03-C393-EB8C-1326-BABA39471BC0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8A4C21-A730-4558-364E-4E6EF23508C8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3E43EF-A084-B53C-3E63-F9B203444A32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7FD3D-6FE8-A7B7-9EC5-376EF3DEB5E5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67E293-1841-8F6E-92EA-E19361E3D7E9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66C63B-64B6-70FE-6DB3-3E55FBE5DEE9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86C171-E093-4EC1-68C8-33B1E126C67C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ED4CF-A4E5-CB21-49BF-E8DB34CF9AC7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D4A6D-2943-077E-13B1-6A9961F00405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475EC9-D8C2-A076-E217-C24AC0612726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A3B46F-D4E1-3755-03D2-0B29C63A161B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82F2B9-CF8D-4B53-0A22-DE3C9CBC055B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1C852-3C61-8364-E1DF-04A6931C2145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7605BB-AC6E-1892-2D1D-FEDD97467888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87FA-70CF-4E0E-C1C3-BF2107C02D91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E7B7D8-B537-AA1E-5B8E-4EEAAD9892A1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3CE2AD-6838-A796-0505-B906AFCD0AE5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E514B7-1D18-4944-0CE8-04857DAF07D7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B251F1-248A-5D9F-0E5C-86D4357E9AE6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2D9FA98-2CF4-C822-300F-55D4CDE44F8A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6C0352-D10D-5522-63A8-C7CA0D193CD0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B88268-665F-5E30-4274-12BCAF15BBA1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B78C0B-5473-223F-5969-046DC219709F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2B817E7-799A-B022-25AD-F1549AE1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FD560-514C-890D-B082-7837EB6EC70C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68D7D7-0AB6-8599-D772-BA6A34185052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7054E6-DE90-2744-F49F-BC7D399A9059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B5D285-32FD-2B60-7EA1-01C0EEF252C4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2C147D-64B7-6115-AE96-0F3DFE2F3FB0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D4F8CE-C010-EDCE-3C89-BF07A72086F9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13262B-E4BA-0D6D-B4EC-5580E77FBB47}"/>
              </a:ext>
            </a:extLst>
          </p:cNvPr>
          <p:cNvSpPr/>
          <p:nvPr/>
        </p:nvSpPr>
        <p:spPr>
          <a:xfrm>
            <a:off x="3052885" y="402170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B3123E-CE9B-EA70-F59B-4CE655DC33D4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B0EE7-43B4-E2C6-BB8E-5DA9E7869E91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406617-F247-BCCE-462D-FCF9D3502430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A49EFE-8EB2-B484-E27F-EE2465995F93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1242-1CC9-6FD8-47E6-1544112DD355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3397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1834-724B-6F31-96E8-470AE495D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0A43-0796-8F64-C99E-5E829E2F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F4C7C-0CC3-217E-FEAE-0C0EEA12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E7865-E804-3F67-0B8E-57D1F745504F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10458A-F046-7BFC-5D48-A8432C15101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765DB7-C383-F684-B54E-FAC391C37CE2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54E785-6756-0F96-9A8A-86C7AA7C9F90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E66F5-479D-EFAB-C09F-69FD403D0C91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9C59AD-FD2E-5798-117E-62944D2CCCA5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13B39E-03BE-7740-944E-505A73367D7A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66C646-0203-DA5D-8D35-58FD5454DB34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A9C4-7E36-4CDA-C1F6-82B925C3CC35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DFD543-01AD-69D1-3065-F62F96B6E3CC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97A776-55EE-950C-56F6-A8682794CF3F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3172F9-FC44-A74D-EA95-E13925586B6F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BC8E2B-35FD-FC28-88EF-9D1E766541F9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08354-B4C2-6863-140E-5B1FC252612B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27F9E2-FC10-D6EE-111A-05EB0F9C6B8F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D77B1E8-F23A-1F31-1C17-279818F78B70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53DF63-8F43-E92E-81DA-4F69B026EC96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8D94A5-1141-04BB-63AD-14AE833D98B4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450A22-2823-9B91-F4C9-4FF317BF7922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BB435D-C575-20BE-29EC-55C4745AB3AC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C4E604-4E6F-8727-6E49-AD08E845791E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0F9C9F-E2D3-1539-DC07-1EDF6D6E5FCA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048A71-1E58-A7B4-3B44-9DA891F4996A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533423-DEED-0656-A318-0BC3F4C37DB2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B5D137F-7B3B-0A97-89D9-C0B4C739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469E8-C8CD-00B8-5866-03688EC180B3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76816C-325A-B9FB-C190-76EDD0DD6E6D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AE1FE2-64FC-742D-C48B-4AAE302FB427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9478C3-C576-34A7-DF2A-FB788786FCAE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5E561-E469-3647-C257-7837B592B742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3FCC82-1629-98D9-5D49-1B1D42314587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7BDD49-E5E5-3CD5-F54C-B09B2F4C78AD}"/>
              </a:ext>
            </a:extLst>
          </p:cNvPr>
          <p:cNvSpPr/>
          <p:nvPr/>
        </p:nvSpPr>
        <p:spPr>
          <a:xfrm>
            <a:off x="3052885" y="402170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070F9B-5694-2E5E-7B5C-6B910F3611A7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E0AF2C-B6CD-7DD2-1D6D-816892DD9A76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EDD78F-063C-6F3F-543E-12804EA149B5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87F7B-0B01-8DF5-99EA-18C0722B4E2C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85C244-76EC-49BB-9175-2F8A4F5FF9EB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049A87-AAB3-39E6-CE0E-C9CC29111A78}"/>
              </a:ext>
            </a:extLst>
          </p:cNvPr>
          <p:cNvSpPr txBox="1"/>
          <p:nvPr/>
        </p:nvSpPr>
        <p:spPr>
          <a:xfrm>
            <a:off x="3947336" y="3966532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911490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2FC6-C2D4-8712-9A2A-0CCD37945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0577-0DE3-8F27-C86B-B70F9767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G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FDE0E-6E6E-1360-0545-865FAC80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03319-7542-28BA-ACE7-FB3B8AEBED73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0A0518-00CC-F6D6-61DF-117120C9B51E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2ACF0D-B42F-D858-3FAF-BB483404052A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4D6357-A9D2-94DA-B240-861A321A1C52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3904-1B7B-1D11-4643-8B3F789FDEF4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86ED3-D9C0-DE44-8675-16762DDEA4C3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A23DE-2731-C928-8355-58C278B3BAC3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A0E163-206D-7E49-5FE0-6FF715BF4715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95A7A-731E-8DFA-038E-A7363A252827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8119A6-9186-920C-DA63-2E8A30E4F6B8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F5DC7D-A9E7-2BF6-3E07-7B3DE76AF48B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298F31-47F3-0310-1976-AAC837869783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F12A02-CDA5-826D-9283-E9762ED938C9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54ECD-444B-6941-8EFB-DCD82F1365BF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B621-F5B5-BEBF-0313-19B0B53470AB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B7CFF17-C697-F720-7C26-E40C32A44EBC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9A4201-5F02-5A05-9027-2EB28C17AB34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F08A9-8EE4-F126-1F1D-5C2AA95D0E4B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98D084-EBE6-0957-932C-21B855B86BF8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CDAB71-9F19-019B-F509-25A7675EB8CE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93CB8D-CA77-4866-93A0-92AAC2C377D4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2CB57A-1D6B-EB21-3169-0E8CCB6517A8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29DA02-03B8-3CC3-155C-F8E44CB29407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2D9979-E054-8347-4718-25E7F22DB8DD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BE167D7-A45C-DD31-3528-0D6B6100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270DB-CF86-9BEE-500C-32EA0326157C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9DE655-F2D1-175F-B9D9-85CE14D7C835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1DAE7-00D8-17FF-95A0-99255B35D16B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9E03E0-DFBF-5335-694D-6EBE04E4533E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B871AF-82D3-8696-F092-BB2D4882BBD3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A49580-C4DE-D042-005A-7BDE22C33E12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D5D7FE-0CF0-E7A5-3B99-1550B450506F}"/>
              </a:ext>
            </a:extLst>
          </p:cNvPr>
          <p:cNvSpPr/>
          <p:nvPr/>
        </p:nvSpPr>
        <p:spPr>
          <a:xfrm>
            <a:off x="7477015" y="442044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F957B2-E9D4-8684-300B-93961C4CC1C7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33DEA6-BD53-C92E-0D4F-CE85F10E8F15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3B0E7-D858-4D8F-459C-35A6BF012845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94E305-1346-A01D-573E-B7CE26F1BB04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BC7D26-D1F9-B074-447F-B3A307A213DD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3F924F-8268-A3E3-3461-17728D8F4390}"/>
              </a:ext>
            </a:extLst>
          </p:cNvPr>
          <p:cNvSpPr txBox="1"/>
          <p:nvPr/>
        </p:nvSpPr>
        <p:spPr>
          <a:xfrm>
            <a:off x="3947336" y="3966532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</p:spTree>
    <p:extLst>
      <p:ext uri="{BB962C8B-B14F-4D97-AF65-F5344CB8AC3E}">
        <p14:creationId xmlns:p14="http://schemas.microsoft.com/office/powerpoint/2010/main" val="2339914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8639-C70F-15C5-46E3-72F3086E8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FCB6-F458-2CA1-2471-ACD7B21C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G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019B-C3B6-42CD-4EE2-ADC8B6BF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2597F-B1D6-836C-CF35-D2678C18EDCC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E19165-E37E-8147-1153-B77A913B2829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7757E1-6F2A-26A1-9F76-BAC817CD9EF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497FAD-F16F-1745-151F-B5759887713D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13F3F-676E-B728-D04E-3C74684FBB3A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BF7A94-A949-35BE-8EF5-37A696F4B6F5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C9385B-7ADB-6CEF-50B7-4A5823A1C21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082B5A-BFB6-B953-9E68-173289417303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3C37B-F282-18CD-FE32-B74E7006544B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B516FB-B617-24E0-448C-248CBD68826D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E22A8-1B31-2F3B-08CB-45CDB9B277D8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DDCAD8-379A-D71B-1939-F90491BC7A14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40B635-A8FB-3022-6583-4602B2AFDC4C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AE0D4-2056-2E56-2D64-06E6734EEC97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734CB8-4EA6-BC1E-7A13-990876F1C8A2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AE963E7-BB16-0E95-4D68-6ABE6A3B68DB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ED858C-2AE9-2AD6-4888-A2D5383EDBE6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02B21C-4219-3901-60B6-D13402853263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9D4093-6638-3170-ED92-CF9FFF613A6C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A71DDE-B2FD-7469-59BF-FACF0A9EB45C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A73117-70C1-EA41-4B7D-E95110C1E796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D1A258-AFF0-D72B-4E4D-2252AE026E97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D5AB31-6B0F-16CE-E4C5-19308BD90B7B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DB060D-5600-E6A8-E37E-A8EB2BB1EA95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E0435-C6CF-6C0E-ABD2-7AC5D60F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C8C16-7B8F-A915-377B-B278D0E30663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BCBDC-490D-E019-3616-A6102DE09956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3CF41B-75F6-3842-E2ED-80C384BF7C8A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4EF88-E378-E087-1D36-14E9C9B6DA8D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44675-0B11-F466-CA51-3D2C8F460DD1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16F6FD-053A-7A1E-BD6D-F1F04AFC3BEB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1F3491-8F00-F97B-316C-E7944C8C71AA}"/>
              </a:ext>
            </a:extLst>
          </p:cNvPr>
          <p:cNvSpPr/>
          <p:nvPr/>
        </p:nvSpPr>
        <p:spPr>
          <a:xfrm>
            <a:off x="7477015" y="442044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5082A7-8F3D-8C97-29F2-02A501D1E8F8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90D7E-2AD4-EA7E-B9BD-0CBA90E0C138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D121C8-97D8-1BED-CDD3-979570E205F6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F003B3-A6A4-1D0F-94A2-50E1C3C23E5E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90355A-1E57-892E-85B8-5E5C9D17C1BF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C9B779-41ED-AA6E-69AA-FF7F4E7B226D}"/>
              </a:ext>
            </a:extLst>
          </p:cNvPr>
          <p:cNvSpPr txBox="1"/>
          <p:nvPr/>
        </p:nvSpPr>
        <p:spPr>
          <a:xfrm>
            <a:off x="3947336" y="3966532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A74043-2FDA-9DD4-9077-101526BD8DD9}"/>
              </a:ext>
            </a:extLst>
          </p:cNvPr>
          <p:cNvSpPr txBox="1"/>
          <p:nvPr/>
        </p:nvSpPr>
        <p:spPr>
          <a:xfrm>
            <a:off x="8067101" y="4136796"/>
            <a:ext cx="158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Max(2,2) + 1</a:t>
            </a:r>
          </a:p>
        </p:txBody>
      </p:sp>
    </p:spTree>
    <p:extLst>
      <p:ext uri="{BB962C8B-B14F-4D97-AF65-F5344CB8AC3E}">
        <p14:creationId xmlns:p14="http://schemas.microsoft.com/office/powerpoint/2010/main" val="3530573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D04F6-3758-26DB-7369-82276470E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034E-DB18-8BE7-60BD-FCF1B9AF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G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73F8A-65C1-C767-123A-F01D2811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13CB6-F88A-1D41-4829-8EB79A76C72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1043A7-13D4-1399-1F86-119E5CED39B0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C5FFA8-2507-A579-262C-FCF04C0C1F1C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65D15D-BC91-B0FE-B56C-DD0AB0731CFF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22CDD-7F84-244B-7433-52731417399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D659C9-C65E-6AAD-937F-C0C2EE2C4842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F2DFCB-E1F1-30B7-DF16-7E0CFE57B21A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89D27F-EBF3-01D2-316C-76570730662A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497B5D-7A0B-EE08-D2E0-7E2200A7D15F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290E0B-6BF3-2457-1D2F-CA5A3633ED94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308D1F-C251-FFD0-3BF9-FE5D184FD06D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1F399-7E4B-B670-A634-37A74B2DD61B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DCADA0-B884-C545-3F1C-4C8D8B4BEB52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E7A8A-2349-1068-340C-F37D58A285A2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871537-B9A7-97A5-E6F6-870A2F920D12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118463D-B02E-A094-71D5-256E2CF2BF7D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E14BFB-3631-D88F-E0AA-6FC374198C30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75E2BE-EDBC-473A-91DF-09AA17B14A28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FAE721-8ADD-42CE-085C-07B208C104F2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468986-5A79-2EC6-0AE3-DD3146C7464B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F507FB-9D46-8B4A-DBBF-130CCAFE0E63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6664E7-5327-9320-3CA6-EB59C4013ACF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1311BC-128D-042E-38A9-6477441E8A77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019BF1-934B-C808-D8F2-FFBC6AE52EC6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672FDE3-599C-0668-0B04-0A0C9E64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E1938-76A9-F375-A33D-B499F3C41756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1BC3FA-97FE-2728-51BF-BA5AAB8B38F5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85836-C2A8-7082-606E-0F86E6809337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42A604-226E-8157-8070-1155A88C9C86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E8FB54-C156-1138-2427-6FA523C9F972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3E35FB-0698-7152-16F6-FF9DBD977904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42A925-E32D-67B0-4AD7-0B4F5BE27E0B}"/>
              </a:ext>
            </a:extLst>
          </p:cNvPr>
          <p:cNvSpPr/>
          <p:nvPr/>
        </p:nvSpPr>
        <p:spPr>
          <a:xfrm>
            <a:off x="7477015" y="4420448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8F7EA6-C06B-461F-0FC9-627165EAA363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D13DA9-2133-F211-A5B1-E81C146208E9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088DA-5A91-D88F-9DC3-0194508F96BA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6A98E-2B0C-2E7E-BA58-0DBCB910775E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FB1B28-F37E-11D9-4821-FD4B29538E61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31B7F1-5FB2-9245-875E-8351770FC147}"/>
              </a:ext>
            </a:extLst>
          </p:cNvPr>
          <p:cNvSpPr txBox="1"/>
          <p:nvPr/>
        </p:nvSpPr>
        <p:spPr>
          <a:xfrm>
            <a:off x="3947336" y="3966532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5EED9C-D6BC-BF2C-28BB-2CCBBB0E1AD8}"/>
              </a:ext>
            </a:extLst>
          </p:cNvPr>
          <p:cNvSpPr txBox="1"/>
          <p:nvPr/>
        </p:nvSpPr>
        <p:spPr>
          <a:xfrm>
            <a:off x="8156024" y="4464029"/>
            <a:ext cx="3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186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7D1C-FDDB-0822-47A4-99A683DF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0200-02C1-777E-E31B-44FDC5B6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85B6E-0B82-C47F-59A3-058CBAD3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54831-63D9-D499-B6ED-2FCDDF2C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E843-7EBD-4399-DE61-007ECA1D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394373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Observe that for the previous diagram, Lamport Clock Condition holds: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If 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 B, then LC(A) &lt; LC(B).</a:t>
            </a:r>
            <a:endParaRPr lang="en-US" b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We say that Lamport Clocks are </a:t>
            </a:r>
            <a:r>
              <a:rPr lang="en-US" sz="2400" b="1" dirty="0">
                <a:latin typeface="Palatino Linotype" panose="02040502050505030304" pitchFamily="18" charset="0"/>
              </a:rPr>
              <a:t>consistent with causality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However, does the following holds: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If LC(A) &lt; LC(B), then 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 B.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95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33450-167D-EBE0-FDEC-DAD5EC7BC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959E4-3C1C-F271-A6EE-317E9E709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For example, events F and E.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LC(F) &lt; LC(E), but F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E.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4442-8339-828E-6496-1F88AB4C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6389B-8F4A-7D4A-18CD-8A4948DDC50E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1734E8-91FE-0CFD-A785-0454C7F056F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610368-EFC0-3BF8-3D4C-D92A9E52F825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8ADF0D-3397-08D5-1440-35EB5D78336C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FE711-4230-CAE7-4C97-F4E9E5144814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2006E3-252D-C63A-EF16-57323CA89916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504F86-8D54-3F6A-9EAB-3A890C79A7EA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AAB7FE-4E4D-54AB-D605-27834D52237B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92180-2A50-7DA3-3FA7-ADAA378FF806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27AC2B-8F5A-7484-85CF-737D6C0F3DA5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3ADF0F-F160-E15A-D574-02B1EA352E96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D23D13-83BA-1C3D-D423-5A47F7753803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7F17A0-5AC1-71BE-D0D6-C1AE6A244DE8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41990-11BA-CC8F-529F-AF74394CDDAC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E355F3-482E-18AE-1A23-D01847FB1BA5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1D2C2F-5FA7-76B0-73A9-DAF90B4FA2B8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A600D5-B30A-A04F-98A6-F8AC9CF348D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378203-7C57-572C-D07E-B7702394C36D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67EF2B-A1BC-E389-FA73-3048A3A09944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231921-7AFB-1BB9-3940-990D0F21D5DA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90BD43-648D-DA97-5475-7C999B3045EB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E4353B-E4D7-5DB6-D668-EFED43B4DEA4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5E1F7A-A464-ACB0-FFD7-66896BA7071E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FC64AB-6E53-DE5B-5E3E-AD0D877526FC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D2CD926-7EF7-63A0-AC6E-EA442F5E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E476A-2511-BCA8-5F7A-14B9AF6AE3F3}"/>
              </a:ext>
            </a:extLst>
          </p:cNvPr>
          <p:cNvSpPr txBox="1"/>
          <p:nvPr/>
        </p:nvSpPr>
        <p:spPr>
          <a:xfrm>
            <a:off x="2998735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A5D436-8158-6254-B710-362128C154A1}"/>
              </a:ext>
            </a:extLst>
          </p:cNvPr>
          <p:cNvSpPr txBox="1"/>
          <p:nvPr/>
        </p:nvSpPr>
        <p:spPr>
          <a:xfrm>
            <a:off x="7175429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6F9DEC-702A-B8D9-5C7E-E7C5CF15EC61}"/>
              </a:ext>
            </a:extLst>
          </p:cNvPr>
          <p:cNvSpPr txBox="1"/>
          <p:nvPr/>
        </p:nvSpPr>
        <p:spPr>
          <a:xfrm>
            <a:off x="2736374" y="206193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83201-ECFD-5A2E-AA6B-35CCA778A8D9}"/>
              </a:ext>
            </a:extLst>
          </p:cNvPr>
          <p:cNvSpPr txBox="1"/>
          <p:nvPr/>
        </p:nvSpPr>
        <p:spPr>
          <a:xfrm>
            <a:off x="4230028" y="2179195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B4F08-6263-EE8F-9CA7-346027DE9A19}"/>
              </a:ext>
            </a:extLst>
          </p:cNvPr>
          <p:cNvSpPr txBox="1"/>
          <p:nvPr/>
        </p:nvSpPr>
        <p:spPr>
          <a:xfrm>
            <a:off x="7287797" y="2026590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B95B8B-7169-E002-31DD-ED0FE8724972}"/>
              </a:ext>
            </a:extLst>
          </p:cNvPr>
          <p:cNvSpPr txBox="1"/>
          <p:nvPr/>
        </p:nvSpPr>
        <p:spPr>
          <a:xfrm>
            <a:off x="5954772" y="2618707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45EC6E-B9A4-F97C-6064-3908D5C14BDC}"/>
              </a:ext>
            </a:extLst>
          </p:cNvPr>
          <p:cNvSpPr/>
          <p:nvPr/>
        </p:nvSpPr>
        <p:spPr>
          <a:xfrm>
            <a:off x="3024377" y="4003041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27DF6-3FAC-3A73-4013-E38FDE4AA9D0}"/>
              </a:ext>
            </a:extLst>
          </p:cNvPr>
          <p:cNvSpPr txBox="1"/>
          <p:nvPr/>
        </p:nvSpPr>
        <p:spPr>
          <a:xfrm>
            <a:off x="8116798" y="2783231"/>
            <a:ext cx="28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3194D2-0161-0BD3-F76B-0893706EF8AB}"/>
              </a:ext>
            </a:extLst>
          </p:cNvPr>
          <p:cNvSpPr txBox="1"/>
          <p:nvPr/>
        </p:nvSpPr>
        <p:spPr>
          <a:xfrm>
            <a:off x="6448892" y="284862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0791BE-26FC-784C-360E-D365942F479D}"/>
              </a:ext>
            </a:extLst>
          </p:cNvPr>
          <p:cNvSpPr txBox="1"/>
          <p:nvPr/>
        </p:nvSpPr>
        <p:spPr>
          <a:xfrm>
            <a:off x="5087082" y="1567688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4DC1CD-BD42-5D19-E4AF-CB6F9B1802BB}"/>
              </a:ext>
            </a:extLst>
          </p:cNvPr>
          <p:cNvSpPr txBox="1"/>
          <p:nvPr/>
        </p:nvSpPr>
        <p:spPr>
          <a:xfrm>
            <a:off x="4843760" y="3674125"/>
            <a:ext cx="2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97CA02-47AB-819B-A380-628FD1D89F2D}"/>
              </a:ext>
            </a:extLst>
          </p:cNvPr>
          <p:cNvSpPr txBox="1"/>
          <p:nvPr/>
        </p:nvSpPr>
        <p:spPr>
          <a:xfrm>
            <a:off x="2738477" y="4035475"/>
            <a:ext cx="28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9711E-D0AC-F405-2B8E-76C10F6C021F}"/>
              </a:ext>
            </a:extLst>
          </p:cNvPr>
          <p:cNvSpPr txBox="1"/>
          <p:nvPr/>
        </p:nvSpPr>
        <p:spPr>
          <a:xfrm>
            <a:off x="3947336" y="3966532"/>
            <a:ext cx="90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64AA55-8FFF-9CD7-B7E4-29942E780A7F}"/>
              </a:ext>
            </a:extLst>
          </p:cNvPr>
          <p:cNvSpPr txBox="1"/>
          <p:nvPr/>
        </p:nvSpPr>
        <p:spPr>
          <a:xfrm>
            <a:off x="8156024" y="4464029"/>
            <a:ext cx="3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5F558C6-4392-D859-3741-5682E2113278}"/>
              </a:ext>
            </a:extLst>
          </p:cNvPr>
          <p:cNvSpPr/>
          <p:nvPr/>
        </p:nvSpPr>
        <p:spPr>
          <a:xfrm>
            <a:off x="5193263" y="366030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769F1E-3155-EBFA-B6F8-823B598F5DB3}"/>
              </a:ext>
            </a:extLst>
          </p:cNvPr>
          <p:cNvCxnSpPr/>
          <p:nvPr/>
        </p:nvCxnSpPr>
        <p:spPr>
          <a:xfrm flipH="1">
            <a:off x="3284913" y="6310078"/>
            <a:ext cx="323266" cy="4387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75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48717-CAB8-9D1D-5B48-37FCE71B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F810-9516-8490-C64E-4F512C2B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Lamport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9C163-C50F-09A7-6B69-F5A250D2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508FD-8106-4BD2-3756-86A280E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8E8C6-5BA9-CC27-C846-229D4784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1120592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Hence, Lamport Clocks are </a:t>
            </a:r>
            <a:r>
              <a:rPr lang="en-US" sz="2400" b="1" dirty="0">
                <a:latin typeface="Palatino Linotype" panose="02040502050505030304" pitchFamily="18" charset="0"/>
              </a:rPr>
              <a:t>consistent with causality, </a:t>
            </a:r>
            <a:r>
              <a:rPr lang="en-US" sz="2400" dirty="0">
                <a:latin typeface="Palatino Linotype" panose="02040502050505030304" pitchFamily="18" charset="0"/>
              </a:rPr>
              <a:t>but</a:t>
            </a:r>
          </a:p>
          <a:p>
            <a:pPr fontAlgn="base"/>
            <a:endParaRPr lang="en-US" sz="24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Lamport clocks </a:t>
            </a:r>
            <a:r>
              <a:rPr lang="en-US" sz="2400" b="1" dirty="0">
                <a:latin typeface="Palatino Linotype" panose="02040502050505030304" pitchFamily="18" charset="0"/>
              </a:rPr>
              <a:t>do not characterize causality.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If logical clock of an event is less than the logical clock of another event, then the event with lower Lamport clock happened before the other event.</a:t>
            </a:r>
          </a:p>
        </p:txBody>
      </p:sp>
    </p:spTree>
    <p:extLst>
      <p:ext uri="{BB962C8B-B14F-4D97-AF65-F5344CB8AC3E}">
        <p14:creationId xmlns:p14="http://schemas.microsoft.com/office/powerpoint/2010/main" val="2166951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8011-AF54-E1A7-49FE-C38735C4E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D49D-BE6D-AA74-8643-CDE3472F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Are Lamport Clocks Still useful?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429D4-2442-F3F2-F002-5E6059E3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E942F-0ABB-C1B9-FBA6-9E2C9154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76F0-A796-0733-A022-DB55D775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1120592" cy="389917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7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2768-CEFC-584F-0398-01738AE3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EB74-F983-9F41-B5F4-9845D382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the Current time?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33F38-DE17-DB05-9AF7-FB10AE40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2E6223-4273-4862-DA7A-C6A068A84AE9}"/>
              </a:ext>
            </a:extLst>
          </p:cNvPr>
          <p:cNvGrpSpPr/>
          <p:nvPr/>
        </p:nvGrpSpPr>
        <p:grpSpPr>
          <a:xfrm>
            <a:off x="6501909" y="381946"/>
            <a:ext cx="5034442" cy="5034442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96A84E-0AC1-FFAF-08EB-9D2536C5F31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9" name="Picture 8" descr="Ceramic cups, bowls, on white background">
                <a:extLst>
                  <a:ext uri="{FF2B5EF4-FFF2-40B4-BE49-F238E27FC236}">
                    <a16:creationId xmlns:a16="http://schemas.microsoft.com/office/drawing/2014/main" id="{1335726E-EE02-FDCA-61A0-F584D02A6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6" name="Graphic 5" descr="Paper with solid fill">
                <a:extLst>
                  <a:ext uri="{FF2B5EF4-FFF2-40B4-BE49-F238E27FC236}">
                    <a16:creationId xmlns:a16="http://schemas.microsoft.com/office/drawing/2014/main" id="{E62CC6D6-E35F-A2E0-8481-BF50F448F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4" name="Graphic 3" descr="Computer outline">
              <a:extLst>
                <a:ext uri="{FF2B5EF4-FFF2-40B4-BE49-F238E27FC236}">
                  <a16:creationId xmlns:a16="http://schemas.microsoft.com/office/drawing/2014/main" id="{F0DCEC5B-311F-7B14-27EA-6C6806251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10" name="Picture 9" descr="A close-up of a doll&#10;&#10;Description automatically generated">
            <a:extLst>
              <a:ext uri="{FF2B5EF4-FFF2-40B4-BE49-F238E27FC236}">
                <a16:creationId xmlns:a16="http://schemas.microsoft.com/office/drawing/2014/main" id="{67EEDACF-DF06-12A2-0311-9C7D4B95C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110" y="1589659"/>
            <a:ext cx="2479696" cy="26450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193DD7-2D23-DA1B-CFC1-5ADC8581112E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1EE00F-8F09-1188-C280-9BFA49609E01}"/>
              </a:ext>
            </a:extLst>
          </p:cNvPr>
          <p:cNvSpPr txBox="1"/>
          <p:nvPr/>
        </p:nvSpPr>
        <p:spPr>
          <a:xfrm>
            <a:off x="3936313" y="2137185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4BDF5-F75C-A584-AE25-7AE18E496072}"/>
              </a:ext>
            </a:extLst>
          </p:cNvPr>
          <p:cNvSpPr txBox="1"/>
          <p:nvPr/>
        </p:nvSpPr>
        <p:spPr>
          <a:xfrm>
            <a:off x="4160554" y="3535757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04042025:0830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6F6CB7-7F06-96E0-59B3-AE283BFAFFAE}"/>
              </a:ext>
            </a:extLst>
          </p:cNvPr>
          <p:cNvCxnSpPr>
            <a:cxnSpLocks/>
          </p:cNvCxnSpPr>
          <p:nvPr/>
        </p:nvCxnSpPr>
        <p:spPr>
          <a:xfrm flipH="1">
            <a:off x="3965515" y="3333481"/>
            <a:ext cx="244724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53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C0C9-B4DE-C103-7DC6-083CCD14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C86-9976-B6DA-ECF8-684F559E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Are Lamport Clocks Still useful?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9E8A5-72B4-1E3B-C0B0-39F3FD90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68B3-9B2F-D417-3F69-C5986E3C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2A71-32F4-B4D5-B13C-70726D59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1120592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Yes, you can use implication to deduce about the events.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Recall that if </a:t>
            </a:r>
            <a:r>
              <a:rPr lang="en-US" sz="2400" b="1" dirty="0">
                <a:latin typeface="Palatino Linotype" panose="02040502050505030304" pitchFamily="18" charset="0"/>
              </a:rPr>
              <a:t>A ⟹ B </a:t>
            </a:r>
            <a:r>
              <a:rPr lang="en-US" sz="2400" dirty="0">
                <a:latin typeface="Palatino Linotype" panose="02040502050505030304" pitchFamily="18" charset="0"/>
              </a:rPr>
              <a:t>holds, then </a:t>
            </a:r>
            <a:r>
              <a:rPr lang="en-US" sz="2400" b="1" dirty="0">
                <a:latin typeface="Palatino Linotype" panose="02040502050505030304" pitchFamily="18" charset="0"/>
              </a:rPr>
              <a:t>¬ B ⟹ ¬ A </a:t>
            </a:r>
            <a:r>
              <a:rPr lang="en-US" sz="2400" dirty="0">
                <a:latin typeface="Palatino Linotype" panose="02040502050505030304" pitchFamily="18" charset="0"/>
              </a:rPr>
              <a:t>also holds.</a:t>
            </a:r>
          </a:p>
        </p:txBody>
      </p:sp>
    </p:spTree>
    <p:extLst>
      <p:ext uri="{BB962C8B-B14F-4D97-AF65-F5344CB8AC3E}">
        <p14:creationId xmlns:p14="http://schemas.microsoft.com/office/powerpoint/2010/main" val="1990254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FC2D-85BA-93BA-E790-9E7AC634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D67F-3AA8-B673-BB96-F9DEEE74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Are Lamport Clocks Still useful?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6C87E-C790-B5B7-2395-D46B2BFF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6A7C4-CDBF-8919-3547-25530BCE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744F-178A-90EF-7F59-6EAC37DD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1120592" cy="389917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Yes, you can use implication to deduce about the events.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Recall that you can also test for the contrapositive of </a:t>
            </a:r>
            <a:r>
              <a:rPr lang="en-US" sz="2400" b="1" dirty="0">
                <a:latin typeface="Palatino Linotype" panose="02040502050505030304" pitchFamily="18" charset="0"/>
              </a:rPr>
              <a:t>A ⟹ B.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i.e.,  </a:t>
            </a:r>
            <a:r>
              <a:rPr lang="en-US" b="1" dirty="0">
                <a:latin typeface="Palatino Linotype" panose="02040502050505030304" pitchFamily="18" charset="0"/>
              </a:rPr>
              <a:t>¬ B ⟹ ¬ A.</a:t>
            </a:r>
            <a:endParaRPr lang="en-US" dirty="0">
              <a:latin typeface="Palatino Linotype" panose="02040502050505030304" pitchFamily="18" charset="0"/>
            </a:endParaRP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For example, </a:t>
            </a:r>
            <a:r>
              <a:rPr lang="en-US" sz="2400" b="1" dirty="0">
                <a:latin typeface="Palatino Linotype" panose="02040502050505030304" pitchFamily="18" charset="0"/>
              </a:rPr>
              <a:t>LC(A) &lt; LC(B) ⟹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B.</a:t>
            </a:r>
          </a:p>
          <a:p>
            <a:pPr fontAlgn="base"/>
            <a:endParaRPr lang="en-US" sz="1800" b="1" dirty="0">
              <a:latin typeface="Palatino Linotype" panose="02040502050505030304" pitchFamily="18" charset="0"/>
              <a:sym typeface="Wingdings" pitchFamily="2" charset="2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This is a particularly useful property as if Lamport clock of event A is not less that another event B, then A did not happen before B.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7DDCBC-A143-55DF-3859-792A99928FD8}"/>
              </a:ext>
            </a:extLst>
          </p:cNvPr>
          <p:cNvCxnSpPr>
            <a:cxnSpLocks/>
          </p:cNvCxnSpPr>
          <p:nvPr/>
        </p:nvCxnSpPr>
        <p:spPr>
          <a:xfrm flipH="1">
            <a:off x="3578086" y="3805419"/>
            <a:ext cx="248753" cy="4087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74357-55B3-2EA4-ED43-05E51236D673}"/>
              </a:ext>
            </a:extLst>
          </p:cNvPr>
          <p:cNvCxnSpPr>
            <a:cxnSpLocks/>
          </p:cNvCxnSpPr>
          <p:nvPr/>
        </p:nvCxnSpPr>
        <p:spPr>
          <a:xfrm flipH="1">
            <a:off x="5509590" y="3775602"/>
            <a:ext cx="248753" cy="4087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713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39DD8-9DD3-9B43-773D-9679F8BE7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D733-0435-2BB9-8253-34A8FEE2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6A7F4-D905-43B1-619E-7FEF4691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54FA8-229C-8C67-5964-2F074320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A942-B0AF-0E38-F9B2-90CF4374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663392" cy="4414616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Vector Clocks are consistent with causality and they characterize causality.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As the name suggests, they are vectors of integers.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Vector Clock of Event A denoted as VC(A).</a:t>
            </a:r>
          </a:p>
          <a:p>
            <a:pPr lvl="1" fontAlgn="base"/>
            <a:r>
              <a:rPr lang="en-US" sz="2400" dirty="0">
                <a:latin typeface="Palatino Linotype" panose="02040502050505030304" pitchFamily="18" charset="0"/>
              </a:rPr>
              <a:t>The </a:t>
            </a:r>
            <a:r>
              <a:rPr lang="en-US" dirty="0">
                <a:latin typeface="Palatino Linotype" panose="02040502050505030304" pitchFamily="18" charset="0"/>
              </a:rPr>
              <a:t>size of the vector is equal to number of machines/processes.</a:t>
            </a:r>
          </a:p>
          <a:p>
            <a:pPr lvl="1" fontAlgn="base"/>
            <a:r>
              <a:rPr lang="en-US" sz="2400" dirty="0">
                <a:latin typeface="Palatino Linotype" panose="02040502050505030304" pitchFamily="18" charset="0"/>
              </a:rPr>
              <a:t>One integer per machine in the vector.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Clock Condition: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 B ⟺ VC(A) &lt; VC(B).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Notice the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if and only if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condition.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032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B059-7B55-6D05-6272-C3340414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C09C-FDBD-AF5A-FF82-6637BF6B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7105-3126-8FC6-1387-1AA43E3F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D8903-8C1A-E0A5-FECD-A3DE52E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552C-C8B5-FD2E-B1A4-AB4D2732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663392" cy="4414616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Vector Clocks are consistent with causality and they characterize causality.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As the name suggests, they are vectors of integers.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</a:rPr>
              <a:t>Vector Clock of Event A denoted as VC(A).</a:t>
            </a:r>
          </a:p>
          <a:p>
            <a:pPr lvl="1" fontAlgn="base"/>
            <a:r>
              <a:rPr lang="en-US" sz="2400" dirty="0">
                <a:latin typeface="Palatino Linotype" panose="02040502050505030304" pitchFamily="18" charset="0"/>
              </a:rPr>
              <a:t>The </a:t>
            </a:r>
            <a:r>
              <a:rPr lang="en-US" dirty="0">
                <a:latin typeface="Palatino Linotype" panose="02040502050505030304" pitchFamily="18" charset="0"/>
              </a:rPr>
              <a:t>size of the vector is equal to number of machines/processes.</a:t>
            </a:r>
          </a:p>
          <a:p>
            <a:pPr lvl="1" fontAlgn="base"/>
            <a:r>
              <a:rPr lang="en-US" sz="2400" dirty="0">
                <a:latin typeface="Palatino Linotype" panose="02040502050505030304" pitchFamily="18" charset="0"/>
              </a:rPr>
              <a:t>One integer per machine in the vector.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Clock Condition: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 B ⟺ VC(A) &lt; VC(B).</a:t>
            </a:r>
          </a:p>
          <a:p>
            <a:pPr lvl="1" fontAlgn="base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Notice the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if and only if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condition.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839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140AE-4E0C-E111-BAAC-50EBEC3F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7283-7980-3DDE-4DC7-0584AEA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D31B2-0AFF-1F61-EDA4-209AAA4C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CEE90-AFB3-36FF-793C-6538D6B0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15B5-6E76-D6EB-E5F0-F9DFF114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713611" cy="460870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The following algorithm can help to assign each event a Lamport clock.</a:t>
            </a:r>
          </a:p>
          <a:p>
            <a:pPr fontAlgn="base"/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Every process/machine keeps a vector of integers (one for each process), initialized to 0.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When an event occurs on a process, it increments its own position in the vector by 1 and assigns that value to the event.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At the time of sending a message, the process sends its complete vector.</a:t>
            </a:r>
          </a:p>
          <a:p>
            <a:pPr marL="457200" lvl="1" indent="0" fontAlgn="base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</a:rPr>
              <a:t>On receiving a message, a process sets its vector as Maximum(</a:t>
            </a:r>
            <a:r>
              <a:rPr lang="en-US" sz="2400" dirty="0" err="1">
                <a:latin typeface="Palatino Linotype" panose="02040502050505030304" pitchFamily="18" charset="0"/>
              </a:rPr>
              <a:t>local_vector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received_vector</a:t>
            </a:r>
            <a:r>
              <a:rPr lang="en-US" sz="2400" dirty="0">
                <a:latin typeface="Palatino Linotype" panose="02040502050505030304" pitchFamily="18" charset="0"/>
              </a:rPr>
              <a:t>) + 1.</a:t>
            </a:r>
          </a:p>
        </p:txBody>
      </p:sp>
    </p:spTree>
    <p:extLst>
      <p:ext uri="{BB962C8B-B14F-4D97-AF65-F5344CB8AC3E}">
        <p14:creationId xmlns:p14="http://schemas.microsoft.com/office/powerpoint/2010/main" val="2455857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5222-5A31-771C-FEC8-B987FBD1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20F1-1A32-6E8A-203E-5665F21D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67632-0E0A-EAA9-CDA8-F9BBF3F4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C13EA-96B5-C734-B1B4-265FBA8F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4E0B-97DF-DA7C-109F-94BEB246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713611" cy="460870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How to find maximum of two events?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Say vectors: [1, 5, 3] and [7, 3, 8].</a:t>
            </a:r>
          </a:p>
        </p:txBody>
      </p:sp>
    </p:spTree>
    <p:extLst>
      <p:ext uri="{BB962C8B-B14F-4D97-AF65-F5344CB8AC3E}">
        <p14:creationId xmlns:p14="http://schemas.microsoft.com/office/powerpoint/2010/main" val="75522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FD6D3-970B-93AD-696F-0A5FBD76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1BF5-EAD6-18A1-4578-6EEAA858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0207A-5665-9541-FBC5-64EAB956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9939A-1948-2CB3-6E6F-20232DA1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4E92-C14A-81CB-C78C-D4E16495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5"/>
            <a:ext cx="10713611" cy="460870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How to find maximum of two events?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Say vectors: [1, 5, 3] and [7, 3, 8].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</a:rPr>
              <a:t>Do position wise maximum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for each position find the maximum.</a:t>
            </a:r>
          </a:p>
          <a:p>
            <a:pPr fontAlgn="base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fontAlgn="base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 for above  [7,5,8].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55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A60B-CBB3-F986-AD32-328F541B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5C2F-0B5E-C5C7-F323-BEA4F57D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0" y="5475646"/>
            <a:ext cx="8526376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apply apply Vector Clock Algorithm on this example.</a:t>
            </a:r>
          </a:p>
          <a:p>
            <a:pPr marL="0" indent="0" fontAlgn="base">
              <a:buNone/>
            </a:pP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B747C-70AD-45FA-5B27-BADB1762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6EA16-8FE4-7549-50C0-8015F34DBC28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57927D-BD5E-3929-4D6B-F4D6984796BB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7926F6-507B-B305-CE87-F9558F4CCCFD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E15ED6-CAF6-203E-D8F4-E7457375BAFF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F0217-7A9E-F7FB-D81A-5C7FE9E19DB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0DF8DC-B640-934B-3F1F-D1A91EF1155A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38FDE8-1D44-053E-82E7-5DD486C9FA3B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4A818A-BA38-0CE9-2D1C-2CFF5176AF0E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C57AC6-6006-7FC5-4BDB-5C59C4C573DE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552695-FE19-B974-36D7-25D212E3A780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6449CD-6542-F2FA-5214-B40D3C527F21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607D4B-8A8B-B048-EE0B-A55F69D6AA3B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48B1A2-F1EE-315E-1539-C4DF51FE8560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4613F-6D5E-06B3-CA0F-9AC7A1A22B81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F43442-8D90-776F-1BC6-DC07F982F8C7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89486E7-8FE8-EBAA-5208-2D67F6557871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222CCB-6595-C0BF-7013-A50B5F77BD03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79693E-3B24-B6EC-AE1B-823D1A29D2A1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3B400F-23C7-2C5F-B116-1203E0C99413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DC5A1D-6089-99D0-1029-EEF3B20D3ED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566A86F-A6AB-4C3F-0DE1-D36C844B0634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C0124C-C236-6066-1380-245DBA7F1C88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2D2A5C-DD2D-9247-A43E-408C95DB8EA7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1700F3-E846-113B-778D-20F768387350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C4F6931-E4A1-768A-F3C9-99C5FDF6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</p:spTree>
    <p:extLst>
      <p:ext uri="{BB962C8B-B14F-4D97-AF65-F5344CB8AC3E}">
        <p14:creationId xmlns:p14="http://schemas.microsoft.com/office/powerpoint/2010/main" val="22264498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BF576-C9E6-80A3-CA93-1FA91123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76FC-DEC3-3DB8-6CE2-FB5B38BC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0" y="5475646"/>
            <a:ext cx="8526376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Initialize Vector Clock at each machine.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EF736-A81F-CA84-5FCF-EAE6FC60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BE9E9-AABA-DB71-7D18-44A992D76373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586EE9-D592-9AEE-B892-480F179B8C46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0F12F0-E867-8B27-0A67-69E3F99A8B34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66FB61-9FFA-C90A-A5F0-45BC0BE5A8EB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CE4CC-6E94-0505-30DC-8AA96A1CF8D0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A39D4A-9B99-12E6-7A5C-EE574894853D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20391F-8828-CF7D-69D4-BC90CDB137B5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8BE66B-06E9-1064-D1D5-1E2A3797A8A3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A32EE-F9E1-15FA-B5BA-37EC4242A3A9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84520B-A39D-A34C-F9D9-CD36263F804B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FF4516-893D-9C0B-A5E5-C1043934CFB3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ECF3C9-CC38-B2BF-833F-67AD49057022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FA4B5B-C493-451E-0091-D43AFA1E70C8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FBD87-CAF3-37CF-1F98-DADDBA2CB93E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27FBB0-6BC6-7BA2-6351-68E0F5BBB921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7602323-672F-8EE3-DFB3-FDF782A8A23F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058F89-F33C-C659-079D-A4ABA9130D3E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2CB80C3-A762-0134-4796-50FE4769274C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C3F798-218E-DD94-3B9A-66CDF6EE1B6B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BEEE49-6739-61A1-D8C6-377E6A61729D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4016B9-001F-7462-5D6E-67E5CB6C4CD7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30088-2C0F-473A-ED1C-FAB554EB5EC8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8DEF4-EAEB-D79E-EA51-7DA19267E330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C102F8-25A1-D69B-733E-A82096FD0F87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FAE73AF-0D80-C0E4-E034-90FDABAE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1B5CA-874C-38CF-8643-F259B4976B4D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EA072B-2E21-F2A6-6061-BEF64254DB40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AD35A-6D77-6FD3-1FF7-9C184ED6BB54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</p:spTree>
    <p:extLst>
      <p:ext uri="{BB962C8B-B14F-4D97-AF65-F5344CB8AC3E}">
        <p14:creationId xmlns:p14="http://schemas.microsoft.com/office/powerpoint/2010/main" val="41543121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9C51-F5A7-D83B-930C-8B609EC6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991D-C55C-96C1-2AD4-5610C84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1, the first event is A, so we increment Machine 1’s position in the vector clock and assign A a clock [1,0,0].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5AC9B-545F-D9B8-D2DE-81D19C5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8C568-FF02-2813-300F-63D89214F4DA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E2C171-B24D-0483-EB60-B1B1697A1847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2D49D7-EC12-630E-7A44-06853A6EFCC0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066453-ED09-18F3-8674-AA5966CD5249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D30DC-5E30-6F4A-5D74-782842ACB88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EE3F35-3AA3-C4D5-71C5-2DBB1E5DAC72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CA5D29-01E5-E660-A6DE-F0E14C624C19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B79D67-523D-B56C-8D6F-34A6F7AB80F5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2F341-8809-1B5B-A20E-3A074DE858B1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B6DE1B-8182-9C42-AC12-1D1099A4ECBB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09E875-2928-C237-5D12-51388AEA4388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228D91-1E08-8606-D9F0-462E5335FE9A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872D4-DAE7-E9E7-5C51-58BFF649721E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E95D0-1486-0103-A7A4-103ADCA8119E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6B056B-5906-77BA-FAAD-8EA8176BB1EB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A6598D3-9DA2-95E5-12F4-5958DCC7D1C1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81242E-925F-CD84-B973-19C6663C5EE4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3E2111-EB9C-682E-4D0F-0BD913A275F1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98AD99-64DB-4C2E-3F1E-29D68A2F580B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ED44E0-43A8-A38E-FD98-96536F716173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8A2EF43-29F7-43F0-5371-676EC754E405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8BB46-7FCB-7875-3B39-30BF4876136C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00C80C-4D1A-74A7-DD43-28F89BC1F5D0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F3A67B-DFE2-729F-9FE7-AD527ACC7837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553C84C-44DC-95F6-1C98-446A8829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491A95-A6C1-96DD-36B1-50515F314BC9}"/>
              </a:ext>
            </a:extLst>
          </p:cNvPr>
          <p:cNvSpPr/>
          <p:nvPr/>
        </p:nvSpPr>
        <p:spPr>
          <a:xfrm>
            <a:off x="3082865" y="204848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BCCCA-8E40-F4D2-86B9-D6C8D249E46C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54304-D2D3-21C8-17D5-59D6D42973EF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1810C-33FA-537F-7B01-E06CA96BA948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57C21-74B5-F670-67E7-765046F31DD2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</p:spTree>
    <p:extLst>
      <p:ext uri="{BB962C8B-B14F-4D97-AF65-F5344CB8AC3E}">
        <p14:creationId xmlns:p14="http://schemas.microsoft.com/office/powerpoint/2010/main" val="347926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DAFB-5EA7-A715-A8D1-E7CF4625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09E6-62E2-CF04-4FD5-DEC0417B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952747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Time in a Distributed Setup?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FA819-FECC-3CA4-C1F5-CB1578A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702F7E-444F-DDA8-5DF0-BE2A3D8DEED2}"/>
              </a:ext>
            </a:extLst>
          </p:cNvPr>
          <p:cNvGrpSpPr/>
          <p:nvPr/>
        </p:nvGrpSpPr>
        <p:grpSpPr>
          <a:xfrm>
            <a:off x="1300482" y="654259"/>
            <a:ext cx="3017520" cy="3021157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5B070E-7DFA-F4AB-D2C7-2C3B6AF6F6BA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111A9EC6-E7D9-34E5-0421-B13F83065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3EA51EC7-CFFB-9055-EEBE-55BD80A7B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EA5D2D97-5B12-EEC5-0521-78A2DF38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FE86FA-34BF-56AC-0AEB-84EA42DDD4FF}"/>
              </a:ext>
            </a:extLst>
          </p:cNvPr>
          <p:cNvSpPr txBox="1"/>
          <p:nvPr/>
        </p:nvSpPr>
        <p:spPr>
          <a:xfrm>
            <a:off x="1300482" y="4945816"/>
            <a:ext cx="8082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Asking time from a single computer is easy?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happens in a replicated system?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Will all the replicas output same time?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EA08F3-E135-B8DA-0DE7-86D53D48AD63}"/>
              </a:ext>
            </a:extLst>
          </p:cNvPr>
          <p:cNvGrpSpPr/>
          <p:nvPr/>
        </p:nvGrpSpPr>
        <p:grpSpPr>
          <a:xfrm>
            <a:off x="7873998" y="696545"/>
            <a:ext cx="3017520" cy="3021157"/>
            <a:chOff x="6501909" y="898781"/>
            <a:chExt cx="5034442" cy="5034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E5A2A6-B91A-6135-7A82-8954D5812F7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8" name="Picture 7" descr="Ceramic cups, bowls, on white background">
                <a:extLst>
                  <a:ext uri="{FF2B5EF4-FFF2-40B4-BE49-F238E27FC236}">
                    <a16:creationId xmlns:a16="http://schemas.microsoft.com/office/drawing/2014/main" id="{A8C99009-B20C-A3B7-6E0C-5A20056CC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DD94D3E1-27BD-0568-41F1-0B12005ED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137609C7-E566-8FD5-D168-52EFCD339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443462-8781-B3FF-F6CE-C76EFD956458}"/>
              </a:ext>
            </a:extLst>
          </p:cNvPr>
          <p:cNvGrpSpPr/>
          <p:nvPr/>
        </p:nvGrpSpPr>
        <p:grpSpPr>
          <a:xfrm>
            <a:off x="4587241" y="2299091"/>
            <a:ext cx="3017520" cy="3021157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C39115-867F-E497-02AD-9E66B9894AB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7122D188-47F9-77A9-A768-08B325E2F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FB1643FD-308F-FAFF-8691-D1E74330A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EC5E2794-96D9-82D8-0128-B01FB25A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9957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F95F-DC65-FE3E-04BB-34124243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CAF6-A665-C76F-ADB8-44A1AC16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1, the first event is A, so we increment Machine 1’s position in the vector clock and assign A a clock [1,0,0].</a:t>
            </a:r>
          </a:p>
          <a:p>
            <a:pPr marL="0" indent="0" fontAlgn="base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Further, this is a send event, so we send its Lamport Clock to Machine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FB4AF-0AFC-0E36-EFFA-CCC812CA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47504-DC0A-2710-787E-EE433895FFEC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F2979-B99A-FE98-42DF-715005E955B3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B1355B-3783-9D47-0ED3-A2DD0A4BEF46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C9F7EB-A15F-2C45-997E-95D824152A28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21F23-2824-AA02-0238-A40C60C91898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908977-6893-9E28-257D-928D0A5251CC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DDD44F-0361-64EE-4140-CE5EC892B816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622AF6-F5E3-7781-037A-6FDD42795844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90232B-D15A-EC60-D0D2-B84B7DDB2D14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33012B-4D2F-A40E-BA96-A955A57BD05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E8880A-392E-617D-9439-2DB179C98422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11EC52-B2D4-FD67-2589-8395D145C3B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668C00-235F-C42D-9417-D9B88E7E45E8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EC3D4-0785-50AD-4786-F1B2960EDFBF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2BF017-6760-B978-6046-8813AE351D75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147C060-CB37-1086-9FE5-13E95222FA36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2F852-D99B-784E-5647-E020CE850065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7D8C99-1208-1B41-7294-37382828D8B8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D50EA2-7A6D-7623-7A2F-0F2DCB8E7024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580735-90F2-057A-C349-346EBA098193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E409B2-C3A7-19CE-A36F-7A0C717843B1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5DDB06-D1B3-60A8-D813-1A397E803B3F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6A4A8A-2774-63CA-175E-E26B269E52C1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BC4479-6863-0639-AE5B-CE13DA7B2E86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332E3F9-77E6-9C5E-8770-E591547F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4BB068-68B7-38C8-0769-1382DDF44FC8}"/>
              </a:ext>
            </a:extLst>
          </p:cNvPr>
          <p:cNvSpPr/>
          <p:nvPr/>
        </p:nvSpPr>
        <p:spPr>
          <a:xfrm>
            <a:off x="3082865" y="2048484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364C79-7DC6-3301-36E6-C9652590D399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34E5F-2A8F-F973-A8F9-5AD794852866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D937EA-1093-4DFB-5D2B-EE76E695338A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E0E394-43C9-AEDB-6A57-E9A2FDBBBBE1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84BA0-3E43-99C8-3580-2B1AD6C58F31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</p:spTree>
    <p:extLst>
      <p:ext uri="{BB962C8B-B14F-4D97-AF65-F5344CB8AC3E}">
        <p14:creationId xmlns:p14="http://schemas.microsoft.com/office/powerpoint/2010/main" val="2840844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0FB8-8747-3A0E-9EFB-381F1770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FB82-18EC-E0A1-63C0-FFCBFB5B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Similarly, on Machine 3, the first event is C, so we increment Machine 3’s position in the vector clock and assign C a clock [0,0,1].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5279E-D754-DB0C-C02F-B35F1380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97784-6A64-7F34-DFFC-A8C3B287EEBD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9780BF-3FDD-60B9-A9EF-7008BBF2DEA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65D530-FE2E-EC1E-5B92-E5933A6113EB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8CE397-01BE-5B7B-6EF4-33C76C6634BF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F1921-BBE4-6FF0-E464-5A6A7FF6BF3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8A350-1A80-54A7-B516-0A394D68EDE8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A55491-C2C9-E8D0-1464-C0C887BBD6D5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9A5CF6-0196-C7B9-102A-3F389397620D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9508A-E850-64E6-6A38-2A1AF84087D6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E6372D-474E-8D16-34E2-FDA1AB4B66E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4A055F-F8C9-2667-8378-D03F3AF24FEE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CB213A-C943-4C19-2A8B-309C3764676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3D0B78-FF9E-2461-6C1E-2B06E2A59B3B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0E3FB-9CDD-9099-9655-AB9B03C3B22D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F4423-2960-CD08-DD66-7C9D4826EB64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C244891-0BEB-B679-33D3-235E777957E4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91152F-8C66-3E63-B5B5-1C6502A70FF9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BD56FD-64F7-112E-3CA6-D67BFCC6320E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30994C-DD8E-843A-1F2F-C988FA766CAA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F383A6-0C0A-CB5E-9ACB-DF680BAD07B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0B7771-E02A-2F91-58E2-A6D5B689E873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8F220B-C657-E266-FE94-C11D7F922DB2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A2A178-671C-01E3-F741-C790B75EE81F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1D3F1-FB9E-FCC0-7D91-A20B929BEBB6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64958B1-9953-BE49-ED97-D5EB7116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7C2A19-A6E1-0E5D-F533-FE22A9273771}"/>
              </a:ext>
            </a:extLst>
          </p:cNvPr>
          <p:cNvSpPr/>
          <p:nvPr/>
        </p:nvSpPr>
        <p:spPr>
          <a:xfrm>
            <a:off x="7430375" y="1999852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B8B56-2B12-ADB1-8950-55A28809EF0A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DE8B5A-1C4B-61B1-9332-1EF0CEFFF2C7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651B5C-4D50-E4F2-CFC5-0A782A6B3A8E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EAE15-B2BE-BADC-F593-F926913850BB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45F8D-05F4-2A53-D42C-2996909D7178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9F2D2-EBB5-2BED-A45B-AEAC68200ABB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</p:spTree>
    <p:extLst>
      <p:ext uri="{BB962C8B-B14F-4D97-AF65-F5344CB8AC3E}">
        <p14:creationId xmlns:p14="http://schemas.microsoft.com/office/powerpoint/2010/main" val="41226483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0D3EF-BEF7-70C6-10AB-6F0ED4F4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CFC0-EF47-8649-7D1B-5483177F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0D0B-2DA7-46C7-4308-E704D981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3DABD-0B6F-C2C4-6F2C-CA358B9225F1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7EE8AD-394A-6B53-1413-BF8577D86F75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12BA18-6B43-EAD9-85C5-171A35616811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46744E-0CBA-3A40-379D-6CCCE47847BA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CB7E86-EE15-80E8-6D9F-82F2B4291257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0EA2B5-9E15-B3EC-67DA-2BB0B4988E4F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B1B961-E332-0BBB-469D-781E78D6E2BE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6BC25-0001-FCF4-BC05-862A570D596D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EC3FF-42E6-C5C0-9ACA-6E8B2503CC6B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896F6C-44AD-E608-4D77-6E4F04A3358E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4E5338-9CD3-811C-3C8C-2FB8093DC9BC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8927D0-1FDD-709C-76AE-CE5178E44BB4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2A142E-BBD4-02E3-AFBB-33E321B613D2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B33D2-0273-271E-8E5E-373D267F81A3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52D9ED-8ED0-C2D5-BCC2-D0066EFC531F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FC2BE99-0426-566D-57E8-0304F0F69360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A1E698-5156-977B-B8F0-7B64F2ED7D2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51D3EA-CDB6-762C-2792-3D4E0E2B2056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20740E-B851-FA98-2169-CA9FE97998B7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34B612-6F4A-9DD6-FE2E-2A90906B4136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8FA273-B7DF-BC3C-1506-B7033BA6513D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F3BA07-D1BF-AC47-2ADA-72896395985E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7120CA-A93F-B529-183C-C5E970367D95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2ACDB-6AFA-4603-F7DB-68E0EDE722D1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6D74DF-43EC-492B-5AE3-BC942E37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7B90C7-D3B3-DFC3-41AC-3E7511856B29}"/>
              </a:ext>
            </a:extLst>
          </p:cNvPr>
          <p:cNvSpPr/>
          <p:nvPr/>
        </p:nvSpPr>
        <p:spPr>
          <a:xfrm>
            <a:off x="5294146" y="259489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15C9D5-2C59-84AB-326C-91DB6A0C3A3E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52CB1F-DFAA-E882-6C27-F4217B568576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89A11-0046-4779-555F-0501DCF42F2D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631DAB-FB6E-B8FF-92FA-A81F36D3B1FE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83829-AE06-A655-F941-F6B32C19EF42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8D64E2-7A97-ACEF-C068-B88F37880F7D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</p:spTree>
    <p:extLst>
      <p:ext uri="{BB962C8B-B14F-4D97-AF65-F5344CB8AC3E}">
        <p14:creationId xmlns:p14="http://schemas.microsoft.com/office/powerpoint/2010/main" val="29968790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E83B-CF11-2E54-AA43-5167387F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3DA1-2B6A-C969-F371-2DDDB0EE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So, we need to do Max(local, receive) + 1.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30505-57DF-84AE-8E49-01318606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124EF-976C-315D-2560-B0C16A4281A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D49A11-9565-0108-5216-843E2C1F7D8A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731CB1-0930-BDC3-CD4C-8447CD73BED8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C484D9-A32A-1267-BBF8-3C267E6A045C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773D5-7A44-2363-2797-525BB068BACD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8C864E-71B1-3EFC-B588-A1A76C8A105D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9D408F-E4DD-8B2E-56B0-5188ACFC6EA1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250FA1-325B-DF6B-BEC1-9FC28A5FD92E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CC682D-2169-D45D-EAF2-FE4B7DA346BC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9244E5-FD5A-7854-1FDD-0A4D4384636C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0FF156-CBBB-19DB-2046-D0198852F2FE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C6E42A-4A35-E718-5DF3-0861BD4A47A1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32EF79-DB4C-990A-5D0F-8B72E55F7E57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BC6E7-E5F5-6CCA-4A26-AD5CDDBF4C93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F4D8D5-44D4-BF7F-84BE-0A9F64483F96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74CF2D9-ABAF-8C67-D967-83D23AA120FA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E77F66-1977-18E6-F178-92A7C39368CD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D936ED-AA13-EDAC-FA1A-714D52B4B573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17BF32-5B34-8865-5BEA-6E562FB5B78F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4F7FF3-1337-8ECD-0B26-BE88CF2F6BA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7CF7FD-A412-17D4-C665-CC00EAD9AE45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9091B-C871-8DAA-B379-74ACA95B4A9A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7EC92F-B598-6AD9-F629-4268450A740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7CB0F4-E3F6-450F-0DC3-9B1137124DA2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724E6EA-732D-E012-6087-127667A1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D7222E-6C27-02AD-A357-CA5B67914C69}"/>
              </a:ext>
            </a:extLst>
          </p:cNvPr>
          <p:cNvSpPr/>
          <p:nvPr/>
        </p:nvSpPr>
        <p:spPr>
          <a:xfrm>
            <a:off x="5294146" y="259489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9784D1-8F63-4AF2-07D3-E4D77AAF81AA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107FE-3352-CA74-60CA-A2738E340332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3E1B0B-A6D8-C65A-AF94-D1F7A0043687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330738-CDD0-D24C-A410-32DF2F174A36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DADAC-920F-AD6E-278F-1B3C25646D58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77CA43-C358-F32B-70F2-9F975A472D43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9AB211-14E1-3382-B32B-E6DFC83A60DE}"/>
              </a:ext>
            </a:extLst>
          </p:cNvPr>
          <p:cNvSpPr txBox="1"/>
          <p:nvPr/>
        </p:nvSpPr>
        <p:spPr>
          <a:xfrm>
            <a:off x="5756982" y="1978615"/>
            <a:ext cx="158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Max([0,0,0], [1,0,0]) + 1</a:t>
            </a:r>
          </a:p>
        </p:txBody>
      </p:sp>
    </p:spTree>
    <p:extLst>
      <p:ext uri="{BB962C8B-B14F-4D97-AF65-F5344CB8AC3E}">
        <p14:creationId xmlns:p14="http://schemas.microsoft.com/office/powerpoint/2010/main" val="41579515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C761-5E72-EB16-55CC-D7E29167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C1F8-F296-FB97-1FC2-1EE97FF3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On Machine 2, Event B is its first event, and it is a receive event!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So, we need to do Max(local, receive) + 1.</a:t>
            </a:r>
          </a:p>
          <a:p>
            <a:pPr marL="0" indent="0" fontAlgn="base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ADB66-D8DC-93AD-1CDA-063AF3B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3190B-6D9D-16D1-B19B-2D89FF216AE9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58B3C9-27D0-232B-D4E4-F084D7117211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916167-9967-E4E5-3D6A-E142CADE3873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2E49A2-8336-FD94-673F-6201E71DE6BA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730709-F8B3-D536-9A54-992DDBD949D6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38B02E-68C8-52ED-0F3D-19436224B713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44DD5F-2F57-8E38-B65F-B04820255E91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EFB26-1892-4716-A71F-DCBB14E5AF25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62263-B300-8F04-05F1-5D3A86F08C99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F6AE76-E9AD-E075-5BC5-347AD083EEBA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79AE43-AF17-4970-7BE9-C57F86621BFA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2AA730-4B41-7840-A3AC-858624439DA9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BCA009-C445-DBBD-56B6-EB0D174E1B13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741E0-45CE-1129-18AF-D6E85CD55232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5DD6DC-6112-D215-987C-9FC29BE39D28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E53DF9D-E050-EE28-457A-2D5ABFA464C9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38076B-E655-D277-CDAA-675449897C48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5EFF88-F859-1867-E334-B10D4BAF68D7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5CCD1D-C259-DC16-7BF9-127C768E7B70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FA1AFC-5789-E7C6-818C-6B6E865525F1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E96F1B-29A6-2533-3557-4FA724783EE3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CE4111-1856-B9C2-106D-798E5B1B71FF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68F8E-36BB-01D5-920E-065BC434A52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587A8B-BB20-CEFC-DC8C-4A9D602384B8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CD303F9-4B70-FEA3-B6D9-93E01940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284205-BE1A-63DD-6A6B-74A484D3DAF0}"/>
              </a:ext>
            </a:extLst>
          </p:cNvPr>
          <p:cNvSpPr/>
          <p:nvPr/>
        </p:nvSpPr>
        <p:spPr>
          <a:xfrm>
            <a:off x="5294146" y="259489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0651A4-2E28-D6A2-83A4-58EEC31CEB2A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F9B98-0313-F001-F9E1-F1FE57427C31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BC055E-C5BD-94B1-F9F0-D5AEC4D5EA89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A23FCF-6D79-3B59-B37D-A3346AC5AEF6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06B4E-D94B-5D2D-0D8A-D5BD6368D7D2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D363C5-063B-5F40-CE4A-27543449FFA0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9A415-D85F-A288-8ACE-F69ECC4C8406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</p:spTree>
    <p:extLst>
      <p:ext uri="{BB962C8B-B14F-4D97-AF65-F5344CB8AC3E}">
        <p14:creationId xmlns:p14="http://schemas.microsoft.com/office/powerpoint/2010/main" val="41163703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D774-B939-459C-294E-EB9BF1DF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9B7B-D300-2988-D99B-97AC5B97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C0C62-151E-DC48-B984-949A5BDA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DE50C-3AC6-B8C2-ADE0-BF29EE744381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3DFC6B-0105-1F3D-C55C-94B37B57C41E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96B7C9-0D5D-EB5F-5C40-5F121B5E09A3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B4ED80-CA45-4F2D-4FE6-9F885287E5CC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5B6FB-2794-CB18-A4E5-3A8180B4AA70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8FC629-0674-063C-DFE8-A7F07A7379BB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780E8B-ED40-FF9E-22DB-CCB8572DCF28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5F234A-234C-CC22-D494-9786E79E19B3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3A59A-8A1D-8EE5-58C1-4E593A0AD3A8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E34BE4-9403-99D9-6701-1E60CDCB3E21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B0D50D-D4F0-7B12-FA4E-003498DA5770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94D73A-8BFB-44FC-E500-806428E60E0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FE05E3-96AF-D71E-527F-79451354B5DA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1BB78-10AC-A0A3-57B6-FCE487B2C7BC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361747-8522-30CB-37E3-0711F7D03AAD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AE728DC-6659-863F-AB77-E66BDD179F8B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DB8000-0E64-BD8E-4CD2-FF0A93ADF0E5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8D8234-1078-1441-F887-3F116214DB04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2A450E-6228-5068-C456-B88A43290013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C53A48-77CF-DE95-E4C2-F8C643A1311B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B95957-797B-F3CE-1CB1-D1FB086E46E8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B06FF4-5696-944A-B734-D48DDCD2EF51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34F07-FCC5-7DB1-4811-296134A69691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AF08D8-7DF4-157A-B23C-8EC41DCDB6B7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F963FA7-2662-9DFB-7B72-BBBE0684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6A0C06-D5B0-EE3D-E60D-E4685744424B}"/>
              </a:ext>
            </a:extLst>
          </p:cNvPr>
          <p:cNvSpPr/>
          <p:nvPr/>
        </p:nvSpPr>
        <p:spPr>
          <a:xfrm>
            <a:off x="7496679" y="277281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C089F1-5505-0397-DE15-A8864D28E269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CA733C-5B5D-09A4-5979-EBC42E2A97C3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015F50-212A-CB2A-ADF1-F14DEA0A9147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EA541-F2FE-8589-F52B-4A77D8030542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02BD3-C7FB-7CDE-CB12-EDD90E819073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9184C-5E11-FD03-179F-58E74690C5D4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48FC4-6712-B509-874F-86F978894BE0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</p:spTree>
    <p:extLst>
      <p:ext uri="{BB962C8B-B14F-4D97-AF65-F5344CB8AC3E}">
        <p14:creationId xmlns:p14="http://schemas.microsoft.com/office/powerpoint/2010/main" val="20794402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D944-307A-9C91-8776-2A090F32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306D-070D-3F9A-7427-E83BECB0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FB1D5-6EFF-6297-DF32-77632ADA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0D230-A1E9-939E-0845-F2599E92ACCB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A7B91A-D923-E5CF-4B88-F00D3EB4159B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E17820-FAD6-8D57-671A-ECE2EB170AFC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C94874-39EA-9123-4A3F-08AD4EEEFD95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D55A6-19E5-8740-4E6E-70B790A42B52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E34369-9219-FBF8-AD2F-0F4CFC2F90E1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A7D711-1A0F-52E2-3C26-D35B8206D9D7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3017B9-BF86-C110-AF6C-B80219C11CA1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9441B-3A8E-4A36-D1E5-ABECD5A92507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DC4A10-76CF-6943-E71C-91439122BC5F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2A168F-27E1-418A-538D-95AC5571BB08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6A46F6-690E-837A-E148-040A137F64EC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7FF028-E92A-9761-9E50-637D4C2326AC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09DA9-59E5-E5CE-4686-475BCCEFA62B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182DBE-1A2A-5357-EFFF-7D3FDDD2807A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F025CE7-C7CB-BABE-F507-F8F6CF731D7E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4D4302-F2ED-BEAF-05A3-D5A9FD12B827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A445E1-6F05-9190-A67C-27DC957505BC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465ED4-AC70-DF27-3771-0B60F065FF5A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4EA15E-6F2F-50AE-3077-6C89FA0C4DBD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B46C56C-C291-CF4B-8577-57D79CD710B5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281D42-03BD-E11D-BE3F-CD6C09D6AB2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C890EC-0C8C-BFC7-6007-49EEDED19DB0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0480EC-54CB-39CD-62FF-050B0103FBC9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F4E3A75-D1CD-1983-D855-2A57D07A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199BA7-F92C-6A9E-F782-B5EDFB878B95}"/>
              </a:ext>
            </a:extLst>
          </p:cNvPr>
          <p:cNvSpPr/>
          <p:nvPr/>
        </p:nvSpPr>
        <p:spPr>
          <a:xfrm>
            <a:off x="7496679" y="277281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10397D-D2BE-0A07-7526-D25A58326870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B512CD-D75D-7AFB-335E-682BB7CAB4B1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D1FB4D-7BA9-3229-018C-559235324602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8AD753-8359-4734-70DB-D2B0FF2D525A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EBAFE-04EB-8663-7D1B-A0C98411326C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19DC29-1B23-A668-24CE-5975381C7CA4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1E0C7-83F5-45E2-7FCB-2B3422121BF7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F62D19-1833-CEDC-B2EB-6A3E4709B113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</p:spTree>
    <p:extLst>
      <p:ext uri="{BB962C8B-B14F-4D97-AF65-F5344CB8AC3E}">
        <p14:creationId xmlns:p14="http://schemas.microsoft.com/office/powerpoint/2010/main" val="39127399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4F83-427B-4061-59B7-FDDEADF2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1782-B29B-ACAD-FFC7-11026AD6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D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67A10-7A9F-C7BF-26F9-0BB3CDE9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2C63C-7528-3162-750E-D4E1A29B09FC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126723-04A0-C001-3C6E-9910E89613F6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E802FC-939D-52E4-53DF-D8F6B76638FF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FF88CF-543F-59FD-E927-C6929DC690E0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8A5FD-B212-AA3F-0EA5-A04A63049BE6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2D73A6-E551-F6F8-E2E5-E078CA14346C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0C17F6-CDB3-1D23-8728-A5ADE356C54C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0ABCFD-8D69-8CC6-539A-78D92667F063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97336-D444-551C-EF9B-45B6B357E692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9AA0DB-0B1C-19AC-28E6-EF1FDDBDD91E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74D9D2-1D39-100B-82D4-5257DE19F2FB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103DF5-986D-5C15-9512-CBC15F656755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3BCD83-B018-EBFB-5487-68AA578320CF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78C30-9691-F19F-FC9C-7E0D539951E7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A0E483-6F26-6C33-45DC-D9119220DBAE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B948035-7784-CEEC-12E1-8310B64C80DE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2C5A28-444E-B5E7-8336-2DDF2CC796E5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BBEAFE-24BE-5CB8-45D0-BE58AFF0C52F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2168C-F463-1D24-89F9-EABAAF7E8B9D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CF777E-AEC7-29D1-AFC3-1353B6EB5DAC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DB9218-0DA7-3645-232B-0CBEF118D7AD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A71217-7EC5-6A13-4AFC-7AB4B3F4B10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4E824A-9985-52EE-0879-70C249E04285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C81578-9F34-44FF-2CAF-E7985EC667D9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00023E9-418C-15D8-3F99-51D8B6C3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E61194-9CCF-2327-08C6-F35651BEF36A}"/>
              </a:ext>
            </a:extLst>
          </p:cNvPr>
          <p:cNvSpPr/>
          <p:nvPr/>
        </p:nvSpPr>
        <p:spPr>
          <a:xfrm>
            <a:off x="7496679" y="277281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FA88CC-7966-0F59-5D83-1E156630EBA7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C3C026-ADC6-65BC-E993-CD8879F20D8B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FF3D7-8364-7D96-BD1F-7A467A948007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F9BFEB-AED9-04DF-E4E3-090903170210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C6F79C-DBB0-BDA6-0DED-DA25B278DC66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A01AEE-F1E5-9AE4-604F-371367BE17AB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CB15DE-BF20-03DF-7953-B452237C0E08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0F00B9-97B8-7E83-E3BF-652AE06F1CC6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FA9E8C-D5E4-04BC-DDEE-A3054ECEE953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</p:spTree>
    <p:extLst>
      <p:ext uri="{BB962C8B-B14F-4D97-AF65-F5344CB8AC3E}">
        <p14:creationId xmlns:p14="http://schemas.microsoft.com/office/powerpoint/2010/main" val="37361848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72BC-CA56-EF10-2FB5-66FB95AB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D720-123A-BA77-8A24-27AEA382E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03A2-D5B6-2CEB-93E1-92D96309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E1EC9-43F2-CFD2-7AAE-6E9890960819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127527-E08C-D6F0-74BF-2D7B8391BD2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C2EACA-AA9B-A8F3-01C5-26262B271BB0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8DDE65-BD05-66A2-3527-759064197FCB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0DEC2-CA31-939A-108D-851FA2B200A8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01D97B-81B9-9C43-48AD-244B9AD6614D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4239AB-AD42-1760-CE9E-1EF3C4E91E0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A5BD43-75AE-4030-7F80-9BD0B50AF8DA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48CA6-49F3-3D9E-DBE7-C346E2254DBF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63A756-8BE9-8283-06D6-233FDA9296C7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FA8CF7-5BBE-1C2B-28C5-22CDEEE5B8E1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9EEBF8-642F-7B53-0D88-F95CB793FCAE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AA4C3-F0CE-544C-AA00-53EA1BF5E59C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CA5E-BA38-A28D-AE49-5A97A8FAD14C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1C6774-3C4F-DEB4-20A5-8BE6D3D78CF3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EF1241F-17EB-A2D5-9E28-8B04AA550C94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52E74A-B64D-80B5-5F56-F532FC0A6596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3E3379-881F-E7DC-6E2E-E691C839D679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CF1B55-BFEE-E9C5-B6EE-E4131AD59725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88A742-D553-A8EC-64D1-7096E3DC3AEB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5607B8-47AC-DC04-2FEF-C1B4C1B6CC1D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C7C6DA-E46B-275C-07E2-2C960CB5147F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09319-AAB7-8094-3EF0-CD2CDC9FEB1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1B6C43-EF92-604B-79DD-9DB9A353E729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AD7D175-F0C8-6257-1A87-D7665EE4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328572-146E-5FED-85CB-A1C49226BA25}"/>
              </a:ext>
            </a:extLst>
          </p:cNvPr>
          <p:cNvSpPr/>
          <p:nvPr/>
        </p:nvSpPr>
        <p:spPr>
          <a:xfrm>
            <a:off x="5166300" y="364848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2802FF-FE0C-F021-4431-206046361686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0D01E4-EBD0-6105-EDA0-197D3404C0EE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9C24FC-1577-6E8C-98C3-00EBCF51AD52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8223BD-A11F-FC31-4B0C-C3E1C3D4B01D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851B5-6411-207D-3569-18452164846B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7AC472-AAB5-D679-800F-790282D954BA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913A8-F76E-F8E3-7621-A4313907B63D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9B367-6EC7-9DC8-A46C-7FCB74E34E6A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902A89-F7E5-FB49-2D03-E4FE882E5807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</p:spTree>
    <p:extLst>
      <p:ext uri="{BB962C8B-B14F-4D97-AF65-F5344CB8AC3E}">
        <p14:creationId xmlns:p14="http://schemas.microsoft.com/office/powerpoint/2010/main" val="39552143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81E6F-2FE6-22B5-0996-CB88C23C9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8AB6-55C0-E087-2F5C-C7FBBBD4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9ED3-2E7D-AD0D-9BE3-BF2AAB89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B51CC-4972-0CDF-3F4C-C61AD2819234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86CFE-07E0-834D-8DFE-DED5381C3D39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A66327-E97D-F0D9-1B0F-1A6E1EFCC74A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9A05FA-2F27-F17A-CE0E-9072A9D30539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63E5D-DA3C-B602-4DB3-6DC7B1E34F9C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9B631A-CD7B-C466-D4A3-38ABDC9B2107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7B3F8A-60A3-14AD-A759-044E01D8612C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7AF754-FF58-42B3-6205-16CE96231B9A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DB9CC-524F-42B4-D85A-9C3D1C660335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DFFCA6-9362-1EF4-72E1-BF6353DB44B2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51803F-BFF2-363A-CEFB-D932B3BD489D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80704C-5607-38A2-B100-1CB732D12C20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53C237-E34C-9CAF-30D3-E2FE7FACC54F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1F238-EA9D-DF67-3B7E-C70C195E6976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06A73E-F206-9D89-67AD-3725527161E0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8C7D3EB-9847-E109-8882-2317A2B7DE42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CEFA6D-C342-6A53-A7D1-D6B385E43410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F12FBF-026F-AD9A-434A-862857D43A62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248DEC-6F5D-24B3-5395-054033888E27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4A82C1-9CB4-868C-97AF-215BE8E8F3C3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302A26-B67E-7A1F-4CA5-02F75117D867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E17AFA-F960-B881-AB71-EE26428816CB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F9DE9-7E09-E44B-CEDC-2F75034FD7AE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6CD5CB-3D62-3ADE-0455-FD6C470F2186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66BC5A4-5EF2-26DE-A725-32783070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8A2A0B-983C-6980-A2E1-010C63618B7E}"/>
              </a:ext>
            </a:extLst>
          </p:cNvPr>
          <p:cNvSpPr/>
          <p:nvPr/>
        </p:nvSpPr>
        <p:spPr>
          <a:xfrm>
            <a:off x="5166300" y="364848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1F891-846A-7A71-88CD-C41D0FD3771E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6DA50-D0B4-0681-C155-946F0C208ED4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526D61-D3D7-D7B7-23FD-161E74755CA3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[1,1,0]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834F66-8352-0FC0-7CCA-74CA0089EB4B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420DD-065B-3475-8120-0B92972B13CC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1E871-3770-9FE0-74F4-49C797B1B410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67DBC9-1B0B-20D1-7BBB-1C278AF74A51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A372BE-424B-B300-30DA-1A4E5D57C2F0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2F4C6E-968D-E946-7552-E2693BFD52C3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B6D454-45C8-A01E-F01B-3CE602786C6B}"/>
              </a:ext>
            </a:extLst>
          </p:cNvPr>
          <p:cNvSpPr txBox="1"/>
          <p:nvPr/>
        </p:nvSpPr>
        <p:spPr>
          <a:xfrm>
            <a:off x="4021264" y="3101841"/>
            <a:ext cx="158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Max([1,1,0], [0,0,2]) + 1</a:t>
            </a:r>
          </a:p>
        </p:txBody>
      </p:sp>
    </p:spTree>
    <p:extLst>
      <p:ext uri="{BB962C8B-B14F-4D97-AF65-F5344CB8AC3E}">
        <p14:creationId xmlns:p14="http://schemas.microsoft.com/office/powerpoint/2010/main" val="123601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A986-DE1F-4FCB-6BA1-20933C88C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12B-BC1A-D93B-A6F6-A2FC1380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952747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Time in a Distributed Setup?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705F3-A818-266F-71A9-7AD48EDC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E0B8BB-2847-CCD8-D26A-7CACB89F3DDA}"/>
              </a:ext>
            </a:extLst>
          </p:cNvPr>
          <p:cNvGrpSpPr/>
          <p:nvPr/>
        </p:nvGrpSpPr>
        <p:grpSpPr>
          <a:xfrm>
            <a:off x="5094101" y="4352977"/>
            <a:ext cx="2142424" cy="2368498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A03F64-5768-33B3-A83E-9547683E7FF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CAF7C184-AADA-80B6-20FA-6DFD09723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4B575951-587C-69A3-4369-553B0CDBB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FC6BAAB3-A66C-A455-5879-1B6772326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9" name="Picture 8" descr="A close-up of a doll&#10;&#10;Description automatically generated">
            <a:extLst>
              <a:ext uri="{FF2B5EF4-FFF2-40B4-BE49-F238E27FC236}">
                <a16:creationId xmlns:a16="http://schemas.microsoft.com/office/drawing/2014/main" id="{70B52837-2C77-D4F9-42C5-4E4EF921A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376" y="2047275"/>
            <a:ext cx="1169874" cy="12478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B4723-7876-D933-B1B3-8B4499CC20A9}"/>
              </a:ext>
            </a:extLst>
          </p:cNvPr>
          <p:cNvGrpSpPr/>
          <p:nvPr/>
        </p:nvGrpSpPr>
        <p:grpSpPr>
          <a:xfrm>
            <a:off x="765610" y="1486959"/>
            <a:ext cx="2142424" cy="2368498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7FA669-0C48-AC00-8993-43C6EF120DBE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F60B182E-6373-D06D-07EB-5CEC003BD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FFA8CD21-3FAE-D635-BEA0-F92C50F03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72B152D1-78E0-6BC2-635C-345933B6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89246C-C81E-6C59-5AA9-F8AD074EF57A}"/>
              </a:ext>
            </a:extLst>
          </p:cNvPr>
          <p:cNvGrpSpPr/>
          <p:nvPr/>
        </p:nvGrpSpPr>
        <p:grpSpPr>
          <a:xfrm>
            <a:off x="9607678" y="1486959"/>
            <a:ext cx="2142424" cy="2368498"/>
            <a:chOff x="6501909" y="898781"/>
            <a:chExt cx="5034442" cy="50344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4886C18-0895-C30C-575E-D4DEACDF5AC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9" name="Picture 28" descr="Ceramic cups, bowls, on white background">
                <a:extLst>
                  <a:ext uri="{FF2B5EF4-FFF2-40B4-BE49-F238E27FC236}">
                    <a16:creationId xmlns:a16="http://schemas.microsoft.com/office/drawing/2014/main" id="{D0A43397-1854-D8A7-BBEF-333FD3C4A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0" name="Graphic 29" descr="Paper with solid fill">
                <a:extLst>
                  <a:ext uri="{FF2B5EF4-FFF2-40B4-BE49-F238E27FC236}">
                    <a16:creationId xmlns:a16="http://schemas.microsoft.com/office/drawing/2014/main" id="{6CFB9591-671F-BB24-7EF1-EF6D45E36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8" name="Graphic 27" descr="Computer outline">
              <a:extLst>
                <a:ext uri="{FF2B5EF4-FFF2-40B4-BE49-F238E27FC236}">
                  <a16:creationId xmlns:a16="http://schemas.microsoft.com/office/drawing/2014/main" id="{4FBE1C06-7BBB-F4CD-D14A-FC1C7563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C8B995-A371-7B93-0D00-1073C3A8A229}"/>
              </a:ext>
            </a:extLst>
          </p:cNvPr>
          <p:cNvCxnSpPr>
            <a:cxnSpLocks/>
          </p:cNvCxnSpPr>
          <p:nvPr/>
        </p:nvCxnSpPr>
        <p:spPr>
          <a:xfrm>
            <a:off x="6874086" y="2453592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17ECF8-7AB2-77EF-797C-BDC1F982B86E}"/>
              </a:ext>
            </a:extLst>
          </p:cNvPr>
          <p:cNvSpPr txBox="1"/>
          <p:nvPr/>
        </p:nvSpPr>
        <p:spPr>
          <a:xfrm>
            <a:off x="3405917" y="1836296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54E103-FB0C-2EC7-CF0E-72A5C6F82F8C}"/>
              </a:ext>
            </a:extLst>
          </p:cNvPr>
          <p:cNvCxnSpPr>
            <a:cxnSpLocks/>
          </p:cNvCxnSpPr>
          <p:nvPr/>
        </p:nvCxnSpPr>
        <p:spPr>
          <a:xfrm>
            <a:off x="6009509" y="3368842"/>
            <a:ext cx="0" cy="1387012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B4CB2B-8305-97AF-3832-6F4BA5BC35E4}"/>
              </a:ext>
            </a:extLst>
          </p:cNvPr>
          <p:cNvCxnSpPr>
            <a:cxnSpLocks/>
          </p:cNvCxnSpPr>
          <p:nvPr/>
        </p:nvCxnSpPr>
        <p:spPr>
          <a:xfrm flipH="1">
            <a:off x="3099382" y="2487289"/>
            <a:ext cx="245500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538D7D-F930-8827-451E-A5CF089B0719}"/>
              </a:ext>
            </a:extLst>
          </p:cNvPr>
          <p:cNvSpPr txBox="1"/>
          <p:nvPr/>
        </p:nvSpPr>
        <p:spPr>
          <a:xfrm>
            <a:off x="6808016" y="1816442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DD0978-0654-EF96-9005-2EEA474B56A4}"/>
              </a:ext>
            </a:extLst>
          </p:cNvPr>
          <p:cNvSpPr txBox="1"/>
          <p:nvPr/>
        </p:nvSpPr>
        <p:spPr>
          <a:xfrm>
            <a:off x="3631427" y="4228373"/>
            <a:ext cx="22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current_time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52228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E20E-5821-9865-3DAB-CE7925DE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E698F-25F2-82B6-B066-E19EF35D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E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2F2C2-D34E-E1EA-672B-8A3A2FC2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0FF15-1947-E399-5D30-A5E7E4AB109A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161BDC-E40E-C6A2-F1B5-771236249D24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F69E12-421C-5BB2-E0DF-F99C1778D46C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06F7-29F1-5539-AC1D-227161D10B42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0345E-9E5A-B882-05F4-1AF2B7050CB2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6048A-1724-7FCE-D4D8-CEE6607077CD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3326C6-F70F-050F-2D7F-7A90DF162FD0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B92F7C-3FBB-BA79-7321-310F7A93A92A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44F1A-1B77-2BDF-6108-58C907120500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148AF-F87F-A417-F773-65859960BC34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0F0BF1-EF37-3447-7D3B-60D2E679D72F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8638F3-DD48-9359-8159-476CA336FEDC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2E6C51-F615-CEC1-CBF2-B86782B81DA2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449B0-B622-96A3-9916-4DCD761C0708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63F7EB-628B-FA8A-5137-C619A71BDA61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153D3E4-7BD7-EF0B-D2AA-CE33C698851E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89C5B5-3397-4638-590E-8E1600FD4996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CB6A34-AC5E-A360-0116-91D562413712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7FF4A9-5275-80A5-917F-BA423EFD448C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76D3A7-DDE8-4AC7-AA09-21275A332DB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374A7E-10C1-6BE7-E6A4-E0F7F7D63861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7AD0C1-E8EA-7F3F-54EB-B518A63D5FE2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F8173E-317D-0313-11C6-68F16B3E5DBA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2C171-AEE5-C425-30F8-82D5CB28D7CF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ADE21AC-B14B-4499-08E9-A7669A9F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C2A300-3162-C54F-8C68-46B71CEAB6D4}"/>
              </a:ext>
            </a:extLst>
          </p:cNvPr>
          <p:cNvSpPr/>
          <p:nvPr/>
        </p:nvSpPr>
        <p:spPr>
          <a:xfrm>
            <a:off x="5166300" y="3648480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6C8B15-A08A-23B8-C350-38E267F2DF9E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EEB357-5099-2679-076C-0D140E1B8FD5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3AB02E-6FC3-8FD0-A30E-B26B237AB4C6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[1,2,2]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E0AB5-37EE-7C57-2A69-E27D277F8493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81B58-F2B6-4A0E-0440-BD139D05492C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D5573-FA1C-965D-49C8-0CCC74721BD7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A68ECD-546E-FAF2-7EC5-89B099EB5C73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2BB4A-09D5-2F3D-2DBA-38D802D8E9BE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05A430-66E8-7584-07C0-FE0F53FE3D7D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B32BE3-64BB-0F43-667F-EA2E449DF1DF}"/>
              </a:ext>
            </a:extLst>
          </p:cNvPr>
          <p:cNvSpPr txBox="1"/>
          <p:nvPr/>
        </p:nvSpPr>
        <p:spPr>
          <a:xfrm>
            <a:off x="4290464" y="3688486"/>
            <a:ext cx="9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[1,2,2]</a:t>
            </a:r>
          </a:p>
        </p:txBody>
      </p:sp>
    </p:spTree>
    <p:extLst>
      <p:ext uri="{BB962C8B-B14F-4D97-AF65-F5344CB8AC3E}">
        <p14:creationId xmlns:p14="http://schemas.microsoft.com/office/powerpoint/2010/main" val="22295410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2E20B-5646-EC7D-9415-FF8E38E6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9505-2BA9-44EF-C7C9-BA8486E6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8B2DE-D27C-3D43-C899-0D9CF8F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B0B20-2C0D-E9D9-FBFA-5BA63B4203A5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9238BB-6145-537E-C969-4BE1CF55797F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F84E0F-1ADE-E801-B47C-029AB7651DA1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AAF59-E26F-9361-A404-FD08DE0D5428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C049C-9232-DD9B-5D17-9DFDB2A82126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E2F848-D25F-3AED-87BF-2F6635D6B551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89E2D4-9EB7-8871-B399-019575A5E6D7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3FD8D3-2DF3-5568-9E63-47561B8D4AC2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33DE2-47AE-0CE2-0B0A-852A2E1876ED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32FE2B-EEDF-D59E-77DF-49806177B7BE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07DA48-4747-DFEA-8602-9398F9744761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A754E2-DA5E-2AEA-3F5D-AD499FE6CEFC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C88941-CCD4-FAA9-2120-C8668F0046A1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824EE-1B4B-537F-38A1-87FB092EE751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17FCE0-5D0C-A8A6-EB31-FDEDC8C47009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FFC8702-0E41-9711-4E0D-937A19412289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7952E9-F7D9-F76F-1332-946822440AC5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FDDD50-0645-83AE-2A86-0749673444CC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D1F0F3-F04B-B0FB-1FE3-8ECAE960DE66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BDABD4-D3B2-86C6-B85C-C1A1CFC3FFEF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BB5361-FCE4-7A79-9BE5-2B117FD7E8C7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564867-CAB9-0DEF-48E3-5BBFF1D9F4A5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7303F1-0755-0EB8-F547-321CBA2A59DD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62B43A-D53B-5BC7-7441-87A6A6395EE8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8C83A0C-33BA-DE7A-3BC1-0AFE595C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ADC68D-1736-7EBE-6569-EF54729D9DDD}"/>
              </a:ext>
            </a:extLst>
          </p:cNvPr>
          <p:cNvSpPr/>
          <p:nvPr/>
        </p:nvSpPr>
        <p:spPr>
          <a:xfrm>
            <a:off x="2998735" y="403716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0CF39-C449-74C1-5D58-865E70F3150C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717EA-E707-C237-672F-C787C9D735AD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F77AA-9AD5-D4A1-559B-FA9C17D277C6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[1,2,2]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743320-D25F-1C2C-78B2-499D0D59AC96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0522C-7F3D-FF85-28D2-AA37168DA909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272FC5-23EE-8A18-E93E-46140B694D1D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3848BE-E16B-B5D8-B7AB-7D92957CA020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2366C5-2123-AADA-1E76-E471EE3D2574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703091-679B-F670-07D2-CA690795FE62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7D093B-9688-D79A-1CAC-B996C4A18C17}"/>
              </a:ext>
            </a:extLst>
          </p:cNvPr>
          <p:cNvSpPr txBox="1"/>
          <p:nvPr/>
        </p:nvSpPr>
        <p:spPr>
          <a:xfrm>
            <a:off x="4290464" y="3688486"/>
            <a:ext cx="9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[1,2,2]</a:t>
            </a:r>
          </a:p>
        </p:txBody>
      </p:sp>
    </p:spTree>
    <p:extLst>
      <p:ext uri="{BB962C8B-B14F-4D97-AF65-F5344CB8AC3E}">
        <p14:creationId xmlns:p14="http://schemas.microsoft.com/office/powerpoint/2010/main" val="32506745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93FB-E294-6460-B83C-DD2EECB3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7710-2B21-CB66-0724-EF5C1C84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87ECC-DEAB-21DC-E81B-F71D3D35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771D-A12E-9787-74F0-B3D993388E9F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FEAAF-F074-02E5-4FA0-222D79ADCB9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B16381-85F8-B0AD-9091-937F2B2DCEB5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CCB160-C036-3CAB-E866-1FAE493D6B70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2A4DC-E5C0-6B3A-65CF-D56F58E3C00A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092AFC-ACB5-FA05-2707-C982CFB7A971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6E83A5-5967-C712-DDBD-DBD2A18DF5A3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D3FA24-DB9A-1C62-49A4-874EBA097089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DFE39-9E0A-B1A9-6E3B-A352E2C48F92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5B6B73-C6DC-4535-2801-9B95CFE5AD0C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2DBE3D-CA69-793F-6ADB-0ACA42723213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D96FCC-EF17-A83E-9A89-A5316E241D87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90D875-8308-C1AB-BBA4-75D0F8E2EC87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CE605-86C9-18DA-678B-0CF0F5E6A808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003178-B87A-5515-CF69-DFD750031417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D4DD9AB-4624-D641-D82D-D69725F4DB43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E56DA-5423-0824-1B4F-AF1539504301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DEFB7B-EA21-0FA0-50D1-EF0EB78D7453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8733A8-1FCF-20A9-DB4D-803247DFE2C2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8E335A-CBFC-5709-27FE-E638474B4C49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062905-E881-FE04-DE3F-60228E8BEE4B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6B1AC9-BB52-77EF-2AD8-FE8F206F1083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7C0D00-E825-506D-4D92-38B4950486A9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14B0AB-ECF8-810E-D4D5-5D29BEC767F1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EB32F23-B0D9-AA20-B90D-CE02A0B8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C3339B-550C-BCCD-5F68-E841E9687085}"/>
              </a:ext>
            </a:extLst>
          </p:cNvPr>
          <p:cNvSpPr/>
          <p:nvPr/>
        </p:nvSpPr>
        <p:spPr>
          <a:xfrm>
            <a:off x="2998735" y="403716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EAAFF2-C698-8CEF-C4CD-D7F2761D4C7D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BFB850-5A8B-82E5-BDD0-0A245826CA60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4ED8D-E7E7-4BE2-CD46-6EAEF4563B1E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[1,2,2]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880A5-4F06-B308-69EA-A9CF32046D30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E41CB-5C2B-23B2-5E14-BD1BE4CC3ADF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79A54-8E91-D1E7-8C09-DB230C6B0CFF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534FF-4682-62DE-711D-C5D0D422A9C6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D5C632-4BDC-0385-BFBA-3C2B7FDD380B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5DAFB8-19A9-2A0A-4E19-FDDA4111A878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55D6B7-033C-4E84-8087-AC13456F90DD}"/>
              </a:ext>
            </a:extLst>
          </p:cNvPr>
          <p:cNvSpPr txBox="1"/>
          <p:nvPr/>
        </p:nvSpPr>
        <p:spPr>
          <a:xfrm>
            <a:off x="4290464" y="3688486"/>
            <a:ext cx="9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[1,2,2]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F99EF2-BAE8-72CC-9CB6-82637B004637}"/>
              </a:ext>
            </a:extLst>
          </p:cNvPr>
          <p:cNvSpPr txBox="1"/>
          <p:nvPr/>
        </p:nvSpPr>
        <p:spPr>
          <a:xfrm>
            <a:off x="2132659" y="4035475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[2,0,0]</a:t>
            </a:r>
          </a:p>
        </p:txBody>
      </p:sp>
    </p:spTree>
    <p:extLst>
      <p:ext uri="{BB962C8B-B14F-4D97-AF65-F5344CB8AC3E}">
        <p14:creationId xmlns:p14="http://schemas.microsoft.com/office/powerpoint/2010/main" val="4607249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17EE-2508-89ED-3B98-85A30EB8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03DF-1332-8A2A-0150-3E0F674B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F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CD6EB-E9BA-71B0-7CD5-2DDFBDA2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FDC3A-99A4-F404-8000-1EAB5E17E492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F59B6F-E1A1-8383-F0C9-07FEF8B5FC1A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9F16F9-F3C8-A097-871A-66900C5AC32B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240C9E-FBE4-B88F-5C1C-61D9EF2040A7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DE268-7F94-FBB3-97B9-8CAE0DEC1266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51D5B0-37EA-EB28-9927-15E2AF297408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1E4622-DDAB-A95A-03BA-6851BDA10BA5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585CD1-79D2-71F2-9147-D9C4800A0DAA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11D30-FE95-B037-3378-916116583098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816848-2F9F-874F-1C9E-E42D40178388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F6C472-7175-A13F-5407-534D8A843EDD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EBCC3B-2E5E-C15B-F09D-2E48D1E82D97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8D4E8-E4EC-8C86-68D8-C716876CD5A2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695AB-5474-9E90-C272-6DCF2683632A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443D55-1E56-EB09-AEEE-DEE87065AD5A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7970CB1-939D-0B8E-F147-74A776E2D659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9A1F49-2658-7A4C-051F-C0D100ABDE5D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D2372-DD8F-0502-61C7-1387861B0FDD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3F3DA8-99C4-1E5E-0668-56692803D7BE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6BB819-B280-DF35-E98B-70C3266486FE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46A9C3-0FE4-269B-9E8B-DB7ED24CAD5F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3D4150-A185-206B-6DF5-12B441267D2B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AAA406-9F31-487E-3F42-22F3D2C79880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12FF06-0665-2222-90D9-80D747E2480D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AC37193-8E52-4170-3BD1-A2F221D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Vector Clock Algorithm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513A59-A87A-F41E-1F22-CAAEC6C7BD19}"/>
              </a:ext>
            </a:extLst>
          </p:cNvPr>
          <p:cNvSpPr/>
          <p:nvPr/>
        </p:nvSpPr>
        <p:spPr>
          <a:xfrm>
            <a:off x="2998735" y="4037163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2A6C83-2774-EAE6-4EC2-A8B5BE7917F9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D1BEE-B98D-45BB-E534-923CB8D2FCE6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8DBB9B-D2D4-1B89-B18B-872BEA338A6F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[1,2,2]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A95C9-6D09-695B-0186-1A6898CC36A2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6D552-7A16-E927-FD7E-CF481BD4ED3A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E14E9-9131-F65A-3A76-B54D77647771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B3658-EF19-EF44-E917-D8C02A3E4711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BFF59E-0CF8-448D-7D35-76C67626E45E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A6ECDD-9D32-75D7-4924-28AC6DE31CB5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E59C2E-A3DE-66A3-63E8-57371F983F77}"/>
              </a:ext>
            </a:extLst>
          </p:cNvPr>
          <p:cNvSpPr txBox="1"/>
          <p:nvPr/>
        </p:nvSpPr>
        <p:spPr>
          <a:xfrm>
            <a:off x="4290464" y="3688486"/>
            <a:ext cx="9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[1,2,2]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0A910D-8869-1527-F035-CBB2EC1A8234}"/>
              </a:ext>
            </a:extLst>
          </p:cNvPr>
          <p:cNvSpPr txBox="1"/>
          <p:nvPr/>
        </p:nvSpPr>
        <p:spPr>
          <a:xfrm>
            <a:off x="2132659" y="4035475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[2,0,0]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D01696-1874-6F62-23C7-256A31FE63A0}"/>
              </a:ext>
            </a:extLst>
          </p:cNvPr>
          <p:cNvSpPr txBox="1"/>
          <p:nvPr/>
        </p:nvSpPr>
        <p:spPr>
          <a:xfrm>
            <a:off x="3806654" y="440482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[2,0,0]</a:t>
            </a:r>
          </a:p>
        </p:txBody>
      </p:sp>
    </p:spTree>
    <p:extLst>
      <p:ext uri="{BB962C8B-B14F-4D97-AF65-F5344CB8AC3E}">
        <p14:creationId xmlns:p14="http://schemas.microsoft.com/office/powerpoint/2010/main" val="13860875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6A4F-F5CA-31E3-8AA2-504263E1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EBED-B3FD-2EB8-8E09-A297705F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" y="5475646"/>
            <a:ext cx="11615702" cy="13287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look at Event G next.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97D47-8615-DE36-3699-DAC0E1FB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1AD06-9905-CC69-2D4F-824DF4B74591}"/>
              </a:ext>
            </a:extLst>
          </p:cNvPr>
          <p:cNvSpPr txBox="1"/>
          <p:nvPr/>
        </p:nvSpPr>
        <p:spPr>
          <a:xfrm>
            <a:off x="1547959" y="3012525"/>
            <a:ext cx="14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Increasing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A547C0-83FC-6010-6396-201AA11F30FC}"/>
              </a:ext>
            </a:extLst>
          </p:cNvPr>
          <p:cNvCxnSpPr>
            <a:cxnSpLocks/>
          </p:cNvCxnSpPr>
          <p:nvPr/>
        </p:nvCxnSpPr>
        <p:spPr>
          <a:xfrm>
            <a:off x="3502964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D064BC-10B0-6F08-4266-69ECBB182913}"/>
              </a:ext>
            </a:extLst>
          </p:cNvPr>
          <p:cNvSpPr txBox="1"/>
          <p:nvPr/>
        </p:nvSpPr>
        <p:spPr>
          <a:xfrm>
            <a:off x="2893364" y="1169285"/>
            <a:ext cx="138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A1CAEC-06A2-EDBD-72D7-0B600AFF933A}"/>
              </a:ext>
            </a:extLst>
          </p:cNvPr>
          <p:cNvSpPr/>
          <p:nvPr/>
        </p:nvSpPr>
        <p:spPr>
          <a:xfrm>
            <a:off x="3442806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D0710-1322-5217-BDD3-C878B2BE39FE}"/>
              </a:ext>
            </a:extLst>
          </p:cNvPr>
          <p:cNvSpPr txBox="1"/>
          <p:nvPr/>
        </p:nvSpPr>
        <p:spPr>
          <a:xfrm>
            <a:off x="3086613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100186-6756-CCAB-4A39-C73662BC26E4}"/>
              </a:ext>
            </a:extLst>
          </p:cNvPr>
          <p:cNvCxnSpPr>
            <a:cxnSpLocks/>
          </p:cNvCxnSpPr>
          <p:nvPr/>
        </p:nvCxnSpPr>
        <p:spPr>
          <a:xfrm>
            <a:off x="559292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361A12-F694-D9A0-A0D9-F604D8185A67}"/>
              </a:ext>
            </a:extLst>
          </p:cNvPr>
          <p:cNvSpPr txBox="1"/>
          <p:nvPr/>
        </p:nvSpPr>
        <p:spPr>
          <a:xfrm>
            <a:off x="498332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D182D3-A2B5-91C6-8573-21A3D1A626B1}"/>
              </a:ext>
            </a:extLst>
          </p:cNvPr>
          <p:cNvSpPr/>
          <p:nvPr/>
        </p:nvSpPr>
        <p:spPr>
          <a:xfrm>
            <a:off x="5532768" y="2782761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D4B8B-BA44-D962-0C5E-6797515C2B2A}"/>
              </a:ext>
            </a:extLst>
          </p:cNvPr>
          <p:cNvSpPr txBox="1"/>
          <p:nvPr/>
        </p:nvSpPr>
        <p:spPr>
          <a:xfrm>
            <a:off x="7743045" y="2048484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D51898-6498-BA5E-BC8E-298E6675EE18}"/>
              </a:ext>
            </a:extLst>
          </p:cNvPr>
          <p:cNvCxnSpPr>
            <a:cxnSpLocks/>
          </p:cNvCxnSpPr>
          <p:nvPr/>
        </p:nvCxnSpPr>
        <p:spPr>
          <a:xfrm>
            <a:off x="3568857" y="2278768"/>
            <a:ext cx="1963911" cy="56278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EF4ED2-8C9B-4DAD-56A2-F722192F5DFA}"/>
              </a:ext>
            </a:extLst>
          </p:cNvPr>
          <p:cNvCxnSpPr>
            <a:cxnSpLocks/>
          </p:cNvCxnSpPr>
          <p:nvPr/>
        </p:nvCxnSpPr>
        <p:spPr>
          <a:xfrm>
            <a:off x="7684556" y="1911893"/>
            <a:ext cx="0" cy="318434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EED691-96CA-BFFE-E238-3734AC11C57F}"/>
              </a:ext>
            </a:extLst>
          </p:cNvPr>
          <p:cNvSpPr txBox="1"/>
          <p:nvPr/>
        </p:nvSpPr>
        <p:spPr>
          <a:xfrm>
            <a:off x="7074956" y="1169285"/>
            <a:ext cx="138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Machine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ACE9F1-C0F2-DB1C-E3AE-92A702AB2AE6}"/>
              </a:ext>
            </a:extLst>
          </p:cNvPr>
          <p:cNvSpPr/>
          <p:nvPr/>
        </p:nvSpPr>
        <p:spPr>
          <a:xfrm>
            <a:off x="7622730" y="2189747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52C4F-889B-C8C1-3A59-42CBC0B2988F}"/>
              </a:ext>
            </a:extLst>
          </p:cNvPr>
          <p:cNvSpPr txBox="1"/>
          <p:nvPr/>
        </p:nvSpPr>
        <p:spPr>
          <a:xfrm>
            <a:off x="5608815" y="2634922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E6030B-3FF4-DAE3-A0DC-5D8765C3174F}"/>
              </a:ext>
            </a:extLst>
          </p:cNvPr>
          <p:cNvCxnSpPr>
            <a:cxnSpLocks/>
          </p:cNvCxnSpPr>
          <p:nvPr/>
        </p:nvCxnSpPr>
        <p:spPr>
          <a:xfrm flipH="1">
            <a:off x="5690442" y="3042078"/>
            <a:ext cx="1922875" cy="81206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BC0ED55-DA4B-90BF-2F4C-A5680F58DA13}"/>
              </a:ext>
            </a:extLst>
          </p:cNvPr>
          <p:cNvSpPr/>
          <p:nvPr/>
        </p:nvSpPr>
        <p:spPr>
          <a:xfrm>
            <a:off x="7613317" y="2983286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7B74AC-8EFC-B638-F435-88808438358B}"/>
              </a:ext>
            </a:extLst>
          </p:cNvPr>
          <p:cNvSpPr/>
          <p:nvPr/>
        </p:nvSpPr>
        <p:spPr>
          <a:xfrm>
            <a:off x="3438409" y="4235530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2069AD-42B2-1C02-033C-1C470B941BD0}"/>
              </a:ext>
            </a:extLst>
          </p:cNvPr>
          <p:cNvSpPr/>
          <p:nvPr/>
        </p:nvSpPr>
        <p:spPr>
          <a:xfrm>
            <a:off x="5532768" y="3842108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FCC3C1-F158-B679-5B30-F67AE7DCC352}"/>
              </a:ext>
            </a:extLst>
          </p:cNvPr>
          <p:cNvSpPr/>
          <p:nvPr/>
        </p:nvSpPr>
        <p:spPr>
          <a:xfrm>
            <a:off x="7622730" y="4605292"/>
            <a:ext cx="120315" cy="1175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D538C1-5281-3F35-A205-F206C67A574E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3558724" y="4294322"/>
            <a:ext cx="4064006" cy="3697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F14F49-C601-FA6B-95DE-CA8490E62FF4}"/>
              </a:ext>
            </a:extLst>
          </p:cNvPr>
          <p:cNvSpPr txBox="1"/>
          <p:nvPr/>
        </p:nvSpPr>
        <p:spPr>
          <a:xfrm>
            <a:off x="7743045" y="281420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E1AE8-FF6C-C0C2-2AC0-AE5262FF5CA2}"/>
              </a:ext>
            </a:extLst>
          </p:cNvPr>
          <p:cNvSpPr txBox="1"/>
          <p:nvPr/>
        </p:nvSpPr>
        <p:spPr>
          <a:xfrm>
            <a:off x="5191227" y="3698137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BE76AC-FC08-4CB8-B056-847FCEA6FEE8}"/>
              </a:ext>
            </a:extLst>
          </p:cNvPr>
          <p:cNvSpPr txBox="1"/>
          <p:nvPr/>
        </p:nvSpPr>
        <p:spPr>
          <a:xfrm>
            <a:off x="3082865" y="4037163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8DB02D-A1FE-3722-8255-A29F2610E13D}"/>
              </a:ext>
            </a:extLst>
          </p:cNvPr>
          <p:cNvSpPr txBox="1"/>
          <p:nvPr/>
        </p:nvSpPr>
        <p:spPr>
          <a:xfrm>
            <a:off x="7743045" y="4464029"/>
            <a:ext cx="36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46839B3-6308-3BBA-5F81-F1058603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Palatino Linotype" panose="02040502050505030304" pitchFamily="18" charset="0"/>
              </a:rPr>
              <a:t>Vector Clock Algorithm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46581F-E09B-8818-77BC-0D5DD74BC83F}"/>
              </a:ext>
            </a:extLst>
          </p:cNvPr>
          <p:cNvSpPr/>
          <p:nvPr/>
        </p:nvSpPr>
        <p:spPr>
          <a:xfrm>
            <a:off x="7445667" y="4425312"/>
            <a:ext cx="679009" cy="470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8A93E-6E9E-A373-2EBF-406AB2693E3B}"/>
              </a:ext>
            </a:extLst>
          </p:cNvPr>
          <p:cNvSpPr txBox="1"/>
          <p:nvPr/>
        </p:nvSpPr>
        <p:spPr>
          <a:xfrm>
            <a:off x="2197493" y="2053014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EC0B6-F04B-8F56-EDDF-C86CB2F79A29}"/>
              </a:ext>
            </a:extLst>
          </p:cNvPr>
          <p:cNvSpPr txBox="1"/>
          <p:nvPr/>
        </p:nvSpPr>
        <p:spPr>
          <a:xfrm>
            <a:off x="2783101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AEE8EB-9D99-02BA-B385-17DA6296D667}"/>
              </a:ext>
            </a:extLst>
          </p:cNvPr>
          <p:cNvSpPr txBox="1"/>
          <p:nvPr/>
        </p:nvSpPr>
        <p:spPr>
          <a:xfrm>
            <a:off x="4838575" y="1526667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[1,2,2]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942B11-40B2-FE17-94BD-0943FCE45A1D}"/>
              </a:ext>
            </a:extLst>
          </p:cNvPr>
          <p:cNvSpPr txBox="1"/>
          <p:nvPr/>
        </p:nvSpPr>
        <p:spPr>
          <a:xfrm>
            <a:off x="6958009" y="153023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F5D2E-BF90-7BCF-E234-3316602A9F57}"/>
              </a:ext>
            </a:extLst>
          </p:cNvPr>
          <p:cNvSpPr txBox="1"/>
          <p:nvPr/>
        </p:nvSpPr>
        <p:spPr>
          <a:xfrm>
            <a:off x="4057570" y="2129170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[1,0,0]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E550F-6B52-63F3-FE29-7C5ACAC06534}"/>
              </a:ext>
            </a:extLst>
          </p:cNvPr>
          <p:cNvSpPr txBox="1"/>
          <p:nvPr/>
        </p:nvSpPr>
        <p:spPr>
          <a:xfrm>
            <a:off x="8107385" y="2036330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477F45-ADAB-06B7-782D-30E4B309B2FE}"/>
              </a:ext>
            </a:extLst>
          </p:cNvPr>
          <p:cNvSpPr txBox="1"/>
          <p:nvPr/>
        </p:nvSpPr>
        <p:spPr>
          <a:xfrm>
            <a:off x="5917810" y="2622782"/>
            <a:ext cx="9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[1,1,0]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22E6D2-9D29-2ADB-D230-ACAC03A678DE}"/>
              </a:ext>
            </a:extLst>
          </p:cNvPr>
          <p:cNvSpPr txBox="1"/>
          <p:nvPr/>
        </p:nvSpPr>
        <p:spPr>
          <a:xfrm>
            <a:off x="8107385" y="2783231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[0,0,2]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2D81DF-D118-1505-A9DD-C0193B6C5F13}"/>
              </a:ext>
            </a:extLst>
          </p:cNvPr>
          <p:cNvSpPr txBox="1"/>
          <p:nvPr/>
        </p:nvSpPr>
        <p:spPr>
          <a:xfrm>
            <a:off x="6097691" y="3584908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[0,0,2]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DB2D3-BD48-E2DE-886B-1A8F0DBE4ADA}"/>
              </a:ext>
            </a:extLst>
          </p:cNvPr>
          <p:cNvSpPr txBox="1"/>
          <p:nvPr/>
        </p:nvSpPr>
        <p:spPr>
          <a:xfrm>
            <a:off x="4290464" y="3688486"/>
            <a:ext cx="9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[1,2,2]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90D524-E7E6-A7B7-A411-C76154956335}"/>
              </a:ext>
            </a:extLst>
          </p:cNvPr>
          <p:cNvSpPr txBox="1"/>
          <p:nvPr/>
        </p:nvSpPr>
        <p:spPr>
          <a:xfrm>
            <a:off x="2132659" y="4035475"/>
            <a:ext cx="88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[2,0,0]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5BD5B9-C6B4-51C1-425D-3678F2E91963}"/>
              </a:ext>
            </a:extLst>
          </p:cNvPr>
          <p:cNvSpPr txBox="1"/>
          <p:nvPr/>
        </p:nvSpPr>
        <p:spPr>
          <a:xfrm>
            <a:off x="3806654" y="4404825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LC = [2,0,0]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B75E20-E5F6-7BB7-1081-F4DBBC00E79F}"/>
              </a:ext>
            </a:extLst>
          </p:cNvPr>
          <p:cNvSpPr txBox="1"/>
          <p:nvPr/>
        </p:nvSpPr>
        <p:spPr>
          <a:xfrm>
            <a:off x="8124676" y="4459234"/>
            <a:ext cx="155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[2,0,2]</a:t>
            </a:r>
          </a:p>
        </p:txBody>
      </p:sp>
    </p:spTree>
    <p:extLst>
      <p:ext uri="{BB962C8B-B14F-4D97-AF65-F5344CB8AC3E}">
        <p14:creationId xmlns:p14="http://schemas.microsoft.com/office/powerpoint/2010/main" val="310987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51067</TotalTime>
  <Words>5065</Words>
  <Application>Microsoft Macintosh PowerPoint</Application>
  <PresentationFormat>Widescreen</PresentationFormat>
  <Paragraphs>1406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1 is Out!</vt:lpstr>
      <vt:lpstr>Clocks and Time</vt:lpstr>
      <vt:lpstr>What is the Current time?</vt:lpstr>
      <vt:lpstr>What is the Current time?</vt:lpstr>
      <vt:lpstr>What is the Current time?</vt:lpstr>
      <vt:lpstr>What is the Current time?</vt:lpstr>
      <vt:lpstr>How to Measure Time in a Distributed Setup? </vt:lpstr>
      <vt:lpstr>How to Measure Time in a Distributed Setup? </vt:lpstr>
      <vt:lpstr>How to Measure Time in a Distributed Setup? </vt:lpstr>
      <vt:lpstr>Clock Synchronization</vt:lpstr>
      <vt:lpstr>Why do we need clocks?</vt:lpstr>
      <vt:lpstr>Why do we need clocks?</vt:lpstr>
      <vt:lpstr>Events</vt:lpstr>
      <vt:lpstr>Happens Before Relationship</vt:lpstr>
      <vt:lpstr>Happens Before Relationship</vt:lpstr>
      <vt:lpstr>Happens Before Relationship</vt:lpstr>
      <vt:lpstr>Happens Before Relationship</vt:lpstr>
      <vt:lpstr>Happens Before Relationship</vt:lpstr>
      <vt:lpstr>Happens Before Relationship</vt:lpstr>
      <vt:lpstr>Happens Before Relationship</vt:lpstr>
      <vt:lpstr>Happens Before Relationship</vt:lpstr>
      <vt:lpstr>Happens Before Relationship</vt:lpstr>
      <vt:lpstr>How to use Happens Before</vt:lpstr>
      <vt:lpstr>How to use Happens Before</vt:lpstr>
      <vt:lpstr>Total Order of All Events</vt:lpstr>
      <vt:lpstr>Total Order</vt:lpstr>
      <vt:lpstr>Partial Order</vt:lpstr>
      <vt:lpstr>Partial Order</vt:lpstr>
      <vt:lpstr>Partial Order</vt:lpstr>
      <vt:lpstr>Partial Order</vt:lpstr>
      <vt:lpstr>Partial Order</vt:lpstr>
      <vt:lpstr>Partial Order</vt:lpstr>
      <vt:lpstr>Partial Order</vt:lpstr>
      <vt:lpstr>Partial Order</vt:lpstr>
      <vt:lpstr>Partial Order</vt:lpstr>
      <vt:lpstr>Partial Order</vt:lpstr>
      <vt:lpstr>What do you need to create a Partial Order?</vt:lpstr>
      <vt:lpstr>What do you need to create a Partial Order?</vt:lpstr>
      <vt:lpstr>What do you need to create a Partial Order?</vt:lpstr>
      <vt:lpstr>Logical Clocks</vt:lpstr>
      <vt:lpstr>Lamport Clocks</vt:lpstr>
      <vt:lpstr>Lamport Clocks</vt:lpstr>
      <vt:lpstr>Lamport Clocks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 Algorithm</vt:lpstr>
      <vt:lpstr>Lamport Clocks</vt:lpstr>
      <vt:lpstr>Lamport Clock Algorithm</vt:lpstr>
      <vt:lpstr>Lamport Clocks</vt:lpstr>
      <vt:lpstr>Are Lamport Clocks Still useful?</vt:lpstr>
      <vt:lpstr>Are Lamport Clocks Still useful?</vt:lpstr>
      <vt:lpstr>Are Lamport Clocks Still useful?</vt:lpstr>
      <vt:lpstr>Vector Clocks</vt:lpstr>
      <vt:lpstr>Vector Clocks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  <vt:lpstr>Vector Clock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637</cp:revision>
  <dcterms:created xsi:type="dcterms:W3CDTF">2023-07-25T15:37:00Z</dcterms:created>
  <dcterms:modified xsi:type="dcterms:W3CDTF">2025-04-04T18:28:15Z</dcterms:modified>
</cp:coreProperties>
</file>