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7"/>
  </p:notesMasterIdLst>
  <p:sldIdLst>
    <p:sldId id="256" r:id="rId2"/>
    <p:sldId id="469" r:id="rId3"/>
    <p:sldId id="326" r:id="rId4"/>
    <p:sldId id="327" r:id="rId5"/>
    <p:sldId id="328" r:id="rId6"/>
    <p:sldId id="329" r:id="rId7"/>
    <p:sldId id="330" r:id="rId8"/>
    <p:sldId id="337" r:id="rId9"/>
    <p:sldId id="331" r:id="rId10"/>
    <p:sldId id="332" r:id="rId11"/>
    <p:sldId id="333" r:id="rId12"/>
    <p:sldId id="334" r:id="rId13"/>
    <p:sldId id="335" r:id="rId14"/>
    <p:sldId id="336" r:id="rId15"/>
    <p:sldId id="338" r:id="rId16"/>
    <p:sldId id="339" r:id="rId17"/>
    <p:sldId id="340" r:id="rId18"/>
    <p:sldId id="358" r:id="rId19"/>
    <p:sldId id="368" r:id="rId20"/>
    <p:sldId id="365" r:id="rId21"/>
    <p:sldId id="366" r:id="rId22"/>
    <p:sldId id="367" r:id="rId23"/>
    <p:sldId id="369" r:id="rId24"/>
    <p:sldId id="370" r:id="rId25"/>
    <p:sldId id="375" r:id="rId26"/>
    <p:sldId id="371" r:id="rId27"/>
    <p:sldId id="372" r:id="rId28"/>
    <p:sldId id="373" r:id="rId29"/>
    <p:sldId id="374" r:id="rId30"/>
    <p:sldId id="341" r:id="rId31"/>
    <p:sldId id="360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385" r:id="rId55"/>
    <p:sldId id="361" r:id="rId56"/>
    <p:sldId id="362" r:id="rId57"/>
    <p:sldId id="376" r:id="rId58"/>
    <p:sldId id="377" r:id="rId59"/>
    <p:sldId id="378" r:id="rId60"/>
    <p:sldId id="379" r:id="rId61"/>
    <p:sldId id="380" r:id="rId62"/>
    <p:sldId id="382" r:id="rId63"/>
    <p:sldId id="381" r:id="rId64"/>
    <p:sldId id="383" r:id="rId65"/>
    <p:sldId id="384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16" r:id="rId74"/>
    <p:sldId id="417" r:id="rId75"/>
    <p:sldId id="449" r:id="rId76"/>
    <p:sldId id="450" r:id="rId77"/>
    <p:sldId id="353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7" r:id="rId95"/>
    <p:sldId id="468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6"/>
    <p:restoredTop sz="96327"/>
  </p:normalViewPr>
  <p:slideViewPr>
    <p:cSldViewPr snapToGrid="0">
      <p:cViewPr varScale="1">
        <p:scale>
          <a:sx n="160" d="100"/>
          <a:sy n="160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10:32.8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1300 24575,'0'-7'0,"0"-2"0,0-5 0,3-7 0,7-5 0,7-6 0,9-4 0,5-5 0,5-5 0,4-4 0,3-3 0,7-2 0,4 0 0,5-1 0,1 1 0,-3 4 0,0 2 0,-3 4 0,-4 4 0,0-1 0,-3 3 0,-2 3 0,-3 0 0,-5 6 0,-1 1 0,-2 3 0,2 3 0,4 0 0,3 1 0,6 1 0,4 0 0,4-1 0,2 2 0,5 1 0,4 0 0,1 3 0,-1 0 0,0 0 0,-5 2 0,0 1 0,1 2 0,4 2 0,10-1 0,6 3 0,-12 2 0,-9 0 0,-13 2 0,-6 0 0,1 1 0,-1 2 0,-1 0 0,3 0 0,3 0 0,11 0 0,0 0 0,2 0 0,-2 0 0,-2 0 0,2 0 0,0 0 0,-2 0 0,-4 0 0,-1 2 0,-6 0 0,-1 2 0,-3 3 0,0 1 0,3 1 0,1 1 0,3 0 0,0 0 0,3 2 0,0 1 0,1 0 0,-1 2 0,-3-1 0,0 2 0,-1 1 0,-1 0 0,-2-2 0,-1 1 0,-5 0 0,0 0 0,-6 2 0,0 0 0,-3 0 0,0 0 0,0-1 0,1-1 0,-1 0 0,-2-1 0,-1 0 0,-2 1 0,-1-1 0,-2-1 0,-3-2 0,-1 0 0,-4 0 0,0-2 0,1 1 0,-2-1 0,-1 1 0,-2 1 0,1 0 0,4 4 0,2 5 0,5 9 0,0 3 0,0 1 0,0-1 0,-2-2 0,1 0 0,-1 0 0,-1 1 0,1 2 0,1 0 0,0-2 0,-1-4 0,-2-3 0,-3-4 0,-1-1 0,-1-2 0,-1-2 0,-2-1 0,-2-4 0,-2-3 0,-2-1 0,0 0 0,-1-2 0,2 0 0,0 0 0,1 1 0,0 1 0,0-1 0,1 1 0,1 2 0,0 0 0,1 0 0,-1-1 0,-2-1 0,0 0 0,-2-2 0,-2 0 0,1-3 0,-3-1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8:10:32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0 619 24575,'20'0'0,"1"0"0,8 0 0,5 0 0,-3 0 0,-1 0 0,-6 0 0,-8 0 0,-1 0 0,-1 0 0,2 0 0,-2 0 0,-1 0 0,0 0 0,0 2 0,2 1 0,0 1 0,0 1 0,-2 1 0,0-2 0,0 2 0,3-2 0,2 0 0,0 1 0,0-1 0,-2 1 0,-1-1 0,0-1 0,-2 3 0,0-2 0,-2 0 0,1-2 0,-3 0 0,-2 0 0,0 0 0,0 0 0,0 0 0,0 0 0,0 0 0,0-2 0,-2 1 0,-1-1 0,-2-6 0,-2-6 0,0-10 0,0-7 0,-2-7 0,-2-9 0,-3-6 0,-3-7 0,0-6 0,0-4 0,2 3 0,3 5 0,0 8 0,3 12 0,2 8 0,0 10 0,0 6 0,0 3 0,0 4 0,0 4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6:19.6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1300 24575,'0'-7'0,"0"-2"0,0-5 0,3-7 0,7-5 0,7-6 0,9-4 0,5-5 0,5-5 0,4-4 0,3-3 0,7-2 0,4 0 0,5-1 0,1 1 0,-3 4 0,0 2 0,-3 4 0,-4 4 0,0-1 0,-3 3 0,-2 3 0,-3 0 0,-5 6 0,-1 1 0,-2 3 0,2 3 0,4 0 0,3 1 0,6 1 0,4 0 0,4-1 0,2 2 0,5 1 0,4 0 0,1 3 0,-1 0 0,0 0 0,-5 2 0,0 1 0,1 2 0,4 2 0,10-1 0,6 3 0,-12 2 0,-9 0 0,-13 2 0,-6 0 0,1 1 0,-1 2 0,-1 0 0,3 0 0,3 0 0,11 0 0,0 0 0,2 0 0,-2 0 0,-2 0 0,2 0 0,0 0 0,-2 0 0,-4 0 0,-1 2 0,-6 0 0,-1 2 0,-3 3 0,0 1 0,3 1 0,1 1 0,3 0 0,0 0 0,3 2 0,0 1 0,1 0 0,-1 2 0,-3-1 0,0 2 0,-1 1 0,-1 0 0,-2-2 0,-1 1 0,-5 0 0,0 0 0,-6 2 0,0 0 0,-3 0 0,0 0 0,0-1 0,1-1 0,-1 0 0,-2-1 0,-1 0 0,-2 1 0,-1-1 0,-2-1 0,-3-2 0,-1 0 0,-4 0 0,0-2 0,1 1 0,-2-1 0,-1 1 0,-2 1 0,1 0 0,4 4 0,2 5 0,5 9 0,0 3 0,0 1 0,0-1 0,-2-2 0,1 0 0,-1 0 0,-1 1 0,1 2 0,1 0 0,0-2 0,-1-4 0,-2-3 0,-3-4 0,-1-1 0,-1-2 0,-1-2 0,-2-1 0,-2-4 0,-2-3 0,-2-1 0,0 0 0,-1-2 0,2 0 0,0 0 0,1 1 0,0 1 0,0-1 0,1 1 0,1 2 0,0 0 0,1 0 0,-1-1 0,-2-1 0,0 0 0,-2-2 0,-2 0 0,1-3 0,-3-1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6:21.8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0 619 24575,'20'0'0,"1"0"0,8 0 0,5 0 0,-3 0 0,-1 0 0,-6 0 0,-8 0 0,-1 0 0,-1 0 0,2 0 0,-2 0 0,-1 0 0,0 0 0,0 2 0,2 1 0,0 1 0,0 1 0,-2 1 0,0-2 0,0 2 0,3-2 0,2 0 0,0 1 0,0-1 0,-2 1 0,-1-1 0,0-1 0,-2 3 0,0-2 0,-2 0 0,1-2 0,-3 0 0,-2 0 0,0 0 0,0 0 0,0 0 0,0 0 0,0 0 0,0-2 0,-2 1 0,-1-1 0,-2-6 0,-2-6 0,0-10 0,0-7 0,-2-7 0,-2-9 0,-3-6 0,-3-7 0,0-6 0,0-4 0,2 3 0,3 5 0,0 8 0,3 12 0,2 8 0,0 10 0,0 6 0,0 3 0,0 4 0,0 4 0,0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7:36.1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1300 24575,'0'-7'0,"0"-2"0,0-5 0,3-7 0,7-5 0,7-6 0,9-4 0,5-5 0,5-5 0,4-4 0,3-3 0,7-2 0,4 0 0,5-1 0,1 1 0,-3 4 0,0 2 0,-3 4 0,-4 4 0,0-1 0,-3 3 0,-2 3 0,-3 0 0,-5 6 0,-1 1 0,-2 3 0,2 3 0,4 0 0,3 1 0,6 1 0,4 0 0,4-1 0,2 2 0,5 1 0,4 0 0,1 3 0,-1 0 0,0 0 0,-5 2 0,0 1 0,1 2 0,4 2 0,10-1 0,6 3 0,-12 2 0,-9 0 0,-13 2 0,-6 0 0,1 1 0,-1 2 0,-1 0 0,3 0 0,3 0 0,11 0 0,0 0 0,2 0 0,-2 0 0,-2 0 0,2 0 0,0 0 0,-2 0 0,-4 0 0,-1 2 0,-6 0 0,-1 2 0,-3 3 0,0 1 0,3 1 0,1 1 0,3 0 0,0 0 0,3 2 0,0 1 0,1 0 0,-1 2 0,-3-1 0,0 2 0,-1 1 0,-1 0 0,-2-2 0,-1 1 0,-5 0 0,0 0 0,-6 2 0,0 0 0,-3 0 0,0 0 0,0-1 0,1-1 0,-1 0 0,-2-1 0,-1 0 0,-2 1 0,-1-1 0,-2-1 0,-3-2 0,-1 0 0,-4 0 0,0-2 0,1 1 0,-2-1 0,-1 1 0,-2 1 0,1 0 0,4 4 0,2 5 0,5 9 0,0 3 0,0 1 0,0-1 0,-2-2 0,1 0 0,-1 0 0,-1 1 0,1 2 0,1 0 0,0-2 0,-1-4 0,-2-3 0,-3-4 0,-1-1 0,-1-2 0,-1-2 0,-2-1 0,-2-4 0,-2-3 0,-2-1 0,0 0 0,-1-2 0,2 0 0,0 0 0,1 1 0,0 1 0,0-1 0,1 1 0,1 2 0,0 0 0,1 0 0,-1-1 0,-2-1 0,0 0 0,-2-2 0,-2 0 0,1-3 0,-3-1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7:36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0 619 24575,'20'0'0,"1"0"0,8 0 0,5 0 0,-3 0 0,-1 0 0,-6 0 0,-8 0 0,-1 0 0,-1 0 0,2 0 0,-2 0 0,-1 0 0,0 0 0,0 2 0,2 1 0,0 1 0,0 1 0,-2 1 0,0-2 0,0 2 0,3-2 0,2 0 0,0 1 0,0-1 0,-2 1 0,-1-1 0,0-1 0,-2 3 0,0-2 0,-2 0 0,1-2 0,-3 0 0,-2 0 0,0 0 0,0 0 0,0 0 0,0 0 0,0 0 0,0-2 0,-2 1 0,-1-1 0,-2-6 0,-2-6 0,0-10 0,0-7 0,-2-7 0,-2-9 0,-3-6 0,-3-7 0,0-6 0,0-4 0,2 3 0,3 5 0,0 8 0,3 12 0,2 8 0,0 10 0,0 6 0,0 3 0,0 4 0,0 4 0,0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8:11.6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0 186 24575,'1'11'0,"3"4"0,2 2 0,4 2 0,0-4 0,1 3 0,0-1 0,-1-1 0,0-1 0,-1-1 0,1 1 0,-1-2 0,0-1 0,-1-1 0,-1-1 0,0 1 0,0 0 0,1 0 0,-1 0 0,0 1 0,1-1 0,-1 0 0,0 2 0,3-2 0,-1 2 0,1-2 0,-1 1 0,0 1 0,1-1 0,0 1 0,-1-1 0,-2-1 0,0 0 0,1 0 0,-1 0 0,0 1 0,2-1 0,0 0 0,1 1 0,-1-1 0,1 2 0,-1-2 0,2 2 0,1 0 0,-1-1 0,1 2 0,-3-3 0,2 1 0,-1-1 0,1-2 0,1 2 0,-1-1 0,2-1 0,1 2 0,1-1 0,2 3 0,5 2 0,3 2 0,6 2 0,2-2 0,2 1 0,0 0 0,2 1 0,3 3 0,4 3 0,5 4 0,2 1 0,-2-1 0,-1-4 0,-2-2 0,0-1 0,2-1 0,3 0 0,8 1 0,8 1 0,10 1 0,6 2 0,0-2 0,-3-2 0,-5 0 0,-6-1 0,-6 0 0,-6-4 0,-1-3 0,-2-6 0,0-3 0,-1-3 0,-3-1 0,-4 1 0,-3 0 0,-4 0 0,-4-2 0,-4 0 0,-4 0 0,-3 0 0,-1 0 0,-1 0 0,-3 0 0,-2 0 0,-4 0 0,-2 0 0,1 0 0,1 0 0,0 0 0,3 0 0,-1 0 0,1 0 0,-1 0 0,0 0 0,2 0 0,1 0 0,0 0 0,2 0 0,1 0 0,2 0 0,3 0 0,2 0 0,1 0 0,1 0 0,0 0 0,1 0 0,0-1 0,0-4 0,1 0 0,-1-1 0,0-1 0,-3 2 0,0 0 0,-2 0 0,-2 1 0,-2-2 0,-1 1 0,0-1 0,-1 2 0,-2-1 0,0 1 0,-3 2 0,-1-1 0,-1 1 0,0-1 0,1-1 0,-1 0 0,0 1 0,0-1 0,-1-1 0,1 0 0,0 0 0,0-1 0,3 0 0,-1-2 0,1 1 0,6-2 0,7-2 0,4-1 0,-2-2 0,-3 0 0,-1 1 0,4 0 0,1 0 0,0 1 0,-5-1 0,-3 0 0,-2 0 0,-2 1 0,-2 1 0,-2 1 0,-4 3 0,-1 1 0,0 1 0,-4 0 0,1 0 0,0-2 0,1 0 0,2-1 0,2-1 0,1-1 0,0-1 0,-2 2 0,0-1 0,0 1 0,1 0 0,1 0 0,0 0 0,-2 0 0,0-1 0,0-2 0,3 1 0,1-1 0,0-1 0,0 1 0,-2 0 0,0 1 0,-3 3 0,0 1 0,0-1 0,0-1 0,1-1 0,-2 2 0,-3 1 0,-1 0 0,1 0 0,0 0 0,0 2 0,0-1 0,0 1 0,0 0 0,0-2 0,0 0 0,0 0 0,0 0 0,0 0 0,0 0 0,0 0 0,0 0 0,0 0 0,0-2 0,0 0 0,0 0 0,0-1 0,0 2 0,0-2 0,0 1 0,0 0 0,-1 0 0,-1 0 0,1-1 0,-1 1 0,0 2 0,0-1 0,-1 1 0,0-1 0,1-2 0,-2 1 0,2 0 0,0 2 0,0 0 0,0 0 0,0 0 0,-2-2 0,2 0 0,0-1 0,-1 1 0,1 0 0,-1 0 0,0-3 0,1 1 0,-1 0 0,1-2 0,0 1 0,0-1 0,1 0 0,1-2 0,1-5 0,3-2 0,-1-2 0,1 2 0,-1 1 0,0 3 0,0 0 0,0 3 0,-2 1 0,0-1 0,1 2 0,-1-1 0,0 0 0,2 0 0,0-2 0,2-2 0,0-2 0,0-3 0,-1 0 0,0 2 0,-2 3 0,-2 2 0,-3 4 0,-1 1 0,-2 6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19:38:17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16 693 24575,'0'-10'0,"0"0"0,0 0 0,0-4 0,0 3 0,0-5 0,0 0 0,0 2 0,0-1 0,0 1 0,0 1 0,0-1 0,0 1 0,0 0 0,0-1 0,0 1 0,0-1 0,0 3 0,0 0 0,0-1 0,0 1 0,0 0 0,0 0 0,0-1 0,0 1 0,0 0 0,0-1 0,0 1 0,0 0 0,0-2 0,-1-1 0,-1 0 0,-1 1 0,2 0 0,0-1 0,1 0 0,-1 1 0,-1 2 0,0 2 0,0 0 0,2 1 0,0 1 0,0-3 0,0-1 0,0 0 0,0-1 0,0 1 0,0 0 0,0 0 0,0 1 0,0 1 0,0 2 0,0-1 0,0-1 0,0-1 0,0 0 0,0 1 0,0 1 0,0 1 0,0 0 0,0 0 0,1 3 0,4 6 0,4 4 0,5 4 0,1 0 0,-2-1 0,-4-1 0,-2 1 0,2 1 0,0-1 0,0 0 0,0-2 0,-1-1 0,-1-1 0,0 0 0,-1 0 0,2 2 0,-2-1 0,1 0 0,0-1 0,0 0 0,0-1 0,0 1 0,0 0 0,0-1 0,0 1 0,1 0 0,2-1 0,-1 2 0,0-2 0,0-1 0,0 1 0,0 0 0,0-1 0,-2-1 0,0 1 0,0-1 0,0 0 0,0-1 0,-2 1 0,0 0 0,0 0 0,1-1 0,0 1 0,1-1 0,0 1 0,0 0 0,-1-2 0,1 0 0,0 0 0,1 1 0,1 1 0,3 0 0,3 0 0,3-2 0,4 0 0,1 0 0,-3 0 0,-2 0 0,-3 0 0,-1 0 0,0 0 0,-2 0 0,0 0 0,0 0 0,-1 0 0,1 0 0,0 1 0,-1 1 0,-1 0 0,-5-1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6.png"/><Relationship Id="rId4" Type="http://schemas.openxmlformats.org/officeDocument/2006/relationships/customXml" Target="../ink/ink6.xml"/><Relationship Id="rId9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3: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Transactions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528F-451F-12F4-40FC-CAF275D3F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FCE4-9F81-A9B2-0EEC-8DB3298E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2D24B-0A80-E1EC-546A-87B7C501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database should provide the following four properties for transactions :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272C7-CA48-1DCE-D186-6834994B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9E9E4-12DD-02C6-16DF-F7D32D88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04E6-8F7F-F311-CEDD-0B8D2FB7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D88A-C318-BC0B-D1C4-9CC015DCE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database should provide the following four properties for transactions 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Atomicity: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Either all operations of the transaction are reflected properly in the database, or none are.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1661F-9845-232A-C7EA-4B5C3959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E392-E02D-4093-9A78-E040AE1C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B3B9-403C-9CD0-CB28-B245346D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F8220-E7A6-3317-E6F5-08EB8A80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database should provide the following four properties for transactions: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Atomicity: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Either all operations of the transaction are reflected properly in the database, or none are.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Consistency: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Execution of a transaction in isolation (that is, with no other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transaction executing concurrently) preserves the consistency of the database.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067C-F2F1-D428-FF1A-1EC5CFF4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4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F105-9093-BEFC-BFEE-34EA27D76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617B-1297-280A-9C0F-FBAFC127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98361-4C1C-33A1-865B-BADF65FD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5778"/>
            <a:ext cx="11816785" cy="518057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database should provide the following four properties for transactions: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Atomicity: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Either all operations of the transaction are reflected properly in the database, or none are.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Consistency: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Execution of a transaction in isolation (that is, with no other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transaction executing concurrently) preserves the consistency of the database.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Not referring to database consistency constraints.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pPr lvl="1"/>
            <a:endParaRPr lang="en-US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Isolation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: For every pair of concurrent  (executing at the same time) transactions Ti and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, either Ti finished execution before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started, or Ti started execution after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finished.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</a:t>
            </a:r>
            <a:r>
              <a:rPr lang="en-US" dirty="0">
                <a:effectLst/>
                <a:latin typeface="Palatino Linotype" panose="02040502050505030304" pitchFamily="18" charset="0"/>
              </a:rPr>
              <a:t>ransactions are unaware of other transactions executing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38BE6-410F-DD54-38CE-A07FF5FC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D0E0-32C4-4023-A515-C6D0D1FC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67A3-EA74-4BBD-C9CB-FCC19CAD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5AB32-F66C-E361-1F48-E3910906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Atomicity: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Either all operations of the transaction are reflected properly in the database, or none are.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Consistency: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Execution of a transaction in isolation (that is, with no other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transaction executing concurrently) preserves the consistency of the database.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Not referring to database consistency constraints.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pPr lvl="1"/>
            <a:endParaRPr lang="en-US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Isolation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: For every pair of concurrent  (executing at the same time) transactions Ti and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, either Ti finished execution before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started, or Ti started execution after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finished.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</a:t>
            </a:r>
            <a:r>
              <a:rPr lang="en-US" dirty="0">
                <a:effectLst/>
                <a:latin typeface="Palatino Linotype" panose="02040502050505030304" pitchFamily="18" charset="0"/>
              </a:rPr>
              <a:t>ransactions are unaware of other transactions executing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Durability: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Once a transaction completes successfully, any changes it made to the database should persist, even if there are system failures.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B8FD9-BDEA-1BE4-BFA9-88F665F3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0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B6B4A-CE99-BFBF-DD4C-68304D90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A626-FC17-DAA0-E37C-15BF97B9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5E027-2B92-CD23-1B34-27E8F2C6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When do ACID properties come into play?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endParaRPr lang="en-US" sz="2400" b="1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77927-9548-2F9B-A47C-17ECC26C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9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864D8-D87A-7A93-1350-61DCEF4E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AAFB-569C-D566-A9BF-95A90F60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383C-CF86-6811-CD13-03D993B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When do ACID properties come into play?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Concurrency!</a:t>
            </a:r>
          </a:p>
          <a:p>
            <a:pPr marL="457200" lvl="1" indent="0">
              <a:buNone/>
            </a:pPr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concurrent system or database, two or more transactions may attempt to fetch the same data.</a:t>
            </a:r>
          </a:p>
          <a:p>
            <a:endParaRPr lang="en-US" sz="2400" b="1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But, why is this an issue?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4B109-F467-B9EF-4A06-C1BD5233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E7D2E-C2CB-A8AC-D61F-560A041F0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AD4E-58D6-8533-B0C2-B93835CD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899BD-9D1E-3063-D6C6-486EE2BC9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When do ACID properties come into play?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Concurrency!</a:t>
            </a:r>
          </a:p>
          <a:p>
            <a:pPr marL="457200" lvl="1" indent="0">
              <a:buNone/>
            </a:pPr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concurrent system or database, two or more transactions may attempt to fetch the same data.</a:t>
            </a:r>
          </a:p>
          <a:p>
            <a:endParaRPr lang="en-US" sz="2400" b="1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But, why is this an issue?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Concurrency if not handled well can lead to ACID violations.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For </a:t>
            </a:r>
            <a:r>
              <a:rPr lang="en-US" dirty="0">
                <a:latin typeface="Palatino Linotype" panose="02040502050505030304" pitchFamily="18" charset="0"/>
              </a:rPr>
              <a:t>instance.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  <a:sym typeface="Wingdings" pitchFamily="2" charset="2"/>
              </a:rPr>
              <a:t>Race conditions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!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8FD55-C72A-8C49-1A72-1E2659DD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2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5080D-6A0F-B6C3-0C4A-7074AE0E0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AD7D-1F28-C756-0FCA-F7260565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A5EB5-C743-D67F-769A-D2543B26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A24-491D-9102-205B-E2982411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Users submit transactions.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transaction should execute as if it were running by itself. 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running one transactions at a time will give poor performance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With the prevalence of multi-core architecture, DBMS should take advantage of the multiple cores.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Concurrency permits interleaving the transaction </a:t>
            </a:r>
            <a:r>
              <a:rPr lang="en-US" sz="2400" dirty="0">
                <a:latin typeface="Palatino Linotype" panose="02040502050505030304" pitchFamily="18" charset="0"/>
              </a:rPr>
              <a:t>operations.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Interleaving transactions also permits running one transaction when another is waiting for some resource (I/O, user input, or fetching data from disk).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Need a mechanism to interleave transactions but make it appear as if they ran one-at-a-time.</a:t>
            </a:r>
            <a:endParaRPr lang="en-US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9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A14D-18F8-4FED-6CAD-A00C28DE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5CDA-D47C-2578-B72E-4C7A36DF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Concurrent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B55D2-4524-5E6F-2857-71BE3894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5EF22C-C6AA-A8B6-6547-9A7CC76E845F}"/>
              </a:ext>
            </a:extLst>
          </p:cNvPr>
          <p:cNvGraphicFramePr>
            <a:graphicFrameLocks noGrp="1"/>
          </p:cNvGraphicFramePr>
          <p:nvPr/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1.05;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1.05 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F19C5F-D4A3-A355-6A9F-A6CDB1F5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43" y="1311963"/>
            <a:ext cx="11235193" cy="19813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Before we determine possible inter-leavings, we need to do a bunch of tasks.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First, we need to know the </a:t>
            </a:r>
            <a:r>
              <a:rPr lang="en-US" sz="2400" b="1" dirty="0">
                <a:latin typeface="Palatino Linotype" panose="02040502050505030304" pitchFamily="18" charset="0"/>
              </a:rPr>
              <a:t>possible set of values for A and B </a:t>
            </a:r>
            <a:r>
              <a:rPr lang="en-US" sz="2400" dirty="0">
                <a:latin typeface="Palatino Linotype" panose="02040502050505030304" pitchFamily="18" charset="0"/>
              </a:rPr>
              <a:t>at the end of running these transactions (Say, </a:t>
            </a:r>
            <a:r>
              <a:rPr lang="en-US" sz="2400" b="1" dirty="0">
                <a:latin typeface="Palatino Linotype" panose="02040502050505030304" pitchFamily="18" charset="0"/>
              </a:rPr>
              <a:t>initially A = B = 50):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A + B = 100 * 1.05 = 105</a:t>
            </a:r>
          </a:p>
        </p:txBody>
      </p:sp>
    </p:spTree>
    <p:extLst>
      <p:ext uri="{BB962C8B-B14F-4D97-AF65-F5344CB8AC3E}">
        <p14:creationId xmlns:p14="http://schemas.microsoft.com/office/powerpoint/2010/main" val="340339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Assignment 1 is Out!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Assignment 1 is out!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Please work with your groups to understand the underlying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1 report </a:t>
            </a:r>
            <a:r>
              <a:rPr lang="en-US" sz="2400" b="1" dirty="0">
                <a:latin typeface="Palatino Linotype" panose="02040502050505030304" pitchFamily="18" charset="0"/>
              </a:rPr>
              <a:t>deadline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April 16, 2025 at 11:59pm.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2B1E2-CFED-8482-DF77-D34EEF3A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D996-D2A7-9848-E1A5-1DE6A688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Concurrent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BCE1B-096D-A32C-8967-C59636FA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F1C16E-7DBF-47B8-D6D5-D83073BAD97C}"/>
              </a:ext>
            </a:extLst>
          </p:cNvPr>
          <p:cNvGraphicFramePr>
            <a:graphicFrameLocks noGrp="1"/>
          </p:cNvGraphicFramePr>
          <p:nvPr/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0.95;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1.05 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28869A-8D43-DFEA-3E49-6D79153E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5902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Next, we </a:t>
            </a:r>
            <a:r>
              <a:rPr lang="en-US" sz="2400" b="1" dirty="0">
                <a:latin typeface="Palatino Linotype" panose="02040502050505030304" pitchFamily="18" charset="0"/>
              </a:rPr>
              <a:t>transform these transactions</a:t>
            </a:r>
            <a:r>
              <a:rPr lang="en-US" sz="2400" dirty="0">
                <a:latin typeface="Palatino Linotype" panose="02040502050505030304" pitchFamily="18" charset="0"/>
              </a:rPr>
              <a:t> to the database perspective.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Specifically, we need to worry only about read/write operations as only those impact the database. </a:t>
            </a:r>
          </a:p>
        </p:txBody>
      </p:sp>
    </p:spTree>
    <p:extLst>
      <p:ext uri="{BB962C8B-B14F-4D97-AF65-F5344CB8AC3E}">
        <p14:creationId xmlns:p14="http://schemas.microsoft.com/office/powerpoint/2010/main" val="7324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628DB-A0C2-6275-33F9-1136B79C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9465-CC07-B1D7-6678-83B8A4F8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Concurrent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59F74-7BBF-CC61-98B0-C3A48DFE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02DC35-4E12-F46B-9FF3-32DB09896118}"/>
              </a:ext>
            </a:extLst>
          </p:cNvPr>
          <p:cNvGraphicFramePr>
            <a:graphicFrameLocks noGrp="1"/>
          </p:cNvGraphicFramePr>
          <p:nvPr/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43DD8F-C3E2-B916-E844-06F031C6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5902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need to worry only about read/write operations as only those impact the database.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So, we </a:t>
            </a:r>
            <a:r>
              <a:rPr lang="en-US" sz="2400" b="1" dirty="0">
                <a:latin typeface="Palatino Linotype" panose="02040502050505030304" pitchFamily="18" charset="0"/>
              </a:rPr>
              <a:t>re-write these transactions </a:t>
            </a:r>
            <a:r>
              <a:rPr lang="en-US" sz="2400" dirty="0">
                <a:latin typeface="Palatino Linotype" panose="02040502050505030304" pitchFamily="18" charset="0"/>
              </a:rPr>
              <a:t>as just a set of read/write operations. </a:t>
            </a:r>
          </a:p>
        </p:txBody>
      </p:sp>
    </p:spTree>
    <p:extLst>
      <p:ext uri="{BB962C8B-B14F-4D97-AF65-F5344CB8AC3E}">
        <p14:creationId xmlns:p14="http://schemas.microsoft.com/office/powerpoint/2010/main" val="1552305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E2117-D9EC-B683-7291-1C7E398B5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0DC0-DC6F-1737-9C15-0091E68D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1D41A-1F67-28A4-06D0-9A903A49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9A847B-ACB9-2E10-B5D4-C70FC04E6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9813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One legal interleaving is </a:t>
            </a:r>
            <a:r>
              <a:rPr lang="en-US" sz="2400" b="1" dirty="0">
                <a:latin typeface="Palatino Linotype" panose="02040502050505030304" pitchFamily="18" charset="0"/>
              </a:rPr>
              <a:t>serial execution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marL="0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Either T1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T2, or T2  T1.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Here, the notation T1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T2 states that first execute transaction T1, and then execute T2.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6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B3366-CFEC-2B45-95BD-5CB087631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B577-019C-ABA9-655C-4DDB4B21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8ED2E-4157-CAB1-4BF4-4DBAF59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FC248F-20A6-27E3-28FE-6D2383F1AA73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D461F3-7026-5512-5283-72C8760F7DE9}"/>
              </a:ext>
            </a:extLst>
          </p:cNvPr>
          <p:cNvGraphicFramePr>
            <a:graphicFrameLocks noGrp="1"/>
          </p:cNvGraphicFramePr>
          <p:nvPr/>
        </p:nvGraphicFramePr>
        <p:xfrm>
          <a:off x="7704812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27E00BE-BACB-3400-42F7-E5076B79B0F2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4AC8AE-30E7-F0B2-71F5-E10516903E0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C34324-3767-8F24-E226-E8833A1C8B9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BF2125-622C-434B-F424-3DCAA612D0EC}"/>
              </a:ext>
            </a:extLst>
          </p:cNvPr>
          <p:cNvGrpSpPr/>
          <p:nvPr/>
        </p:nvGrpSpPr>
        <p:grpSpPr>
          <a:xfrm>
            <a:off x="6575074" y="1701579"/>
            <a:ext cx="817645" cy="4531885"/>
            <a:chOff x="272373" y="1701579"/>
            <a:chExt cx="817645" cy="453188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7A66DB-597E-8A13-DB3C-FDD575144A7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B49FF3-6F74-F3DA-B478-27B26E32D89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84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128CC-A0AB-D464-F87F-4329AA15C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DBA2-99E5-3373-F453-7D1F953D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D8C00-45BE-0576-533B-974FA2D9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0ACA2-40A5-B049-7EA8-320E86DC7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255237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 execution</a:t>
            </a:r>
            <a:r>
              <a:rPr lang="en-US" sz="2400" dirty="0">
                <a:latin typeface="Palatino Linotype" panose="02040502050505030304" pitchFamily="18" charset="0"/>
              </a:rPr>
              <a:t> is a legal interleaving: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It guarantees </a:t>
            </a:r>
            <a:r>
              <a:rPr lang="en-US" sz="2400" b="1" dirty="0">
                <a:latin typeface="Palatino Linotype" panose="02040502050505030304" pitchFamily="18" charset="0"/>
              </a:rPr>
              <a:t>isolation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But, serial execution does not take advantage of multi-core architecture.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88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E2862-DB9A-3326-55D0-5D3DF0E9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87C-DF70-3080-4B9B-E7DD499A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C9A71-441A-2572-5A68-6E4FB0A4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B50EB2-DF9F-7B69-837A-B9C0CFE83FE9}"/>
              </a:ext>
            </a:extLst>
          </p:cNvPr>
          <p:cNvGraphicFramePr>
            <a:graphicFrameLocks noGrp="1"/>
          </p:cNvGraphicFramePr>
          <p:nvPr/>
        </p:nvGraphicFramePr>
        <p:xfrm>
          <a:off x="8194108" y="1299000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D3EC67F-CF94-F100-8D33-44B0CE73D8BF}"/>
              </a:ext>
            </a:extLst>
          </p:cNvPr>
          <p:cNvGrpSpPr/>
          <p:nvPr/>
        </p:nvGrpSpPr>
        <p:grpSpPr>
          <a:xfrm>
            <a:off x="7114758" y="1430555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50D39B-58C4-FE1C-89E9-87D1F105489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7F6B21-2704-A801-3640-9BEEC36118B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37BD-6672-36E1-4C28-CE83F8A37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4541196" cy="512774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 </a:t>
            </a:r>
            <a:r>
              <a:rPr lang="en-US" sz="2400" b="1" dirty="0">
                <a:latin typeface="Palatino Linotype" panose="02040502050505030304" pitchFamily="18" charset="0"/>
              </a:rPr>
              <a:t>schedule</a:t>
            </a:r>
            <a:r>
              <a:rPr lang="en-US" sz="2400" dirty="0">
                <a:latin typeface="Palatino Linotype" panose="02040502050505030304" pitchFamily="18" charset="0"/>
              </a:rPr>
              <a:t> states the </a:t>
            </a:r>
            <a:r>
              <a:rPr lang="en-US" sz="2400" b="1" dirty="0">
                <a:latin typeface="Palatino Linotype" panose="02040502050505030304" pitchFamily="18" charset="0"/>
              </a:rPr>
              <a:t>order of executing</a:t>
            </a:r>
            <a:r>
              <a:rPr lang="en-US" sz="2400" dirty="0">
                <a:latin typeface="Palatino Linotype" panose="02040502050505030304" pitchFamily="18" charset="0"/>
              </a:rPr>
              <a:t> different operations of a transaction.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following is a </a:t>
            </a:r>
            <a:r>
              <a:rPr lang="en-US" sz="2400" b="1" dirty="0">
                <a:latin typeface="Palatino Linotype" panose="02040502050505030304" pitchFamily="18" charset="0"/>
              </a:rPr>
              <a:t>serial schedule </a:t>
            </a:r>
            <a:r>
              <a:rPr lang="en-US" sz="2400" dirty="0">
                <a:latin typeface="Palatino Linotype" panose="02040502050505030304" pitchFamily="18" charset="0"/>
              </a:rPr>
              <a:t>as it </a:t>
            </a:r>
            <a:r>
              <a:rPr lang="en-US" sz="2400" b="1" dirty="0">
                <a:latin typeface="Palatino Linotype" panose="02040502050505030304" pitchFamily="18" charset="0"/>
              </a:rPr>
              <a:t>does not interleave</a:t>
            </a:r>
            <a:r>
              <a:rPr lang="en-US" sz="2400" dirty="0">
                <a:latin typeface="Palatino Linotype" panose="02040502050505030304" pitchFamily="18" charset="0"/>
              </a:rPr>
              <a:t> the operations of different transactions.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7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DCA1D-2034-26BF-5BB5-9E36C6C0D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DB2B-CF97-D3F4-7E89-2C29FA6F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Another Interleaving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88023-38D4-7E6E-8A98-CD228395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0A241B-9129-76EC-C3B3-671816153476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63363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DF3A99-D866-8E89-7A0E-E5A11C32763B}"/>
              </a:ext>
            </a:extLst>
          </p:cNvPr>
          <p:cNvSpPr txBox="1"/>
          <p:nvPr/>
        </p:nvSpPr>
        <p:spPr>
          <a:xfrm>
            <a:off x="9430247" y="2939669"/>
            <a:ext cx="204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Is this a legal interleaving?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5BEF8C-E27F-C389-5A96-F1D519747D31}"/>
              </a:ext>
            </a:extLst>
          </p:cNvPr>
          <p:cNvGrpSpPr/>
          <p:nvPr/>
        </p:nvGrpSpPr>
        <p:grpSpPr>
          <a:xfrm>
            <a:off x="3236183" y="163363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F6943A0-D1D1-80BF-EAE2-E1FCE4D4D9B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449C83-3BCA-3626-62B2-A243C0BFF52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017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0AEFD-D341-CC70-030C-71F97C48E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F38B-00FC-C608-CE49-1621A5B0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Another Interleaving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37030-8350-0428-C8A9-D5C120E9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CC0F33-075F-B84D-1154-13F8F641B14B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63363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0DB4C8-7176-FF62-AE93-BA755256CDBE}"/>
              </a:ext>
            </a:extLst>
          </p:cNvPr>
          <p:cNvSpPr txBox="1"/>
          <p:nvPr/>
        </p:nvSpPr>
        <p:spPr>
          <a:xfrm>
            <a:off x="9430247" y="2939669"/>
            <a:ext cx="2043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Is this a legal interleaving?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Yes!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A864D-551D-5E47-D807-FB97BF643A44}"/>
              </a:ext>
            </a:extLst>
          </p:cNvPr>
          <p:cNvGrpSpPr/>
          <p:nvPr/>
        </p:nvGrpSpPr>
        <p:grpSpPr>
          <a:xfrm>
            <a:off x="3236183" y="163363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6BF04AB-CC2A-E45E-2E93-75C78B3D9C6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B6F487-6A84-8262-E427-04DF2F2D0F9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736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D0BF7-A8B5-502C-A57A-5395DEAC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67BE-86E5-7C69-B649-32D31081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Another Interleaving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1CD51-9512-1990-CBB2-28BE9B9B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61B830-6423-30BC-C38E-F4B9B9238F79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633634"/>
          <a:ext cx="385638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F93513-CC64-0B52-AF3F-86B18A31476A}"/>
              </a:ext>
            </a:extLst>
          </p:cNvPr>
          <p:cNvSpPr txBox="1"/>
          <p:nvPr/>
        </p:nvSpPr>
        <p:spPr>
          <a:xfrm>
            <a:off x="9430247" y="2939669"/>
            <a:ext cx="204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Is this a legal interleaving?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B95F5-9BC4-FE40-E66A-8881DE0EDDC8}"/>
              </a:ext>
            </a:extLst>
          </p:cNvPr>
          <p:cNvGrpSpPr/>
          <p:nvPr/>
        </p:nvGrpSpPr>
        <p:grpSpPr>
          <a:xfrm>
            <a:off x="3236183" y="163363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30D8C2-468F-1377-0D58-77E24BB26AB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C228AC-8BBA-821A-8A2C-58DC536BEA9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250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C1987-6328-46D4-FF1B-FE9DBF2B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A304-CBFF-3363-809D-D0A65A76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Another Interleaving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76C8F-418B-901A-19CA-8F83E52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EDC269-8D3C-5734-2FFF-83BB20FF2242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633634"/>
          <a:ext cx="385638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EA76C7-D6B8-4468-0C7E-6810C1873D4F}"/>
              </a:ext>
            </a:extLst>
          </p:cNvPr>
          <p:cNvSpPr txBox="1"/>
          <p:nvPr/>
        </p:nvSpPr>
        <p:spPr>
          <a:xfrm>
            <a:off x="9565419" y="2939669"/>
            <a:ext cx="2401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Is this a legal interleaving?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No!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T1’s </a:t>
            </a:r>
            <a:r>
              <a:rPr lang="en-US" sz="2400" b="1" dirty="0">
                <a:latin typeface="Palatino Linotype" panose="02040502050505030304" pitchFamily="18" charset="0"/>
              </a:rPr>
              <a:t>write(A)</a:t>
            </a:r>
            <a:r>
              <a:rPr lang="en-US" sz="2400" dirty="0">
                <a:latin typeface="Palatino Linotype" panose="02040502050505030304" pitchFamily="18" charset="0"/>
              </a:rPr>
              <a:t> does not follow its </a:t>
            </a:r>
            <a:r>
              <a:rPr lang="en-US" sz="2400" b="1" dirty="0">
                <a:latin typeface="Palatino Linotype" panose="02040502050505030304" pitchFamily="18" charset="0"/>
              </a:rPr>
              <a:t>read(A)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58F1FF-4DA0-609C-E1F5-1E40A42678E5}"/>
              </a:ext>
            </a:extLst>
          </p:cNvPr>
          <p:cNvGrpSpPr/>
          <p:nvPr/>
        </p:nvGrpSpPr>
        <p:grpSpPr>
          <a:xfrm>
            <a:off x="3236183" y="163363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31B24CC-AF8A-8D74-8975-3B73764A7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BBF3D7-DED5-3EE9-9154-A118C4EDE30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07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Transactions are ubiquitous!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Examples: Banking, Online shopping, Trading, Social media, and so 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47BE2-9760-AC37-23DA-0E27681E9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2CF0-C155-6C42-68A5-4B590950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Conflicting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84812-113B-831E-FFCE-3181E90D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5BAB7D-1E4C-FDA5-140E-0060B3DA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215" y="2337683"/>
            <a:ext cx="8213697" cy="42949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Palatino Linotype" panose="02040502050505030304" pitchFamily="18" charset="0"/>
              </a:rPr>
              <a:t>Two transactions </a:t>
            </a:r>
            <a:r>
              <a:rPr lang="en-US" dirty="0">
                <a:latin typeface="Palatino Linotype" panose="02040502050505030304" pitchFamily="18" charset="0"/>
              </a:rPr>
              <a:t>T1 and T2 if they </a:t>
            </a:r>
            <a:r>
              <a:rPr lang="en-US" b="1" dirty="0">
                <a:latin typeface="Palatino Linotype" panose="02040502050505030304" pitchFamily="18" charset="0"/>
              </a:rPr>
              <a:t>concurrently access the same variable </a:t>
            </a:r>
            <a:r>
              <a:rPr lang="en-US" dirty="0">
                <a:latin typeface="Palatino Linotype" panose="02040502050505030304" pitchFamily="18" charset="0"/>
              </a:rPr>
              <a:t>and at least one of that access is a </a:t>
            </a:r>
            <a:r>
              <a:rPr lang="en-US" b="1" dirty="0">
                <a:latin typeface="Palatino Linotype" panose="02040502050505030304" pitchFamily="18" charset="0"/>
              </a:rPr>
              <a:t>write</a:t>
            </a:r>
            <a:r>
              <a:rPr lang="en-US" dirty="0">
                <a:latin typeface="Palatino Linotype" panose="02040502050505030304" pitchFamily="18" charset="0"/>
              </a:rPr>
              <a:t> operation, then they </a:t>
            </a:r>
            <a:r>
              <a:rPr lang="en-US" b="1" dirty="0">
                <a:latin typeface="Palatino Linotype" panose="02040502050505030304" pitchFamily="18" charset="0"/>
              </a:rPr>
              <a:t>conflict</a:t>
            </a:r>
            <a:r>
              <a:rPr lang="en-US" dirty="0">
                <a:latin typeface="Palatino Linotype" panose="0204050205050503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7182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911F9-80BC-CC53-7536-667F85688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63CA-AEDE-7A1D-D273-043C0682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Conflicting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769D0-4ED4-8EF5-77EF-59437AE5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EFF32-FB69-CF1F-C9A5-5A58989A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Interleaving concurrent transactions can lead to the following three anomalies: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Read-Write Conflicts (</a:t>
            </a:r>
            <a:r>
              <a:rPr lang="en-US" b="1" dirty="0">
                <a:latin typeface="Palatino Linotype" panose="02040502050505030304" pitchFamily="18" charset="0"/>
              </a:rPr>
              <a:t>R-W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Write-Read Conflicts (</a:t>
            </a:r>
            <a:r>
              <a:rPr lang="en-US" b="1" dirty="0">
                <a:latin typeface="Palatino Linotype" panose="02040502050505030304" pitchFamily="18" charset="0"/>
              </a:rPr>
              <a:t>W-R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Write-Write Conflicts (</a:t>
            </a:r>
            <a:r>
              <a:rPr lang="en-US" b="1" dirty="0">
                <a:latin typeface="Palatino Linotype" panose="02040502050505030304" pitchFamily="18" charset="0"/>
              </a:rPr>
              <a:t>W-W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198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FA687-5199-E265-3E67-E3DEFDE79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CB34-97FF-8929-9F9B-0AFBAFF6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7AE0-AE33-90B1-F106-1838525E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2AF2-76B1-8F0E-279C-DF2C2792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905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56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C32-FA82-2E01-CC65-329F042B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6D62-82FD-2D01-4BF8-6D7C41B4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1C99C-E9E5-3899-1E94-3030B9E9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B8118-CA98-1FF7-5C24-7EED26C9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73D384-ED05-AC3C-3B21-02289A06F7A3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006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22310-31F0-C077-2887-53C514D1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6B25-05A3-2293-F3BB-936FE53E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52142-24A1-60C8-1D0B-8BF6AE1B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4AB7B-002B-46A1-D122-5CD8DF867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0B46DF-88D0-14EB-B10E-8581C64AF641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0383ED6-EE65-BBB4-1103-C3C9637C8F2D}"/>
              </a:ext>
            </a:extLst>
          </p:cNvPr>
          <p:cNvSpPr/>
          <p:nvPr/>
        </p:nvSpPr>
        <p:spPr>
          <a:xfrm>
            <a:off x="4228956" y="437467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5ED04-5D8F-1D1E-27CE-D4E0EA13AF06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33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FEB4-91FD-A7F4-FF3B-D2C7BD282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C3E2-D875-36A8-0D2E-90CD9C15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42B2-D057-3085-D9A5-BF5B3615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303A-C67C-BB34-8CE9-0571DAAF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17452C-7904-1360-F1C3-91D6A1C8D4A7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9007053-DBAF-08C7-5D34-30C853DED22A}"/>
              </a:ext>
            </a:extLst>
          </p:cNvPr>
          <p:cNvSpPr/>
          <p:nvPr/>
        </p:nvSpPr>
        <p:spPr>
          <a:xfrm>
            <a:off x="6264151" y="4964200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63C8A-8E8D-C103-C5F2-DFE60AAE2E74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91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3E7F-52B9-1055-8311-541B3D672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C1B0-2400-0C5E-69D3-004AFCE4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2ABB1-A355-2C3A-ABDF-A81A4939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2D998-25C5-5A9B-EDDF-0DBC42689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18B90-5EA5-CB13-F6FB-96C37F63355D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640B0C6-94B4-50F0-963D-575916350A4C}"/>
              </a:ext>
            </a:extLst>
          </p:cNvPr>
          <p:cNvSpPr/>
          <p:nvPr/>
        </p:nvSpPr>
        <p:spPr>
          <a:xfrm>
            <a:off x="6283607" y="5252724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7B3CE-CFDA-FDFA-EA70-E075A12A2E73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79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DDD5B-41D0-C9A3-8EB8-397A8688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DB60-25EF-92E5-6DE3-4F79744E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432BD-B738-0589-ECA4-5B056DE1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0E25-0948-BF6E-CA61-C9B519AB9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Unrepeatable Read</a:t>
            </a:r>
            <a:r>
              <a:rPr lang="en-US" sz="2400" dirty="0">
                <a:latin typeface="Palatino Linotype" panose="02040502050505030304" pitchFamily="18" charset="0"/>
              </a:rPr>
              <a:t>: A transaction gets different values when reading the same object multiple times.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1F26B2-9F79-B7C5-CD4B-C9EAF6913A6B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AF6B842-2137-AE73-95C3-BFB403589314}"/>
              </a:ext>
            </a:extLst>
          </p:cNvPr>
          <p:cNvSpPr/>
          <p:nvPr/>
        </p:nvSpPr>
        <p:spPr>
          <a:xfrm>
            <a:off x="4221343" y="558346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19D83-0A85-FFB5-A373-278D0BC73C0A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66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BD30C-782E-70D3-9AA5-44B93AE1A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C45D-2C8D-7094-5CAC-B3AD8875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5427D-C15F-C23A-DBAD-AADB671F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1A7C-A3AF-4519-A0EB-17451931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905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65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C8706-EDB4-DEC0-6438-FBF7295A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C54E-B116-DF0E-DB3D-84094662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28F05-9C1F-914A-059F-1A77A96E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B50DA-BFE8-9EB6-9255-ABE776BEE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AA62B9-5200-58DF-EA97-2D5525B58E91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9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8DDD-1DF3-7D0F-3239-A92EAC0D4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A1A4-9C19-748E-77C5-A56666EC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define a Transaction?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DD8C-9959-A56E-7A94-25963EE4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0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86E5-33C5-CAEC-1E71-117C3B44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28E2-DA47-E0D9-9467-AA500331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DC9DE-5220-3015-7FD8-2166A814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4B81-5094-F1DF-80B7-613434E4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2130F5-2D47-87E7-F355-CCD1E9A42330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C63F7E4-0A83-1AFC-8202-0B81A1BF6DE1}"/>
              </a:ext>
            </a:extLst>
          </p:cNvPr>
          <p:cNvSpPr/>
          <p:nvPr/>
        </p:nvSpPr>
        <p:spPr>
          <a:xfrm>
            <a:off x="4228956" y="437467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89A42-58DA-D639-23D4-8AC67F758EE2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64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0224B-70B7-E68E-8923-392A56ADE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FB6E-D701-91E4-30A7-9CA93E05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BDB85-961B-5A69-DFB3-B9CDB00D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A7EB-9922-BA3F-20B6-B7840346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B63655-F893-5872-94E7-94CABFF20788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F4CA5AA-BBE1-CC2E-0E82-00735FF812C1}"/>
              </a:ext>
            </a:extLst>
          </p:cNvPr>
          <p:cNvSpPr/>
          <p:nvPr/>
        </p:nvSpPr>
        <p:spPr>
          <a:xfrm>
            <a:off x="4238683" y="4666506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19FD2-9BB6-5670-3B4D-1330D7E6A421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51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94BE4-1E18-3B2D-51C3-23EC8B85A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AEAF-339E-8541-0A6F-7E773889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2E419-5E6D-5A74-2C67-39FC71F2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387B-BFC5-45AF-E40D-5A482C0B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AEBFC2-34B6-F5A0-B508-E056D84F787A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ACCA7BD-8C3A-B2A8-C804-B5BE62FE0FAD}"/>
              </a:ext>
            </a:extLst>
          </p:cNvPr>
          <p:cNvSpPr/>
          <p:nvPr/>
        </p:nvSpPr>
        <p:spPr>
          <a:xfrm>
            <a:off x="6174487" y="4964200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9544-2128-9680-EDD8-36A9FF3C953A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77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D24A-1A4D-B9B4-1C5D-4DBC2C9F1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9168-3903-197A-32BF-4E9727AF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2FFE-7CFE-DB78-571F-40F780AC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D8EE-FADA-279E-B3E1-DF6291113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F90EDC-B4AF-C08E-3C62-94A28E7CFADE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0BAD146-2747-61E1-C788-C605A66403E6}"/>
              </a:ext>
            </a:extLst>
          </p:cNvPr>
          <p:cNvSpPr/>
          <p:nvPr/>
        </p:nvSpPr>
        <p:spPr>
          <a:xfrm>
            <a:off x="6283607" y="5252724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CCF4F-8BC0-CF58-2521-169CE94FFA3C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150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80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F4005-7EAE-0E03-7130-DA45F1CE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F4B8-81DB-90AE-C1BB-28F95A1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Write-Read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BA1C7-45A0-8826-F91F-16EDCB9B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149B-650C-BC2C-2DB9-6FBF9B17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1775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Dirty Read</a:t>
            </a:r>
            <a:r>
              <a:rPr lang="en-US" sz="2400" dirty="0">
                <a:latin typeface="Palatino Linotype" panose="02040502050505030304" pitchFamily="18" charset="0"/>
              </a:rPr>
              <a:t>: One transaction reads data written by another transaction that has not committed yet.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AEC814-8361-4B43-8D0C-C77005FA5CAF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3429000"/>
          <a:ext cx="3856382" cy="307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7040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Abort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9256887-2320-3353-EBE4-5378B6CD8A85}"/>
              </a:ext>
            </a:extLst>
          </p:cNvPr>
          <p:cNvSpPr/>
          <p:nvPr/>
        </p:nvSpPr>
        <p:spPr>
          <a:xfrm>
            <a:off x="4211615" y="5875294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D5316-933C-DE10-5E97-181792890DA0}"/>
              </a:ext>
            </a:extLst>
          </p:cNvPr>
          <p:cNvSpPr txBox="1"/>
          <p:nvPr/>
        </p:nvSpPr>
        <p:spPr>
          <a:xfrm>
            <a:off x="1138136" y="4358012"/>
            <a:ext cx="256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Transaction T1 </a:t>
            </a:r>
          </a:p>
          <a:p>
            <a:r>
              <a:rPr lang="en-US" sz="2400" b="1" dirty="0">
                <a:latin typeface="Palatino Linotype" panose="02040502050505030304" pitchFamily="18" charset="0"/>
              </a:rPr>
              <a:t>has to be aborted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31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CA236-35F2-65F7-021F-35AFF0B1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4352-2F89-57AF-A50D-C260B37C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738DD-8F2D-B4AD-8709-F287DF4B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7D7A6-D93A-04DA-CD52-2B1C323E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905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63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06D1D-1F86-522C-60D1-16C64DF00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2501-0FE8-F402-EB39-BF060F9A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17AED-FD05-2044-366F-2A23FDDB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03F8D-2B78-E894-B753-74EB89F12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096E76-0EDD-95CB-CFFB-DD81FAF9E3F2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243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D4788-ADDC-F553-56BD-5CD42FD78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F433-D5D6-627B-EE9B-54325114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DE2C3-D013-4D0B-20FC-7B3F1C5D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84F5-2352-187C-FEA4-98759B51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A08D1D-3B20-AA57-AAC2-95446A4C0AF7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83A383B-9AF1-9439-7D73-0FC22C785D02}"/>
              </a:ext>
            </a:extLst>
          </p:cNvPr>
          <p:cNvSpPr/>
          <p:nvPr/>
        </p:nvSpPr>
        <p:spPr>
          <a:xfrm>
            <a:off x="4304202" y="3893554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192D5-CD3F-CF71-AF1F-BBDE436CA131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01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685AE-DEF2-C28B-D322-0DE25A75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704F-D883-1667-6B41-5E0CF8D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082E8-51A5-655A-75AA-3A7E6F44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9F85-BC1B-3291-841A-397371054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EA90AE-EE31-2506-6EFD-18D3FE3A300F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EB9F8D0-3FAB-345A-E50D-AE6D24FED93F}"/>
              </a:ext>
            </a:extLst>
          </p:cNvPr>
          <p:cNvSpPr/>
          <p:nvPr/>
        </p:nvSpPr>
        <p:spPr>
          <a:xfrm>
            <a:off x="6283607" y="449180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FF7F8-8C58-9D0F-C3A6-C94D1F09AC3F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Output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50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4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231EB-2571-CD69-5E63-36A930798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9FD3-AC30-D0E5-5009-2C34378E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44273-371F-D313-161D-14DB369B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827DD-154C-7543-68FD-449BEAF0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154FAB-338A-B2D5-CEE7-649F33B8D3F3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14CDCB9-37CB-74DF-A8A8-945630A274EA}"/>
              </a:ext>
            </a:extLst>
          </p:cNvPr>
          <p:cNvSpPr/>
          <p:nvPr/>
        </p:nvSpPr>
        <p:spPr>
          <a:xfrm>
            <a:off x="4326232" y="4792966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6D96E-37ED-0E32-5A04-AFBFD360567D}"/>
              </a:ext>
            </a:extLst>
          </p:cNvPr>
          <p:cNvSpPr txBox="1"/>
          <p:nvPr/>
        </p:nvSpPr>
        <p:spPr>
          <a:xfrm>
            <a:off x="1503558" y="4292389"/>
            <a:ext cx="240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7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FE910-3549-AC76-22AC-20106263F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CB99-9665-FB45-81C5-DF4FF34A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define a Transaction?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EFAA-337C-C639-2896-0FDDF6B2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 is a collection of operations.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For example: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Moving money from one </a:t>
            </a:r>
            <a:r>
              <a:rPr lang="en-US" dirty="0" err="1">
                <a:latin typeface="Palatino Linotype" panose="02040502050505030304" pitchFamily="18" charset="0"/>
              </a:rPr>
              <a:t>checkings</a:t>
            </a:r>
            <a:r>
              <a:rPr lang="en-US" dirty="0">
                <a:latin typeface="Palatino Linotype" panose="02040502050505030304" pitchFamily="18" charset="0"/>
              </a:rPr>
              <a:t> account to savings account.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Buying a product from Amazon.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613FD-7945-9747-6DD7-A6E2D441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15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FDCBB-78F2-4978-6E06-14D5B9C13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6B06-1DF1-8A6E-0525-0FB15DE6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BF953-2A96-B981-9F75-2AD3A9CD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C217-77F8-830A-F56F-F4640EDD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FE89B1-057E-E61B-0D76-BA64B8024F32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0D819D8-EB54-E0CF-8048-BA479CE03D77}"/>
              </a:ext>
            </a:extLst>
          </p:cNvPr>
          <p:cNvSpPr/>
          <p:nvPr/>
        </p:nvSpPr>
        <p:spPr>
          <a:xfrm>
            <a:off x="6283607" y="5082490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DC40F-6E33-790B-3E5E-7A1F08C5BDA2}"/>
              </a:ext>
            </a:extLst>
          </p:cNvPr>
          <p:cNvSpPr txBox="1"/>
          <p:nvPr/>
        </p:nvSpPr>
        <p:spPr>
          <a:xfrm>
            <a:off x="1449421" y="4292389"/>
            <a:ext cx="245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Previous update missed!</a:t>
            </a:r>
          </a:p>
        </p:txBody>
      </p:sp>
    </p:spTree>
    <p:extLst>
      <p:ext uri="{BB962C8B-B14F-4D97-AF65-F5344CB8AC3E}">
        <p14:creationId xmlns:p14="http://schemas.microsoft.com/office/powerpoint/2010/main" val="833738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B00B1-1DBE-FAE8-E377-37F914A5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39EF-686B-B93C-22A1-660AD3BE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F229C-1584-40D0-3E71-092A0C1B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BD4E0-D204-69C5-DDCE-246DB04B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BAC363-9197-8CB4-B52B-8A5A6AEFB3F8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C01B7AB-C88E-F505-FCC0-7D23C7A4971E}"/>
              </a:ext>
            </a:extLst>
          </p:cNvPr>
          <p:cNvSpPr/>
          <p:nvPr/>
        </p:nvSpPr>
        <p:spPr>
          <a:xfrm>
            <a:off x="6283607" y="5413229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9A86D-61C9-5189-4112-34746E9846CE}"/>
              </a:ext>
            </a:extLst>
          </p:cNvPr>
          <p:cNvSpPr txBox="1"/>
          <p:nvPr/>
        </p:nvSpPr>
        <p:spPr>
          <a:xfrm>
            <a:off x="1449421" y="4292389"/>
            <a:ext cx="245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 = 100</a:t>
            </a:r>
          </a:p>
        </p:txBody>
      </p:sp>
    </p:spTree>
    <p:extLst>
      <p:ext uri="{BB962C8B-B14F-4D97-AF65-F5344CB8AC3E}">
        <p14:creationId xmlns:p14="http://schemas.microsoft.com/office/powerpoint/2010/main" val="2920261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0A290-31DF-6D79-A355-34F7E29D3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AF75-65AB-9405-3515-1CB985C6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86CA1-11B0-7E4C-B02C-83BD4537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B215-59E3-410C-7236-1A278B01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42E402-B99F-CE82-644F-B25D2B855B96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7468B94-D8EE-4A58-EF0E-D92DE4C25C5A}"/>
              </a:ext>
            </a:extLst>
          </p:cNvPr>
          <p:cNvSpPr/>
          <p:nvPr/>
        </p:nvSpPr>
        <p:spPr>
          <a:xfrm>
            <a:off x="4345688" y="601080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F18EA-8576-ED8A-F89B-37F6EE5B1390}"/>
              </a:ext>
            </a:extLst>
          </p:cNvPr>
          <p:cNvSpPr txBox="1"/>
          <p:nvPr/>
        </p:nvSpPr>
        <p:spPr>
          <a:xfrm>
            <a:off x="1449421" y="4292389"/>
            <a:ext cx="245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 = 150</a:t>
            </a:r>
          </a:p>
        </p:txBody>
      </p:sp>
    </p:spTree>
    <p:extLst>
      <p:ext uri="{BB962C8B-B14F-4D97-AF65-F5344CB8AC3E}">
        <p14:creationId xmlns:p14="http://schemas.microsoft.com/office/powerpoint/2010/main" val="2364185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1F5CA-9F50-DBFC-C3D1-90F5BCCE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D8C7-C9CF-0CEA-BFCA-D4CF1A73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Write-Write Conflict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80CBA-36BB-CADB-E098-C28CF2B7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E0AE-C008-478C-2AD3-ADB50C8C0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7"/>
            <a:ext cx="11816785" cy="1648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Lost Update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One transaction overwrites uncommitted data from another uncommitted transaction.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Say, initially A = 50.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392184-598B-3565-E20D-69C76BD9940F}"/>
              </a:ext>
            </a:extLst>
          </p:cNvPr>
          <p:cNvGraphicFramePr>
            <a:graphicFrameLocks noGrp="1"/>
          </p:cNvGraphicFramePr>
          <p:nvPr/>
        </p:nvGraphicFramePr>
        <p:xfrm>
          <a:off x="4355416" y="2947481"/>
          <a:ext cx="3856382" cy="384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4242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6DB1A11-38EE-A721-3766-1254537BCF59}"/>
              </a:ext>
            </a:extLst>
          </p:cNvPr>
          <p:cNvSpPr/>
          <p:nvPr/>
        </p:nvSpPr>
        <p:spPr>
          <a:xfrm>
            <a:off x="4345688" y="6010805"/>
            <a:ext cx="1257444" cy="3793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45A1-82EC-B6BD-B91E-DE549AA67EE3}"/>
              </a:ext>
            </a:extLst>
          </p:cNvPr>
          <p:cNvSpPr txBox="1"/>
          <p:nvPr/>
        </p:nvSpPr>
        <p:spPr>
          <a:xfrm>
            <a:off x="1449421" y="4292389"/>
            <a:ext cx="245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 = 100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 = 150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F5408-1CA2-389F-CCCF-47BC42A22940}"/>
              </a:ext>
            </a:extLst>
          </p:cNvPr>
          <p:cNvSpPr txBox="1"/>
          <p:nvPr/>
        </p:nvSpPr>
        <p:spPr>
          <a:xfrm>
            <a:off x="8211798" y="4110117"/>
            <a:ext cx="385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This leads to unexpected results of 100,150 when it should have been 150, 150.</a:t>
            </a:r>
          </a:p>
        </p:txBody>
      </p:sp>
    </p:spTree>
    <p:extLst>
      <p:ext uri="{BB962C8B-B14F-4D97-AF65-F5344CB8AC3E}">
        <p14:creationId xmlns:p14="http://schemas.microsoft.com/office/powerpoint/2010/main" val="1055757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AB4B0-99A8-51E1-FBE4-9BD6645F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C32E-FC68-4091-95FF-A708DD4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Support: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3B24F-DD74-D09F-57EB-69652942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C5EF-92CB-A5C5-6DC9-E5FA8A3F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</a:t>
            </a:r>
            <a:r>
              <a:rPr lang="en-US" sz="2400" b="1" dirty="0">
                <a:latin typeface="Palatino Linotype" panose="02040502050505030304" pitchFamily="18" charset="0"/>
              </a:rPr>
              <a:t>concurrency control protocol </a:t>
            </a:r>
            <a:r>
              <a:rPr lang="en-US" sz="2400" dirty="0">
                <a:latin typeface="Palatino Linotype" panose="02040502050505030304" pitchFamily="18" charset="0"/>
              </a:rPr>
              <a:t>lays down the mechanism for the DBMS to decide a legal/valid schedule of transactions.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</a:t>
            </a:r>
            <a:r>
              <a:rPr lang="en-US" sz="2400" b="1" dirty="0">
                <a:latin typeface="Palatino Linotype" panose="02040502050505030304" pitchFamily="18" charset="0"/>
              </a:rPr>
              <a:t>types</a:t>
            </a:r>
            <a:r>
              <a:rPr lang="en-US" sz="2400" dirty="0">
                <a:latin typeface="Palatino Linotype" panose="02040502050505030304" pitchFamily="18" charset="0"/>
              </a:rPr>
              <a:t> of concurrency control protocols?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09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429A1-80AB-C1D3-12A7-1F16AEE7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1F7F-DCB8-B4C7-727F-33EE4136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Support: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A2661-2E1B-B0D4-5EEE-D535646C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280D0-6513-E2AF-C6A9-D2988CC8D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concurrency control protocol lays down the mechanism for the DBMS to decide legal/valid schedule of transactions.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types of concurrency control protocols?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Pessimistic:</a:t>
            </a:r>
            <a:r>
              <a:rPr lang="en-US" sz="2400" dirty="0">
                <a:latin typeface="Palatino Linotype" panose="02040502050505030304" pitchFamily="18" charset="0"/>
              </a:rPr>
              <a:t> Prevent problems from arising in the first place.</a:t>
            </a:r>
          </a:p>
        </p:txBody>
      </p:sp>
    </p:spTree>
    <p:extLst>
      <p:ext uri="{BB962C8B-B14F-4D97-AF65-F5344CB8AC3E}">
        <p14:creationId xmlns:p14="http://schemas.microsoft.com/office/powerpoint/2010/main" val="20528533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8708-C60A-83E9-092B-8F0E2939A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ACF3-1618-C56D-149E-B29EFA03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Support: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881E2-B393-B706-FF49-819BF249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3733-0B50-E475-BA1E-79380487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concurrency control protocol lays down the mechanism for the DBMS to decide legal/valid schedule of transactions.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types of concurrency control protocols?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Pessimistic: </a:t>
            </a:r>
            <a:r>
              <a:rPr lang="en-US" sz="2400" dirty="0">
                <a:latin typeface="Palatino Linotype" panose="02040502050505030304" pitchFamily="18" charset="0"/>
              </a:rPr>
              <a:t>Prevent problems from arising in the first place.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Optimistic: </a:t>
            </a:r>
            <a:r>
              <a:rPr lang="en-US" sz="2400" dirty="0">
                <a:latin typeface="Palatino Linotype" panose="02040502050505030304" pitchFamily="18" charset="0"/>
              </a:rPr>
              <a:t>Assume that conflicts are rare; deal with them after they occur.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78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C789-0DDA-DE4D-0600-F4E8BDE42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199-99C0-5217-9B02-AF6844D8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Support: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2D23F-F4CD-5206-20E2-6E72A0A2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D650-A410-A174-2CF1-A7D565D7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3058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concurrency control protocol lays down the mechanism for the DBMS to decide legal/valid schedule of transactions.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types of concurrency control protocols?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Pessimistic: </a:t>
            </a:r>
            <a:r>
              <a:rPr lang="en-US" sz="2400" dirty="0">
                <a:latin typeface="Palatino Linotype" panose="02040502050505030304" pitchFamily="18" charset="0"/>
              </a:rPr>
              <a:t>Prevent problems from arising in the first place.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Optimistic: </a:t>
            </a:r>
            <a:r>
              <a:rPr lang="en-US" sz="2400" dirty="0">
                <a:latin typeface="Palatino Linotype" panose="02040502050505030304" pitchFamily="18" charset="0"/>
              </a:rPr>
              <a:t>Assume that conflicts are rare; deal with them after they occur.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But, how does a concurrency control protocol determine a valid schedule?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7073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D14AD-550B-6A85-699E-D4BD5794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78A3-640C-62B5-700F-9B4F5767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Serializable Schedules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E1C1B-51CD-A76A-6A92-223C0626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0E4F-E7D0-7359-BE9A-C8EA0C46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 schedule that </a:t>
            </a:r>
            <a:r>
              <a:rPr lang="en-US" sz="2400" dirty="0">
                <a:latin typeface="Palatino Linotype" panose="02040502050505030304" pitchFamily="18" charset="0"/>
              </a:rPr>
              <a:t>does not interleave the operations of different transactions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endParaRPr lang="en-US" sz="2400" dirty="0">
              <a:effectLst/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Equivalent Schedule </a:t>
            </a:r>
            <a:r>
              <a:rPr lang="en-US" sz="2400" dirty="0">
                <a:effectLst/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For any database state, the effect of executing the first schedule is identical to the effect of executing the second schedule.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Serializable Schedule?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71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06712-9C4A-D6D8-3928-A6D4E5570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7C0E-B7BF-0249-B896-75BD27BE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Serializable Schedules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33F98-7E13-7A0B-F82D-315AEF30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0F12-4573-F301-D501-92312A5E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 schedule that </a:t>
            </a:r>
            <a:r>
              <a:rPr lang="en-US" sz="2400" dirty="0">
                <a:latin typeface="Palatino Linotype" panose="02040502050505030304" pitchFamily="18" charset="0"/>
              </a:rPr>
              <a:t>does not interleave the operations of different transactions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endParaRPr lang="en-US" sz="2400" dirty="0">
              <a:effectLst/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Equivalent Schedule </a:t>
            </a:r>
            <a:r>
              <a:rPr lang="en-US" sz="2400" dirty="0">
                <a:effectLst/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For any database state, the effect of executing the first schedule is identical to the effect of executing the second schedule.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Serializable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A schedule that is equivalent to some serial execution of the transactions (serial schedule).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AE8E1-0004-CC11-CBBD-DE1852B6F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5BF0-ABB4-F3C8-26E0-62C48848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define a Transaction?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A797D-02AF-BE41-83E3-FBD8D1F8B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 is a unit of program that reads and/or writes one or more data items.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common way to write a transaction in popular DBMS is by placing the body of the transaction between, “</a:t>
            </a:r>
            <a:r>
              <a:rPr lang="en-US" sz="2400" b="1" dirty="0">
                <a:latin typeface="Palatino Linotype" panose="02040502050505030304" pitchFamily="18" charset="0"/>
              </a:rPr>
              <a:t>begin transaction</a:t>
            </a:r>
            <a:r>
              <a:rPr lang="en-US" sz="2400" dirty="0">
                <a:latin typeface="Palatino Linotype" panose="02040502050505030304" pitchFamily="18" charset="0"/>
              </a:rPr>
              <a:t>” and “</a:t>
            </a:r>
            <a:r>
              <a:rPr lang="en-US" sz="2400" b="1" dirty="0">
                <a:latin typeface="Palatino Linotype" panose="02040502050505030304" pitchFamily="18" charset="0"/>
              </a:rPr>
              <a:t>end transaction</a:t>
            </a:r>
            <a:r>
              <a:rPr lang="en-US" sz="2400" dirty="0">
                <a:latin typeface="Palatino Linotype" panose="02040502050505030304" pitchFamily="18" charset="0"/>
              </a:rPr>
              <a:t>”.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383BD-ACBA-072A-9F37-8368DD8C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642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428BD-59BE-62D6-B8E5-2B26B4F05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D9EE-C7B2-98E1-3AD3-5EB9098B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Serializable Schedules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E0771-DEEF-6F03-D10B-20853265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9EF49-8D4E-1682-3AE9-7903F4E7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 schedule that </a:t>
            </a:r>
            <a:r>
              <a:rPr lang="en-US" sz="2400" dirty="0">
                <a:latin typeface="Palatino Linotype" panose="02040502050505030304" pitchFamily="18" charset="0"/>
              </a:rPr>
              <a:t>does not interleave the operations of different transactions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endParaRPr lang="en-US" sz="2400" dirty="0">
              <a:effectLst/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Equivalent Schedule </a:t>
            </a:r>
            <a:r>
              <a:rPr lang="en-US" sz="2400" dirty="0">
                <a:effectLst/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For any database state, the effect of executing the first schedule is identical to the effect of executing the second schedule.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Serializable Schedule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A schedule that is equivalent to some serial execution of the transactions (serial schedule).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If each transaction preserves consistency, then the corresponding serializable schedule preserves consistency!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526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4B761-0FF5-AF9A-298B-BA78148E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66F5-4DF2-A9B9-6E17-7A3B6E12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Levels vs.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C900A-E4A3-6F4E-4DC3-63069FD8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7EC393-D7C0-FB8F-4729-1FCF51FDD7D1}"/>
              </a:ext>
            </a:extLst>
          </p:cNvPr>
          <p:cNvGraphicFramePr>
            <a:graphicFrameLocks noGrp="1"/>
          </p:cNvGraphicFramePr>
          <p:nvPr/>
        </p:nvGraphicFramePr>
        <p:xfrm>
          <a:off x="340466" y="1254868"/>
          <a:ext cx="11605100" cy="535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55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580255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350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Isolation Levels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Consistency Levels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92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A4E12-956E-F20A-7522-B2B18A5A5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7DD3-EA5C-3DC2-85C7-553F3901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Levels vs.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2AB72-9EAE-AD60-1A26-05999062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1F5261-FE2B-85FC-5C8B-2CC667F35EA2}"/>
              </a:ext>
            </a:extLst>
          </p:cNvPr>
          <p:cNvGraphicFramePr>
            <a:graphicFrameLocks noGrp="1"/>
          </p:cNvGraphicFramePr>
          <p:nvPr/>
        </p:nvGraphicFramePr>
        <p:xfrm>
          <a:off x="340466" y="1254868"/>
          <a:ext cx="11605100" cy="535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55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580255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350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Isolation Levels</a:t>
                      </a: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Correspond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to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 in ACID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Database isolation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 the ability of a database to allow a transaction to execute as if there are no other concurrently running transactions.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Greater the guaranteed isolation among the transactions, lesser the system performance.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Isolation levels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trade off isolation guarantees for improved performance.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Consistency Levels</a:t>
                      </a: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711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F98A3-F7F8-BB78-C1AF-BAEFA932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5C22-7A42-3909-7691-48621073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Levels vs.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7D914-ABFE-3409-AB01-45F30DB4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E189B5-BE1E-7086-9427-CED7903705FB}"/>
              </a:ext>
            </a:extLst>
          </p:cNvPr>
          <p:cNvGraphicFramePr>
            <a:graphicFrameLocks noGrp="1"/>
          </p:cNvGraphicFramePr>
          <p:nvPr/>
        </p:nvGraphicFramePr>
        <p:xfrm>
          <a:off x="340466" y="1254868"/>
          <a:ext cx="116051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55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5802550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350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Isolation Levels</a:t>
                      </a:r>
                    </a:p>
                    <a:p>
                      <a:pPr algn="ctr"/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Correspond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to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 in ACID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Database isolation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 the ability of a database to allow a transaction to execute as if there are no other concurrently running transactions.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Greater the guaranteed isolation among the transactions, lesser the system performance.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Isolation levels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trade off isolation guarantees for improved performance.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Consistency Levels</a:t>
                      </a:r>
                    </a:p>
                    <a:p>
                      <a:pPr algn="ctr"/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Do not correspond to C in ACID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Unlike the C in ACID,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database consistency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refers to the rules that make a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concurrent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distributed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appear as a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single-threaded, centralized system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at a particular point in time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must reflect the most recently completed write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(in real-time) of that data item, no matter which server processed that write.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Consistency levels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trade off read results for improved performance.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49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5843D-473F-0901-DA3D-85A119F5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A23A-D4EA-15C5-8F21-CDF58A8B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Isolation Levels vs. Consistency Levels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143A1-F670-9674-0DA5-611AE456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7A0A-A456-7C4F-59F7-DFAE37328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More simply said:</a:t>
            </a:r>
            <a:endParaRPr lang="en-US" sz="2400" dirty="0">
              <a:latin typeface="Palatino Linotype" panose="0204050205050503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  <a:latin typeface="Palatino Linotype" panose="02040502050505030304" pitchFamily="18" charset="0"/>
              </a:rPr>
              <a:t>Whenever you talk about transaction isolation, you will be talking about isolation levels.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  <a:latin typeface="Palatino Linotype" panose="02040502050505030304" pitchFamily="18" charset="0"/>
              </a:rPr>
              <a:t>Whenever you talk about individual operations like read/write, you will talk about consisten</a:t>
            </a:r>
            <a:r>
              <a:rPr lang="en-US" dirty="0">
                <a:latin typeface="Palatino Linotype" panose="02040502050505030304" pitchFamily="18" charset="0"/>
              </a:rPr>
              <a:t>cy levels.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557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5FA2-D933-52C9-5131-5DF2EFC78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1BAF-7A21-F712-ACAB-6F49F40C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Serializable Isolation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6352D-54C2-EBBD-A5A5-C0E3ABD6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0F27-C268-006C-E8D1-5C861BDA4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Also known as serializability.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The ability of a DBMS to run transactions in parallel, but in a way that they are running, </a:t>
            </a:r>
            <a:r>
              <a:rPr lang="en-US" sz="2400" b="1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serially</a:t>
            </a:r>
            <a:r>
              <a:rPr lang="en-US" sz="2400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, that is, </a:t>
            </a:r>
            <a:r>
              <a:rPr lang="en-US" sz="2400" b="1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one after another</a:t>
            </a:r>
            <a:r>
              <a:rPr lang="en-US" sz="2400" dirty="0">
                <a:solidFill>
                  <a:srgbClr val="363A3D"/>
                </a:solidFill>
                <a:effectLst/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solidFill>
                <a:srgbClr val="363A3D"/>
              </a:solidFill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rgbClr val="363A3D"/>
                </a:solidFill>
                <a:latin typeface="Palatino Linotype" panose="02040502050505030304" pitchFamily="18" charset="0"/>
              </a:rPr>
              <a:t>Thus, if the DBMS can ensure a serializable schedule for a set of transactions, then we say that the DBMS is offering serializability or serializable isolation level.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990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C290-D4EF-E4FF-8BE4-127790231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BA99-02DB-60FA-717F-A3D1C61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Levels of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6A5AA-299D-C159-F048-8713355B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60875-3CC3-3C96-35CA-A8A5C9E70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Conflict Serializability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Most DBMS try to support this.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View Serializability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 DBMS can do this!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962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DDC92-028A-958E-5C7B-B79A94425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879A-E063-02A0-6DDF-3BBFAB51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29420-C838-6D3E-AA34-988FC099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19E3-715A-4B5F-9C09-C0999077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Help to determine the level of serializability among other things.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How can you create a dependency graph?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740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171D6-8E6B-C6F6-F615-8F5250C37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6CF3-239B-0DC5-F145-C11B95D5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F826C-5F95-B6E7-EFEF-19F552A8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E7FB-C96D-DD81-8157-EC04409B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415586"/>
            <a:ext cx="11816785" cy="504358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Help to determine the level of serializability among other things.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you create a dependency graph?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One node per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Add an edge from transaction Ti to transaction </a:t>
            </a:r>
            <a:r>
              <a:rPr lang="en-US" sz="2400" b="1" dirty="0" err="1">
                <a:latin typeface="Palatino Linotype" panose="02040502050505030304" pitchFamily="18" charset="0"/>
              </a:rPr>
              <a:t>Tj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if you the following are met: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 operation </a:t>
            </a:r>
            <a:r>
              <a:rPr lang="en-US" b="1" dirty="0">
                <a:latin typeface="Palatino Linotype" panose="02040502050505030304" pitchFamily="18" charset="0"/>
              </a:rPr>
              <a:t>Oi of Ti </a:t>
            </a:r>
            <a:r>
              <a:rPr lang="en-US" dirty="0">
                <a:latin typeface="Palatino Linotype" panose="02040502050505030304" pitchFamily="18" charset="0"/>
              </a:rPr>
              <a:t>conflicts with an operation </a:t>
            </a:r>
            <a:r>
              <a:rPr lang="en-US" b="1" dirty="0" err="1">
                <a:latin typeface="Palatino Linotype" panose="02040502050505030304" pitchFamily="18" charset="0"/>
              </a:rPr>
              <a:t>Oj</a:t>
            </a:r>
            <a:r>
              <a:rPr lang="en-US" b="1" dirty="0">
                <a:latin typeface="Palatino Linotype" panose="02040502050505030304" pitchFamily="18" charset="0"/>
              </a:rPr>
              <a:t> of </a:t>
            </a:r>
            <a:r>
              <a:rPr lang="en-US" b="1" dirty="0" err="1">
                <a:latin typeface="Palatino Linotype" panose="02040502050505030304" pitchFamily="18" charset="0"/>
              </a:rPr>
              <a:t>Tj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Oi</a:t>
            </a:r>
            <a:r>
              <a:rPr lang="en-US" dirty="0">
                <a:latin typeface="Palatino Linotype" panose="02040502050505030304" pitchFamily="18" charset="0"/>
              </a:rPr>
              <a:t> appears earlier in the schedule than </a:t>
            </a:r>
            <a:r>
              <a:rPr lang="en-US" b="1" dirty="0" err="1">
                <a:latin typeface="Palatino Linotype" panose="02040502050505030304" pitchFamily="18" charset="0"/>
              </a:rPr>
              <a:t>Oj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Also known as </a:t>
            </a:r>
            <a:r>
              <a:rPr lang="en-US" sz="2400" b="1" dirty="0">
                <a:latin typeface="Palatino Linotype" panose="02040502050505030304" pitchFamily="18" charset="0"/>
              </a:rPr>
              <a:t>precedence graph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887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B8BEC-4868-7BDF-C48D-9CE045D53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3A7D-5ED9-1EBD-1066-5A3F5B49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4193A-C651-7897-6FF3-EA728E1F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C30A8E-5387-C2F4-FC7C-B61924DD797E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21D77B3-2554-F6C8-2D06-ABFFE6BDCA81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15C1743-89BA-2A99-660A-E9E96A1E13A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97E9D5-95CE-6E90-7F7F-7D681317B4B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81512-0311-FA1C-5047-2B466C1BB410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DE281F-1785-E2F8-2A43-7D0FA2FBF646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FF1638-1370-A111-61FF-6547DCF347B5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785A3D-F55B-6E1C-4D5C-3E096FA0FD5F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A506C9-4FD0-39BA-4518-C999DC751D80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745795-F7A3-0D61-1BCE-0214BFD3DE04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71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11BA8-111A-F870-0C75-2E327E994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B771-8C32-A827-B937-D5E7733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define a Transaction?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1C43-C114-96B3-DECB-C91FF066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 is a unit of program that reads and/or writes one or more data items.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common way to write a transaction in popular DBMS is by placing the body of the transaction between, “</a:t>
            </a:r>
            <a:r>
              <a:rPr lang="en-US" sz="2400" b="1" dirty="0">
                <a:latin typeface="Palatino Linotype" panose="02040502050505030304" pitchFamily="18" charset="0"/>
              </a:rPr>
              <a:t>begin transaction</a:t>
            </a:r>
            <a:r>
              <a:rPr lang="en-US" sz="2400" dirty="0">
                <a:latin typeface="Palatino Linotype" panose="02040502050505030304" pitchFamily="18" charset="0"/>
              </a:rPr>
              <a:t>” and “</a:t>
            </a:r>
            <a:r>
              <a:rPr lang="en-US" sz="2400" b="1" dirty="0">
                <a:latin typeface="Palatino Linotype" panose="02040502050505030304" pitchFamily="18" charset="0"/>
              </a:rPr>
              <a:t>end transaction</a:t>
            </a:r>
            <a:r>
              <a:rPr lang="en-US" sz="2400" dirty="0">
                <a:latin typeface="Palatino Linotype" panose="02040502050505030304" pitchFamily="18" charset="0"/>
              </a:rPr>
              <a:t>”.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Also, the reason why transaction is termed as an indivisible unit.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either executes in its entirety or nothing at all.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DE18A-1119-0C8D-E54E-949DB47F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727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95AE2-5746-4E10-0025-E165E03DA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C8AA-112E-355D-2615-ABB40574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F49F0-F089-AEDF-D27F-C816BB71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EA4FD4-F927-63A4-C5E2-D0778377D459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7BF86FC-C9DA-B266-C285-111A7E6EE4DD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C3CB1FF-6B9C-F8EF-71C9-072A0732890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6A55CD-BF87-F081-601F-651391FB119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4DC851-2A29-A9DB-B535-4AC1A5A75AE0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96AAEE-DAF3-30E3-9FC8-28EB7D77604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1AFB84-0560-6B5D-A67E-47191E6CC3DF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A86561-6E9F-621A-A0FB-2ABD76164A5A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BDCBA-1677-7A0E-CA58-B3DE70B97DDE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A95125-DBA6-F591-7022-5F793E8F9420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EA1AEB-9BC6-8033-B7B5-64525989A11A}"/>
              </a:ext>
            </a:extLst>
          </p:cNvPr>
          <p:cNvCxnSpPr>
            <a:cxnSpLocks/>
          </p:cNvCxnSpPr>
          <p:nvPr/>
        </p:nvCxnSpPr>
        <p:spPr>
          <a:xfrm>
            <a:off x="3103123" y="3044757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A54C56-3DE7-5235-C9E3-40D9400AEB30}"/>
              </a:ext>
            </a:extLst>
          </p:cNvPr>
          <p:cNvCxnSpPr/>
          <p:nvPr/>
        </p:nvCxnSpPr>
        <p:spPr>
          <a:xfrm>
            <a:off x="3103122" y="4537970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28DF084-683D-ADF6-43EF-D1EB2F9C34CD}"/>
              </a:ext>
            </a:extLst>
          </p:cNvPr>
          <p:cNvSpPr txBox="1"/>
          <p:nvPr/>
        </p:nvSpPr>
        <p:spPr>
          <a:xfrm>
            <a:off x="1532120" y="6276470"/>
            <a:ext cx="357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W-R and W-W Conflicts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9E4FFF-7CC7-4601-44D4-C69EABB6D0EA}"/>
              </a:ext>
            </a:extLst>
          </p:cNvPr>
          <p:cNvCxnSpPr>
            <a:cxnSpLocks/>
          </p:cNvCxnSpPr>
          <p:nvPr/>
        </p:nvCxnSpPr>
        <p:spPr>
          <a:xfrm>
            <a:off x="3103122" y="3044757"/>
            <a:ext cx="894945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E207E2-3055-E529-F559-686767FBFE4C}"/>
              </a:ext>
            </a:extLst>
          </p:cNvPr>
          <p:cNvCxnSpPr>
            <a:cxnSpLocks/>
          </p:cNvCxnSpPr>
          <p:nvPr/>
        </p:nvCxnSpPr>
        <p:spPr>
          <a:xfrm>
            <a:off x="3103122" y="4537970"/>
            <a:ext cx="894945" cy="78306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9F10FF-9C03-178F-F7F7-66C76715D5E2}"/>
              </a:ext>
            </a:extLst>
          </p:cNvPr>
          <p:cNvGrpSpPr/>
          <p:nvPr/>
        </p:nvGrpSpPr>
        <p:grpSpPr>
          <a:xfrm>
            <a:off x="8870216" y="1453259"/>
            <a:ext cx="1822680" cy="468360"/>
            <a:chOff x="8870216" y="1453259"/>
            <a:chExt cx="18226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13FB70-DD21-480E-A6C7-C03D313D857E}"/>
                    </a:ext>
                  </a:extLst>
                </p14:cNvPr>
                <p14:cNvContentPartPr/>
                <p14:nvPr/>
              </p14:nvContentPartPr>
              <p14:xfrm>
                <a:off x="8870216" y="1453259"/>
                <a:ext cx="1812960" cy="46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2F2FAE-A45C-7C0F-68F6-922837CC43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096" y="1447139"/>
                  <a:ext cx="182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E8FF1B-3E1A-FA4F-3D5D-615EEF751812}"/>
                    </a:ext>
                  </a:extLst>
                </p14:cNvPr>
                <p14:cNvContentPartPr/>
                <p14:nvPr/>
              </p14:nvContentPartPr>
              <p14:xfrm>
                <a:off x="10469336" y="1659899"/>
                <a:ext cx="223560" cy="25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16EC35-4929-377D-C296-DCE1697DBC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63216" y="1653779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66150F8-4C3D-C5C2-0CB2-30CC5492F364}"/>
              </a:ext>
            </a:extLst>
          </p:cNvPr>
          <p:cNvSpPr txBox="1"/>
          <p:nvPr/>
        </p:nvSpPr>
        <p:spPr>
          <a:xfrm>
            <a:off x="8093272" y="3385268"/>
            <a:ext cx="357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T2 depends on T1</a:t>
            </a:r>
          </a:p>
        </p:txBody>
      </p:sp>
    </p:spTree>
    <p:extLst>
      <p:ext uri="{BB962C8B-B14F-4D97-AF65-F5344CB8AC3E}">
        <p14:creationId xmlns:p14="http://schemas.microsoft.com/office/powerpoint/2010/main" val="30305076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F2538-9143-DB6A-7DDA-0A2CDB52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6ABA-06DF-34F8-5AB7-5B4F9611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284FC-62A6-4039-8626-DD914DCC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BAF624-6EE6-7C5A-FCCE-27A257DB57F9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2DA1185-0684-45CC-A63C-CDEFDE371E7D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EEA15C-5E6F-2EB7-F942-DDD5A067D01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C2257D-9661-3516-3F06-BD1D345786B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C1398A-ECCD-5DA5-0D43-73E75CC2E3B3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7C2377-B8B7-0EBB-67E4-A6A75914145C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8BA34F-C3D9-A089-A406-4F715475B973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3063EC-0DC4-82E0-EC11-B44F9C39FF08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6B6746-F04C-2579-98DD-652A8186CAA2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A89F55-1093-2BD6-5A61-0BB07AB73ED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6324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379B3-1011-BE72-A24F-02EC06158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3CA0-6888-DC66-76EB-A2819DD2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E1C2F-AB50-10BB-BACB-05CEA7EF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129C91-D306-6910-31C2-FD71A9F8C88A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C5DBCD1-033D-B717-5E64-EDB4872378F9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BF5886-D8D9-CD71-49B0-76D881E239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53DD30-9B95-70B9-C937-1A038FAB3B3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E5B2DF-886C-98D2-441F-14AD84081F9F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37EF9E-D9CB-729B-4E68-AD83C8AB581A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811E7F-BE3E-49BE-7CF6-1C86001B4C2C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ED1CB9-7D2B-1630-C083-6E18BAF8DCF4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5FDCA2-35F3-AE79-1A5D-0616C724FCC1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4442DD-A60E-B05F-9462-8FA8BC1E4A4C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25AD88-364A-D529-03FF-5EC60509ADCF}"/>
              </a:ext>
            </a:extLst>
          </p:cNvPr>
          <p:cNvSpPr txBox="1"/>
          <p:nvPr/>
        </p:nvSpPr>
        <p:spPr>
          <a:xfrm>
            <a:off x="1532120" y="6276470"/>
            <a:ext cx="351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W-R and W-W Conflicts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CBC327-C68A-BC02-33C3-3FAD7262D762}"/>
              </a:ext>
            </a:extLst>
          </p:cNvPr>
          <p:cNvGrpSpPr/>
          <p:nvPr/>
        </p:nvGrpSpPr>
        <p:grpSpPr>
          <a:xfrm>
            <a:off x="8870216" y="1453259"/>
            <a:ext cx="1822680" cy="468360"/>
            <a:chOff x="8870216" y="1453259"/>
            <a:chExt cx="18226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2F2FAE-A45C-7C0F-68F6-922837CC433F}"/>
                    </a:ext>
                  </a:extLst>
                </p14:cNvPr>
                <p14:cNvContentPartPr/>
                <p14:nvPr/>
              </p14:nvContentPartPr>
              <p14:xfrm>
                <a:off x="8870216" y="1453259"/>
                <a:ext cx="1812960" cy="46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2F2FAE-A45C-7C0F-68F6-922837CC43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096" y="1447139"/>
                  <a:ext cx="182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16EC35-4929-377D-C296-DCE1697DBCB0}"/>
                    </a:ext>
                  </a:extLst>
                </p14:cNvPr>
                <p14:cNvContentPartPr/>
                <p14:nvPr/>
              </p14:nvContentPartPr>
              <p14:xfrm>
                <a:off x="10469336" y="1659899"/>
                <a:ext cx="223560" cy="25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16EC35-4929-377D-C296-DCE1697DBC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63216" y="1653779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0FDA2A-818F-12F2-BB9B-7130F995FDD8}"/>
              </a:ext>
            </a:extLst>
          </p:cNvPr>
          <p:cNvCxnSpPr/>
          <p:nvPr/>
        </p:nvCxnSpPr>
        <p:spPr>
          <a:xfrm>
            <a:off x="3103123" y="3044757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664B93-D4B6-DC92-0F6F-4141AE0AFDDA}"/>
              </a:ext>
            </a:extLst>
          </p:cNvPr>
          <p:cNvCxnSpPr>
            <a:cxnSpLocks/>
          </p:cNvCxnSpPr>
          <p:nvPr/>
        </p:nvCxnSpPr>
        <p:spPr>
          <a:xfrm>
            <a:off x="3103122" y="3044757"/>
            <a:ext cx="894945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3609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233AE-5D6F-77AC-EE03-13E44A7A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48EA-ABFF-A583-DE1D-DA230F30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Dependency Graphs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0E132-750F-F1F9-20FA-C0629502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3838ED-2415-3302-AFFF-D3C0E1B16490}"/>
              </a:ext>
            </a:extLst>
          </p:cNvPr>
          <p:cNvGraphicFramePr>
            <a:graphicFrameLocks noGrp="1"/>
          </p:cNvGraphicFramePr>
          <p:nvPr/>
        </p:nvGraphicFramePr>
        <p:xfrm>
          <a:off x="2007041" y="146826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096161E-C96D-2C38-05CD-5FB3E20B3DD2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6389373-99A7-C921-7F78-A11EE4234CA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5E0FA2-4E78-F3FB-0C7E-91A5EA68D5B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B4F6B81-CC90-9733-F758-0CE5A613272F}"/>
              </a:ext>
            </a:extLst>
          </p:cNvPr>
          <p:cNvCxnSpPr>
            <a:cxnSpLocks/>
          </p:cNvCxnSpPr>
          <p:nvPr/>
        </p:nvCxnSpPr>
        <p:spPr>
          <a:xfrm flipV="1">
            <a:off x="2957209" y="4387174"/>
            <a:ext cx="1040859" cy="612843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3DBEFB-A5A5-F1AD-B4E9-526B46841E95}"/>
              </a:ext>
            </a:extLst>
          </p:cNvPr>
          <p:cNvSpPr txBox="1"/>
          <p:nvPr/>
        </p:nvSpPr>
        <p:spPr>
          <a:xfrm>
            <a:off x="1532120" y="6276470"/>
            <a:ext cx="351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W-R and W-W Conflicts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BBD6CB-A4EC-5081-5FE9-6FF89BF3A4B7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F2462F-DD2C-4FF3-E700-DF660AD7731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A331FA-D8E5-C0B1-0D9D-2B7C5F630992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F54C12-2C0D-1275-E098-3EBDFD654F11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ADA0072-9AC6-2DCB-F1AB-222B2ED6E9A6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330756-862E-8F60-29AA-741FF16B87D9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6E7C77-DD65-8660-911A-A01EDDDD691F}"/>
              </a:ext>
            </a:extLst>
          </p:cNvPr>
          <p:cNvGrpSpPr/>
          <p:nvPr/>
        </p:nvGrpSpPr>
        <p:grpSpPr>
          <a:xfrm>
            <a:off x="8870216" y="1453259"/>
            <a:ext cx="1822680" cy="468360"/>
            <a:chOff x="8870216" y="1453259"/>
            <a:chExt cx="18226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7D979D-CC44-EE86-7437-F0CE2D8ABE86}"/>
                    </a:ext>
                  </a:extLst>
                </p14:cNvPr>
                <p14:cNvContentPartPr/>
                <p14:nvPr/>
              </p14:nvContentPartPr>
              <p14:xfrm>
                <a:off x="8870216" y="1453259"/>
                <a:ext cx="1812960" cy="46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7D979D-CC44-EE86-7437-F0CE2D8ABE8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096" y="1447139"/>
                  <a:ext cx="1825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E0593D-E2B4-0D4E-F019-9D7814BF908A}"/>
                    </a:ext>
                  </a:extLst>
                </p14:cNvPr>
                <p14:cNvContentPartPr/>
                <p14:nvPr/>
              </p14:nvContentPartPr>
              <p14:xfrm>
                <a:off x="10469336" y="1659899"/>
                <a:ext cx="223560" cy="255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E0593D-E2B4-0D4E-F019-9D7814BF90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63216" y="1653779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4C64F22-7D84-7061-19FF-D46175974315}"/>
                  </a:ext>
                </a:extLst>
              </p14:cNvPr>
              <p14:cNvContentPartPr/>
              <p14:nvPr/>
            </p14:nvContentPartPr>
            <p14:xfrm>
              <a:off x="8976416" y="2524979"/>
              <a:ext cx="1747080" cy="541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4C64F22-7D84-7061-19FF-D461759743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0296" y="2518859"/>
                <a:ext cx="17593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D8C9C8E-0AF9-15F1-813C-89530C0138A7}"/>
                  </a:ext>
                </a:extLst>
              </p14:cNvPr>
              <p14:cNvContentPartPr/>
              <p14:nvPr/>
            </p14:nvContentPartPr>
            <p14:xfrm>
              <a:off x="8957696" y="2584739"/>
              <a:ext cx="241920" cy="249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D8C9C8E-0AF9-15F1-813C-89530C0138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1576" y="2578619"/>
                <a:ext cx="254160" cy="26208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B7B0D84-C200-3536-71D5-63E2F48962AF}"/>
              </a:ext>
            </a:extLst>
          </p:cNvPr>
          <p:cNvSpPr txBox="1"/>
          <p:nvPr/>
        </p:nvSpPr>
        <p:spPr>
          <a:xfrm>
            <a:off x="8426691" y="4776281"/>
            <a:ext cx="226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Conflict Cycle!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D65056-FE4F-6B70-9FF2-9162B34F80D0}"/>
              </a:ext>
            </a:extLst>
          </p:cNvPr>
          <p:cNvCxnSpPr/>
          <p:nvPr/>
        </p:nvCxnSpPr>
        <p:spPr>
          <a:xfrm>
            <a:off x="3103123" y="3044757"/>
            <a:ext cx="894945" cy="46692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47B41B0-741D-5F2F-A9B0-DCFE92CAC991}"/>
              </a:ext>
            </a:extLst>
          </p:cNvPr>
          <p:cNvCxnSpPr>
            <a:cxnSpLocks/>
          </p:cNvCxnSpPr>
          <p:nvPr/>
        </p:nvCxnSpPr>
        <p:spPr>
          <a:xfrm>
            <a:off x="3103122" y="3044757"/>
            <a:ext cx="894945" cy="80739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8D05FD-D28A-588D-CD77-E9A839D52466}"/>
              </a:ext>
            </a:extLst>
          </p:cNvPr>
          <p:cNvCxnSpPr>
            <a:cxnSpLocks/>
          </p:cNvCxnSpPr>
          <p:nvPr/>
        </p:nvCxnSpPr>
        <p:spPr>
          <a:xfrm flipV="1">
            <a:off x="3103122" y="4387174"/>
            <a:ext cx="894945" cy="850772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445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Guarantee Serializability?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If we know the full schedule (all the transactions that are part of the schedule) ahead of time, we can try to create a serializable schedule.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Unfortunately, this is not a practical expectation.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to guarantee serializability?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63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32B60-03CA-BA48-AD28-B5703C19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CC5-84E9-0489-F006-B86F2736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3A35-019F-C402-DF08-05828979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 </a:t>
            </a:r>
            <a:r>
              <a:rPr lang="en-US" sz="2400" b="1" dirty="0">
                <a:latin typeface="Palatino Linotype" panose="02040502050505030304" pitchFamily="18" charset="0"/>
              </a:rPr>
              <a:t>Locks</a:t>
            </a:r>
            <a:r>
              <a:rPr lang="en-US" sz="2400" dirty="0">
                <a:latin typeface="Palatino Linotype" panose="02040502050505030304" pitchFamily="18" charset="0"/>
              </a:rPr>
              <a:t> to restrict access to database records.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Lock Manager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Stores and grants access to Locks.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9BADA-B485-B821-4F2F-5F338E11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493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65D4-FC7A-DB95-B46D-EB6736F62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1039-A227-DC58-F617-4BE48CC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B18ED-393C-985D-0D01-26E5D21DA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 </a:t>
            </a:r>
            <a:r>
              <a:rPr lang="en-US" sz="2400" b="1" dirty="0">
                <a:latin typeface="Palatino Linotype" panose="02040502050505030304" pitchFamily="18" charset="0"/>
              </a:rPr>
              <a:t>Locks</a:t>
            </a:r>
            <a:r>
              <a:rPr lang="en-US" sz="2400" dirty="0">
                <a:latin typeface="Palatino Linotype" panose="02040502050505030304" pitchFamily="18" charset="0"/>
              </a:rPr>
              <a:t> to restrict access to database records.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Lock Manager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Stores and grants access to Locks.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56524-EF5F-36E1-0AF7-83A55032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B5B507-4297-82DF-1499-289DAF618995}"/>
              </a:ext>
            </a:extLst>
          </p:cNvPr>
          <p:cNvGraphicFramePr>
            <a:graphicFrameLocks noGrp="1"/>
          </p:cNvGraphicFramePr>
          <p:nvPr/>
        </p:nvGraphicFramePr>
        <p:xfrm>
          <a:off x="592373" y="2827562"/>
          <a:ext cx="10872746" cy="380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7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9071776">
                  <a:extLst>
                    <a:ext uri="{9D8B030D-6E8A-4147-A177-3AD203B41FA5}">
                      <a16:colId xmlns:a16="http://schemas.microsoft.com/office/drawing/2014/main" val="2364559227"/>
                    </a:ext>
                  </a:extLst>
                </a:gridCol>
              </a:tblGrid>
              <a:tr h="1445000">
                <a:tc>
                  <a:txBody>
                    <a:bodyPr/>
                    <a:lstStyle/>
                    <a:p>
                      <a:pPr algn="l"/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Shared Lock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 shared lock on a data-item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permits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concurrent access to the data-item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by multiple transactions.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Good for Reads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!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Exclusive Lock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An exclusive lock on a data-item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disallows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concurrent access to the data-item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by multiple transactions (only one transaction at a time).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Good for Writes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  <a:tr h="136212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Granularity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Granularity defines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level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at which a transaction acquires a lock. For example: a lock can be acquired for a full transaction or before access to a specific data-item.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36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096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11035-A7D4-5AC8-5259-C0258407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991E-7936-F087-E52A-0DAF7537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 Compatibility Matrix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C01C1-EC37-8B6A-6208-41FD242D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EC19A0-E33A-310C-9517-442498ED19C5}"/>
              </a:ext>
            </a:extLst>
          </p:cNvPr>
          <p:cNvGraphicFramePr>
            <a:graphicFrameLocks noGrp="1"/>
          </p:cNvGraphicFramePr>
          <p:nvPr/>
        </p:nvGraphicFramePr>
        <p:xfrm>
          <a:off x="1960438" y="3047960"/>
          <a:ext cx="8127999" cy="145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385119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610561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1947443"/>
                    </a:ext>
                  </a:extLst>
                </a:gridCol>
              </a:tblGrid>
              <a:tr h="486330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Shared Lock (S-Lock)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Exclusive Lock (X-Lock)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550213"/>
                  </a:ext>
                </a:extLst>
              </a:tr>
              <a:tr h="486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Shared Lock (S-Lock)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296423"/>
                  </a:ext>
                </a:extLst>
              </a:tr>
              <a:tr h="486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Exclusive Lock (X-Lock)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99183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749873F6-200A-EBD9-7D40-7573CF826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1912" y="3543367"/>
            <a:ext cx="468176" cy="468176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75C2CD13-F45A-3F17-D913-F95B7C970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7663" y="3543367"/>
            <a:ext cx="468176" cy="468176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BD4A6C3C-823D-670E-4ACC-32F89C199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1912" y="4011543"/>
            <a:ext cx="468176" cy="468176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C06A23CC-BEC3-B36F-282B-A9C5E66B3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7663" y="4011543"/>
            <a:ext cx="468176" cy="46817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0D7278-C072-3866-93B0-4674CC42B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814" y="1678792"/>
            <a:ext cx="8932076" cy="46655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If a transaction Ti holds a S-Lock/X-Lock can another transaction acquire a S-Lock/X-Lock.</a:t>
            </a:r>
          </a:p>
        </p:txBody>
      </p:sp>
    </p:spTree>
    <p:extLst>
      <p:ext uri="{BB962C8B-B14F-4D97-AF65-F5344CB8AC3E}">
        <p14:creationId xmlns:p14="http://schemas.microsoft.com/office/powerpoint/2010/main" val="5932552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9C1B8-C129-871F-9063-3842AE1B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ED05-9ECF-FA01-AD33-422FA8AE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Lock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B27F-E62C-76B6-93DD-6183D186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First, each transaction </a:t>
            </a:r>
            <a:r>
              <a:rPr lang="en-US" sz="2400" b="1" dirty="0">
                <a:latin typeface="Palatino Linotype" panose="02040502050505030304" pitchFamily="18" charset="0"/>
              </a:rPr>
              <a:t>determines the type of lock </a:t>
            </a:r>
            <a:r>
              <a:rPr lang="en-US" sz="2400" dirty="0">
                <a:latin typeface="Palatino Linotype" panose="02040502050505030304" pitchFamily="18" charset="0"/>
              </a:rPr>
              <a:t>(S-Lock or X-Lock) it wants.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2651E-8851-41C5-182D-61D0263F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073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25628-714F-2687-6D80-1C1D6743B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0442-EFCF-1D7E-4CCD-08A4A477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Lock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54D0-8BCD-C581-863B-09A5B106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First, each transaction </a:t>
            </a:r>
            <a:r>
              <a:rPr lang="en-US" sz="2400" b="1" dirty="0">
                <a:latin typeface="Palatino Linotype" panose="02040502050505030304" pitchFamily="18" charset="0"/>
              </a:rPr>
              <a:t>determines the type of lock </a:t>
            </a:r>
            <a:r>
              <a:rPr lang="en-US" sz="2400" dirty="0">
                <a:latin typeface="Palatino Linotype" panose="02040502050505030304" pitchFamily="18" charset="0"/>
              </a:rPr>
              <a:t>(S-Lock or X-Lock) it wants.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Next, it </a:t>
            </a:r>
            <a:r>
              <a:rPr lang="en-US" sz="2400" b="1" dirty="0">
                <a:latin typeface="Palatino Linotype" panose="02040502050505030304" pitchFamily="18" charset="0"/>
              </a:rPr>
              <a:t>requests the specific type lock for a data-item </a:t>
            </a:r>
            <a:r>
              <a:rPr lang="en-US" sz="2400" dirty="0">
                <a:latin typeface="Palatino Linotype" panose="02040502050505030304" pitchFamily="18" charset="0"/>
              </a:rPr>
              <a:t>from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47064-92AB-431C-DC82-538E2A5B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4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B6B4A-CE99-BFBF-DD4C-68304D90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A626-FC17-DAA0-E37C-15BF97B9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Definitions and Notations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5E027-2B92-CD23-1B34-27E8F2C6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Database: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collection of data-items or records (</a:t>
            </a:r>
            <a:r>
              <a:rPr lang="en-US" b="1" dirty="0">
                <a:latin typeface="Palatino Linotype" panose="02040502050505030304" pitchFamily="18" charset="0"/>
              </a:rPr>
              <a:t>A, B, C, D</a:t>
            </a:r>
            <a:r>
              <a:rPr lang="en-US" dirty="0">
                <a:latin typeface="Palatino Linotype" panose="02040502050505030304" pitchFamily="18" charset="0"/>
              </a:rPr>
              <a:t>, …).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Transactions: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set of read/write operations: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R(A)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implies Read a data-item/record A.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W(A)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 implies Write a data-item/record A.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77927-9548-2F9B-A47C-17ECC26C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034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9D8CB-4DC7-5038-B5A1-5522D05D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0EFF-984B-E44F-E13E-4222D9BB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Lock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F049-FA61-E269-8F04-F7CDE6CCA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First, each transaction </a:t>
            </a:r>
            <a:r>
              <a:rPr lang="en-US" sz="2400" b="1" dirty="0">
                <a:latin typeface="Palatino Linotype" panose="02040502050505030304" pitchFamily="18" charset="0"/>
              </a:rPr>
              <a:t>determines the type of lock </a:t>
            </a:r>
            <a:r>
              <a:rPr lang="en-US" sz="2400" dirty="0">
                <a:latin typeface="Palatino Linotype" panose="02040502050505030304" pitchFamily="18" charset="0"/>
              </a:rPr>
              <a:t>(S-Lock or X-Lock) it wants.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Next, it </a:t>
            </a:r>
            <a:r>
              <a:rPr lang="en-US" sz="2400" b="1" dirty="0">
                <a:latin typeface="Palatino Linotype" panose="02040502050505030304" pitchFamily="18" charset="0"/>
              </a:rPr>
              <a:t>requests the specific type lock for a data-item </a:t>
            </a:r>
            <a:r>
              <a:rPr lang="en-US" sz="2400" dirty="0">
                <a:latin typeface="Palatino Linotype" panose="02040502050505030304" pitchFamily="18" charset="0"/>
              </a:rPr>
              <a:t>from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Two Possible Cases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Transaction gets the requested lock for the data-item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Request Denied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4355E-2603-D725-8267-ABF85E44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974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6935-2674-662E-466B-89A7FA9B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459C-7313-3218-1DC2-34443A45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Lock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8C08-44CF-AA94-7429-87AAAE42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First, each transaction </a:t>
            </a:r>
            <a:r>
              <a:rPr lang="en-US" sz="2400" b="1" dirty="0">
                <a:latin typeface="Palatino Linotype" panose="02040502050505030304" pitchFamily="18" charset="0"/>
              </a:rPr>
              <a:t>determines the type of lock </a:t>
            </a:r>
            <a:r>
              <a:rPr lang="en-US" sz="2400" dirty="0">
                <a:latin typeface="Palatino Linotype" panose="02040502050505030304" pitchFamily="18" charset="0"/>
              </a:rPr>
              <a:t>(S-Lock or X-Lock) it wants.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Next, it </a:t>
            </a:r>
            <a:r>
              <a:rPr lang="en-US" sz="2400" b="1" dirty="0">
                <a:latin typeface="Palatino Linotype" panose="02040502050505030304" pitchFamily="18" charset="0"/>
              </a:rPr>
              <a:t>requests the specific type lock for a data-item </a:t>
            </a:r>
            <a:r>
              <a:rPr lang="en-US" sz="2400" dirty="0">
                <a:latin typeface="Palatino Linotype" panose="02040502050505030304" pitchFamily="18" charset="0"/>
              </a:rPr>
              <a:t>from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Two Possible Cases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Transaction gets the requested lock for the data-item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Locks</a:t>
            </a:r>
            <a:r>
              <a:rPr lang="en-US" sz="2400" dirty="0">
                <a:latin typeface="Palatino Linotype" panose="02040502050505030304" pitchFamily="18" charset="0"/>
              </a:rPr>
              <a:t> the data-item.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Completes the desired task.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Unlocks</a:t>
            </a:r>
            <a:r>
              <a:rPr lang="en-US" sz="2400" dirty="0">
                <a:latin typeface="Palatino Linotype" panose="02040502050505030304" pitchFamily="18" charset="0"/>
              </a:rPr>
              <a:t> the data-item and </a:t>
            </a:r>
            <a:r>
              <a:rPr lang="en-US" sz="2400" b="1" dirty="0">
                <a:latin typeface="Palatino Linotype" panose="02040502050505030304" pitchFamily="18" charset="0"/>
              </a:rPr>
              <a:t>releases</a:t>
            </a:r>
            <a:r>
              <a:rPr lang="en-US" sz="2400" dirty="0">
                <a:latin typeface="Palatino Linotype" panose="02040502050505030304" pitchFamily="18" charset="0"/>
              </a:rPr>
              <a:t> the lock back to Lock Manager.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Request Denied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414B3-C4AE-2191-7490-7C40385C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039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B3366-CFEC-2B45-95BD-5CB087631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B577-019C-ABA9-655C-4DDB4B21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8ED2E-4157-CAB1-4BF4-4DBAF59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FC248F-20A6-27E3-28FE-6D2383F1AA73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27E00BE-BACB-3400-42F7-E5076B79B0F2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4AC8AE-30E7-F0B2-71F5-E10516903E0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C34324-3767-8F24-E226-E8833A1C8B9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0EE328-0233-F88E-12A4-7B65A5240A29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0508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9516-1F11-25DB-90A3-1CE37519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A4C5-198F-88B3-CA5A-CAB0F3EB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DEB87-4A96-8ACE-38B0-F49B0AC5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0B93FA-9E70-F285-CCBA-6C786E61CC35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406D0CE-6F4B-5F60-4DD3-97E1F529D75D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9260019-398C-AB84-9FBB-9CAEE1A40D6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BA9AB4-0DCC-3309-321B-B6A30BFB59F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B14D32-EC90-93B5-42C3-28A38EADAA40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EA7EF5-C4DD-616F-2B84-A599CD632B38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C0433B-39A8-00E5-46A2-0C85531AAF63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321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40D77-8FA2-100A-7B15-4F0A0F794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1868-58F1-69AD-EE6A-176A954E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BB86D-78FC-CB40-33B6-6275689D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21A332-4C8A-9CC8-925A-533D5B612F31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927B631-B0C6-1DA7-78D9-C2D780E062F1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AA4C76-0D2A-CACB-C8FB-2D2A84A56B2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E36887-3E59-8729-F553-D454E15981C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7F734D-97FE-5E53-B916-637070601E27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44BC0A-A2E3-7A8E-D635-5DE22602C8EF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383DA8-E527-4A21-A75F-9D800C5D761B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686A8E-DEDB-D40A-1A51-4657568A43BC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40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EB3C-3741-769C-7581-B36336699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744C-688E-AFAC-CE3D-14C16646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5296D-F6DC-095D-2E89-580AE46C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82698D-E1EF-1130-79F2-46CF6AEA2E21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1C73A7D-3637-C834-E9A6-BC74CDA17E6F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1CD80C-FCB9-0ED5-2DFF-6AE41E7117C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C30434-FC72-B749-5C91-CCD5FC69B74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B7AAD8-7FAB-4E21-B79F-B151AF77A5C0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74A1AD-B509-0B79-9391-42B2447D22A7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2D90B3-F00B-66A8-7A92-D3E2ADD7D020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420815-C75E-B51A-66FD-FA39437F1CB2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1F9DB1-D86A-17D2-FA97-DBDA6D1EDBAD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9AC438-3B7B-6F7B-87B7-096887962DE4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7359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D0DC-258A-1ECC-2ACB-435F7692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1B85-77D9-DC84-C83E-E6612CF5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2F859-4365-7153-3359-7FD22D89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EC61F0-DC64-256C-B9C1-5D7A5BEB19AB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B83E9A6-5E09-4AFB-5AB6-1B0230BD561E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5DE2E9-AD76-6C21-3371-E722112AE5F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37F943-4477-A7B8-B90F-A7F0165067AA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B4450D-60A5-C45B-CDF5-BB3840657EEC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7F0445-7898-2699-C7E4-8B43EAC244E1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68EA68-7F04-9FC6-938E-E13FBD19EE36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366444-2F19-4C70-CB59-14F3685A69F0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8B826C-75C7-55E9-CDEE-67B0FF3FB524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AE7949-9279-7922-36DA-EC05A3A02715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01690A-CA97-86FC-4544-74AA57CD8F8D}"/>
              </a:ext>
            </a:extLst>
          </p:cNvPr>
          <p:cNvCxnSpPr>
            <a:cxnSpLocks/>
          </p:cNvCxnSpPr>
          <p:nvPr/>
        </p:nvCxnSpPr>
        <p:spPr>
          <a:xfrm>
            <a:off x="4727643" y="5742561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195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4C5CD-318B-F453-9C03-9FB4C6D5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0CD5-276B-8C40-8E28-D1719FCB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1DC1A-D134-B2BE-4C03-32796A95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D30A0B-364B-D4E0-448C-A78BDAB455AE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489B9B4-8218-5901-CFFA-A03C192FBBE7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0DBB05-A36B-0B72-05DB-11F7B3430CC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6E415C-F92E-0D60-95D3-30372A301C7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5EA409-F775-E3AB-859C-F7E3F5EDFCBE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6561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F935-178E-A347-3143-5714FAC36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29E1-FE79-36C2-74A9-3AFCAA67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5A533-FC83-0CA6-78DD-C52A538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E7D42E-AE12-581B-5B66-850D960BA911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1DF3D06-721B-9A4A-0674-80F7988322B8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EE3F21F-C129-989D-57F3-0FC1970F365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B4ED4-8720-5229-A6B8-3B157D88B43A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A0F66A-0B99-0B82-79C7-6C7A58515F45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4009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A5028-3EBF-D04B-B317-36F90D157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F7F8-8F3C-A4C1-D0B0-06D9A613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7E03F-3196-AB2D-E36A-3C5434E5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1B2433-8CA6-916C-6D0A-B00D93849466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883AA15-679E-608F-7390-76B16D310458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1D73EA5-3F7C-01A1-6CDD-DF2F5D62CE8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082375-8DF8-11BB-3E82-4F5502B2E3A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06D42-6A72-8008-39FC-F261751EF36C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56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70F28-5DED-50A2-37A5-5B9D9DCE8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637C-A2AF-7AB5-CA56-8D819FBB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EE56C-215A-679E-63A7-9FF18F0F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72C6A-DE1A-BAA8-99AF-CBC1ED0CFECA}"/>
              </a:ext>
            </a:extLst>
          </p:cNvPr>
          <p:cNvSpPr txBox="1"/>
          <p:nvPr/>
        </p:nvSpPr>
        <p:spPr>
          <a:xfrm>
            <a:off x="5924145" y="162451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3989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BE75D-4E51-37FD-8369-3D939EF7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6703-8110-3312-8691-425BA19B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F2D88-99FA-7B8C-CA23-AF43AEE8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50B507-E5B0-327E-066A-987D1491038D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0AE192B-BA8D-ECC9-4272-F4A9EA330EBD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7CE5464-9AFB-76BF-CAF3-B3B454521F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277B7A-B346-FB70-6B62-662BDBE24A2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08C41-2925-A6FA-EF5D-821882B7ADF7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515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CFC8-FEAB-A824-A574-863242F40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BB46-C3BD-3E44-8AF7-BB1BD5CB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20D0A-6CC2-8449-CDAB-9793E65A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D35F55-E117-0D99-32B6-EFBF81474B22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515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CFBFE9E-58C2-1141-3FAF-5661A7641645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02BF234-2241-D299-C9C1-1A00C11F3BA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08AE5D-C6B3-7FF9-6DB0-37C1E415CAB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EEAF2F-9BAF-43BF-689D-50913DC33AE4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0406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684A-EB16-B126-AAD5-ED4054495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298F-611E-880F-E42D-06985127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ACDCB-7027-0F02-F378-C3BE9D24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C6D44B-1A1F-71A0-8E81-3BF33CBEDFDA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515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0B915-51B2-AA79-07DF-2B382B456343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3D35FD9-7791-0F9B-5392-72A724ED226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422B97-0ACE-A004-5C9E-18F63BA20B8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6B15DE-5CC2-671E-56C9-3525A919C3F2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750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015DA-509D-DAEE-503F-0F4855CF8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DC48-7ACC-4A6D-62D9-3BAF7C34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A04D1-386D-6248-891F-FB935AAC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04E33F-98E5-DB7E-05EB-868CBF3F6094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7A89E28-5038-8AA7-A920-F576C181E90C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A79BBB-5663-58AF-5C4A-FFCCC32C796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F4697C-ED32-F8D5-472E-6227EC0BCCE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E43B57-8C75-0C14-2E2D-E662B7F88580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908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68136-1111-60BE-932C-FE085AFD5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9FE4-595F-DAE6-5FDD-09A26186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30B58-1851-E533-B928-020B3840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A64279-F7D8-C5EF-8502-D7EFA7D7AD27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E2EEEAD-944E-D698-5E4A-D33EF330362E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9A03A29-DDFD-B4B3-928D-87404E9D1DA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FC2114-3BD6-48EB-A0D0-039AF668642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BD5F9C-1BFB-6A35-0E37-01DC223833A5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41EF32-A7CA-5B74-FFF9-51125DC47755}"/>
              </a:ext>
            </a:extLst>
          </p:cNvPr>
          <p:cNvSpPr txBox="1"/>
          <p:nvPr/>
        </p:nvSpPr>
        <p:spPr>
          <a:xfrm>
            <a:off x="9314003" y="2901469"/>
            <a:ext cx="2885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Is this serializable?</a:t>
            </a:r>
          </a:p>
          <a:p>
            <a:pPr algn="ctr"/>
            <a:endParaRPr lang="en-US" sz="2400" b="1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Did locking help?</a:t>
            </a:r>
          </a:p>
        </p:txBody>
      </p:sp>
    </p:spTree>
    <p:extLst>
      <p:ext uri="{BB962C8B-B14F-4D97-AF65-F5344CB8AC3E}">
        <p14:creationId xmlns:p14="http://schemas.microsoft.com/office/powerpoint/2010/main" val="12553289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072B1-BEC2-2E87-50C2-453D9582E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328A-CD22-8456-F8CA-884E773A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F1653-35EC-B9CC-1F83-17998EED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03A751-2CFB-C05A-D025-33C3ADFFE789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D3BE825-1E16-4A9D-5A78-34BA189C0707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376D781-78A3-C902-6E79-CA40483F8CD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6B5027-E704-D4CC-BF49-FFDC93DA2F7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B7A84C-43FD-7A25-326C-7F9B52F873D6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3026DA-B1FD-5883-5386-12EB56A5F752}"/>
              </a:ext>
            </a:extLst>
          </p:cNvPr>
          <p:cNvSpPr txBox="1"/>
          <p:nvPr/>
        </p:nvSpPr>
        <p:spPr>
          <a:xfrm>
            <a:off x="9314003" y="2901469"/>
            <a:ext cx="2885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Is this serializable?</a:t>
            </a:r>
          </a:p>
          <a:p>
            <a:pPr algn="ctr"/>
            <a:endParaRPr lang="en-US" sz="2400" b="1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Did locking help?</a:t>
            </a:r>
          </a:p>
          <a:p>
            <a:pPr algn="ctr"/>
            <a:endParaRPr lang="en-US" sz="2400" b="1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34828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50867</TotalTime>
  <Words>5156</Words>
  <Application>Microsoft Macintosh PowerPoint</Application>
  <PresentationFormat>Widescreen</PresentationFormat>
  <Paragraphs>1815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Arial</vt:lpstr>
      <vt:lpstr>Calibri</vt:lpstr>
      <vt:lpstr>Calibri Light</vt:lpstr>
      <vt:lpstr>Palatino Linotype</vt:lpstr>
      <vt:lpstr>Wingdings</vt:lpstr>
      <vt:lpstr>Office Theme</vt:lpstr>
      <vt:lpstr>Large Scale Systems CS 410 / 510</vt:lpstr>
      <vt:lpstr>Assignment 1 is Out!</vt:lpstr>
      <vt:lpstr>Transactions</vt:lpstr>
      <vt:lpstr>How to define a Transaction?</vt:lpstr>
      <vt:lpstr>How to define a Transaction?</vt:lpstr>
      <vt:lpstr>How to define a Transaction?</vt:lpstr>
      <vt:lpstr>How to define a Transaction?</vt:lpstr>
      <vt:lpstr>Definitions and Notations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Isolation</vt:lpstr>
      <vt:lpstr>Concurrent Transactions</vt:lpstr>
      <vt:lpstr>Concurrent Transactions</vt:lpstr>
      <vt:lpstr>Concurrent Transactions</vt:lpstr>
      <vt:lpstr>Serial Execution</vt:lpstr>
      <vt:lpstr>Serial Execution</vt:lpstr>
      <vt:lpstr>Serial Execution</vt:lpstr>
      <vt:lpstr>Schedule</vt:lpstr>
      <vt:lpstr>Another Interleaving (I)</vt:lpstr>
      <vt:lpstr>Another Interleaving (I)</vt:lpstr>
      <vt:lpstr>Another Interleaving (II)</vt:lpstr>
      <vt:lpstr>Another Interleaving (II)</vt:lpstr>
      <vt:lpstr>Conflicting Transactions</vt:lpstr>
      <vt:lpstr>Conflicting Transactions</vt:lpstr>
      <vt:lpstr>Read-Write Conflict</vt:lpstr>
      <vt:lpstr>Read-Write Conflict</vt:lpstr>
      <vt:lpstr>Read-Write Conflict</vt:lpstr>
      <vt:lpstr>Read-Write Conflict</vt:lpstr>
      <vt:lpstr>Read-Write Conflict</vt:lpstr>
      <vt:lpstr>Read-Write Conflict</vt:lpstr>
      <vt:lpstr>Write-Read Conflict</vt:lpstr>
      <vt:lpstr>Write-Read Conflict</vt:lpstr>
      <vt:lpstr>Write-Read Conflict</vt:lpstr>
      <vt:lpstr>Write-Read Conflict</vt:lpstr>
      <vt:lpstr>Write-Read Conflict</vt:lpstr>
      <vt:lpstr>Write-Read Conflict</vt:lpstr>
      <vt:lpstr>Write-Read Conflict</vt:lpstr>
      <vt:lpstr>Write-Write Conflict</vt:lpstr>
      <vt:lpstr>Write-Write Conflict</vt:lpstr>
      <vt:lpstr>Write-Write Conflict</vt:lpstr>
      <vt:lpstr>Write-Write Conflict</vt:lpstr>
      <vt:lpstr>Write-Write Conflict</vt:lpstr>
      <vt:lpstr>Write-Write Conflict</vt:lpstr>
      <vt:lpstr>Write-Write Conflict</vt:lpstr>
      <vt:lpstr>Write-Write Conflict</vt:lpstr>
      <vt:lpstr>Write-Write Conflict</vt:lpstr>
      <vt:lpstr>Isolation Support: Concurrency Control</vt:lpstr>
      <vt:lpstr>Isolation Support: Concurrency Control</vt:lpstr>
      <vt:lpstr>Isolation Support: Concurrency Control</vt:lpstr>
      <vt:lpstr>Isolation Support: Concurrency Control</vt:lpstr>
      <vt:lpstr>Serializable Schedules</vt:lpstr>
      <vt:lpstr>Serializable Schedules</vt:lpstr>
      <vt:lpstr>Serializable Schedules</vt:lpstr>
      <vt:lpstr>Isolation Levels vs. Consistency Levels</vt:lpstr>
      <vt:lpstr>Isolation Levels vs. Consistency Levels</vt:lpstr>
      <vt:lpstr>Isolation Levels vs. Consistency Levels</vt:lpstr>
      <vt:lpstr>Isolation Levels vs. Consistency Levels</vt:lpstr>
      <vt:lpstr>Serializable Isolation Level</vt:lpstr>
      <vt:lpstr>Levels of Serializability</vt:lpstr>
      <vt:lpstr>Dependency Graphs</vt:lpstr>
      <vt:lpstr>Dependency Graphs</vt:lpstr>
      <vt:lpstr>Dependency Graphs Example I</vt:lpstr>
      <vt:lpstr>Dependency Graphs Example I</vt:lpstr>
      <vt:lpstr>Dependency Graphs Example II</vt:lpstr>
      <vt:lpstr>Dependency Graphs Example II</vt:lpstr>
      <vt:lpstr>Dependency Graphs Example II</vt:lpstr>
      <vt:lpstr>How to Guarantee Serializability?</vt:lpstr>
      <vt:lpstr>Locks</vt:lpstr>
      <vt:lpstr>Locks</vt:lpstr>
      <vt:lpstr>Lock Compatibility Matrix</vt:lpstr>
      <vt:lpstr>Transaction Lock Phases</vt:lpstr>
      <vt:lpstr>Transaction Lock Phases</vt:lpstr>
      <vt:lpstr>Transaction Lock Phases</vt:lpstr>
      <vt:lpstr>Transaction Lock Phases</vt:lpstr>
      <vt:lpstr>Locking Example I</vt:lpstr>
      <vt:lpstr>Locking Example I</vt:lpstr>
      <vt:lpstr>Locking Example I</vt:lpstr>
      <vt:lpstr>Locking Example I</vt:lpstr>
      <vt:lpstr>Locking Example I</vt:lpstr>
      <vt:lpstr>Locking Example II</vt:lpstr>
      <vt:lpstr>Locking Example II</vt:lpstr>
      <vt:lpstr>Locking Example II</vt:lpstr>
      <vt:lpstr>Locking Example II</vt:lpstr>
      <vt:lpstr>Locking Example II</vt:lpstr>
      <vt:lpstr>Locking Example II</vt:lpstr>
      <vt:lpstr>Locking Example II</vt:lpstr>
      <vt:lpstr>Locking Example II</vt:lpstr>
      <vt:lpstr>Locking Example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641</cp:revision>
  <dcterms:created xsi:type="dcterms:W3CDTF">2023-07-25T15:37:00Z</dcterms:created>
  <dcterms:modified xsi:type="dcterms:W3CDTF">2025-04-09T14:48:37Z</dcterms:modified>
</cp:coreProperties>
</file>