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1"/>
  </p:notesMasterIdLst>
  <p:sldIdLst>
    <p:sldId id="256" r:id="rId2"/>
    <p:sldId id="449" r:id="rId3"/>
    <p:sldId id="628" r:id="rId4"/>
    <p:sldId id="326" r:id="rId5"/>
    <p:sldId id="530" r:id="rId6"/>
    <p:sldId id="531" r:id="rId7"/>
    <p:sldId id="327" r:id="rId8"/>
    <p:sldId id="532" r:id="rId9"/>
    <p:sldId id="533" r:id="rId10"/>
    <p:sldId id="534" r:id="rId11"/>
    <p:sldId id="535" r:id="rId12"/>
    <p:sldId id="536" r:id="rId13"/>
    <p:sldId id="537" r:id="rId14"/>
    <p:sldId id="538" r:id="rId15"/>
    <p:sldId id="539" r:id="rId16"/>
    <p:sldId id="542" r:id="rId17"/>
    <p:sldId id="544" r:id="rId18"/>
    <p:sldId id="543" r:id="rId19"/>
    <p:sldId id="546" r:id="rId20"/>
    <p:sldId id="545" r:id="rId21"/>
    <p:sldId id="547" r:id="rId22"/>
    <p:sldId id="548" r:id="rId23"/>
    <p:sldId id="560" r:id="rId24"/>
    <p:sldId id="549" r:id="rId25"/>
    <p:sldId id="550" r:id="rId26"/>
    <p:sldId id="551" r:id="rId27"/>
    <p:sldId id="552" r:id="rId28"/>
    <p:sldId id="553" r:id="rId29"/>
    <p:sldId id="554" r:id="rId30"/>
    <p:sldId id="555" r:id="rId31"/>
    <p:sldId id="556" r:id="rId32"/>
    <p:sldId id="557" r:id="rId33"/>
    <p:sldId id="559" r:id="rId34"/>
    <p:sldId id="558" r:id="rId35"/>
    <p:sldId id="562" r:id="rId36"/>
    <p:sldId id="564" r:id="rId37"/>
    <p:sldId id="565" r:id="rId38"/>
    <p:sldId id="566" r:id="rId39"/>
    <p:sldId id="567" r:id="rId40"/>
    <p:sldId id="568" r:id="rId41"/>
    <p:sldId id="569" r:id="rId42"/>
    <p:sldId id="570" r:id="rId43"/>
    <p:sldId id="571" r:id="rId44"/>
    <p:sldId id="572" r:id="rId45"/>
    <p:sldId id="573" r:id="rId46"/>
    <p:sldId id="574" r:id="rId47"/>
    <p:sldId id="575" r:id="rId48"/>
    <p:sldId id="576" r:id="rId49"/>
    <p:sldId id="577" r:id="rId50"/>
    <p:sldId id="578" r:id="rId51"/>
    <p:sldId id="579" r:id="rId52"/>
    <p:sldId id="580" r:id="rId53"/>
    <p:sldId id="581" r:id="rId54"/>
    <p:sldId id="582" r:id="rId55"/>
    <p:sldId id="583" r:id="rId56"/>
    <p:sldId id="584" r:id="rId57"/>
    <p:sldId id="585" r:id="rId58"/>
    <p:sldId id="586" r:id="rId59"/>
    <p:sldId id="587" r:id="rId60"/>
    <p:sldId id="588" r:id="rId61"/>
    <p:sldId id="589" r:id="rId62"/>
    <p:sldId id="590" r:id="rId63"/>
    <p:sldId id="591" r:id="rId64"/>
    <p:sldId id="592" r:id="rId65"/>
    <p:sldId id="593" r:id="rId66"/>
    <p:sldId id="594" r:id="rId67"/>
    <p:sldId id="595" r:id="rId68"/>
    <p:sldId id="596" r:id="rId69"/>
    <p:sldId id="597" r:id="rId70"/>
    <p:sldId id="598" r:id="rId71"/>
    <p:sldId id="599" r:id="rId72"/>
    <p:sldId id="600" r:id="rId73"/>
    <p:sldId id="601" r:id="rId74"/>
    <p:sldId id="602" r:id="rId75"/>
    <p:sldId id="603" r:id="rId76"/>
    <p:sldId id="604" r:id="rId77"/>
    <p:sldId id="606" r:id="rId78"/>
    <p:sldId id="605" r:id="rId79"/>
    <p:sldId id="608" r:id="rId80"/>
    <p:sldId id="607" r:id="rId81"/>
    <p:sldId id="609" r:id="rId82"/>
    <p:sldId id="610" r:id="rId83"/>
    <p:sldId id="611" r:id="rId84"/>
    <p:sldId id="612" r:id="rId85"/>
    <p:sldId id="613" r:id="rId86"/>
    <p:sldId id="614" r:id="rId87"/>
    <p:sldId id="615" r:id="rId88"/>
    <p:sldId id="616" r:id="rId89"/>
    <p:sldId id="617" r:id="rId90"/>
    <p:sldId id="618" r:id="rId91"/>
    <p:sldId id="619" r:id="rId92"/>
    <p:sldId id="620" r:id="rId93"/>
    <p:sldId id="621" r:id="rId94"/>
    <p:sldId id="622" r:id="rId95"/>
    <p:sldId id="623" r:id="rId96"/>
    <p:sldId id="624" r:id="rId97"/>
    <p:sldId id="625" r:id="rId98"/>
    <p:sldId id="626" r:id="rId99"/>
    <p:sldId id="627" r:id="rId10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55"/>
    <p:restoredTop sz="96327"/>
  </p:normalViewPr>
  <p:slideViewPr>
    <p:cSldViewPr snapToGrid="0">
      <p:cViewPr varScale="1">
        <p:scale>
          <a:sx n="160" d="100"/>
          <a:sy n="160" d="100"/>
        </p:scale>
        <p:origin x="2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F68BC-8D48-6B48-9EB7-582DB70943E4}" type="datetimeFigureOut">
              <a:rPr lang="en-US" smtClean="0"/>
              <a:t>4/16/25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9935A-7AC3-6544-8C8D-6EE07752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3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B7CB7-34E7-3345-04EF-F2858638D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CCF74F-B724-BC2A-357E-FF93D0172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5F8F3-6667-3E15-FB2E-C080E93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2C55-F572-2A40-91C8-3303246C5B71}" type="datetime1">
              <a:rPr lang="en-US" smtClean="0"/>
              <a:t>4/16/25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CE02-0943-6E52-7743-909A0F501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7B340-BD8F-4B29-4518-4E2A9CC09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2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84844-C4F8-648E-1BD7-79A27D687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040B67-0A02-5CE1-0970-F03919BAD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66808-6C04-F08B-0BBD-447C1C143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26F4-07E2-F143-94CC-4F0B4B3E27FB}" type="datetime1">
              <a:rPr lang="en-US" smtClean="0"/>
              <a:t>4/16/25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002D1-4675-DB5B-A269-75DB1BD95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DB0B2-5608-CBEF-F72B-1F319E5F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9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FACB30-590A-ABF3-99C0-360EBEF104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A0920-D7ED-DAC2-AC16-A724B8BE8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BCC1D-5959-F403-23B0-81C3EBA5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EFAE-CC88-654E-ADEC-BF636415C960}" type="datetime1">
              <a:rPr lang="en-US" smtClean="0"/>
              <a:t>4/16/25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79F42-9C30-6FE2-470A-3F6D458B6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05F3F-EE98-5F3F-0636-19B204AB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1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6A0E-1504-A1EF-1398-1BF67023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8532E-4C7F-35EB-BC36-6C8763E43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BA99F-126B-11D0-0EBB-CEC3E5D60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F263-0D9E-954E-BF7B-BF74DD8F1FBF}" type="datetime1">
              <a:rPr lang="en-US" smtClean="0"/>
              <a:t>4/16/25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D5801-6C88-3D96-305E-63623465F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FC6DF-4B18-A145-5E8C-FEA7E3FA6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0A778-79DA-3081-6C48-921476BD2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089E7-9816-CD38-09E1-AB66C42DF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8D19F-9E64-131D-E19A-47C5CFB33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AEB6-2EDB-2B4F-99F1-294D79999BD2}" type="datetime1">
              <a:rPr lang="en-US" smtClean="0"/>
              <a:t>4/16/25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07EB8-D40F-D1C5-D08C-2DF71ED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055F-50C4-20E6-3200-AA2CB836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2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FC0BE-F3E3-321B-E1C9-3CAC95B02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D83AB-5F8F-6D60-941B-494C42936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83C0A-DA10-8949-D5BC-5A27E180C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C0FB1-0A30-955F-14BE-08D9EAB6D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F868-E27C-1D47-A2D2-736F1B51C70D}" type="datetime1">
              <a:rPr lang="en-US" smtClean="0"/>
              <a:t>4/16/25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86A5C-3236-5674-C33E-871687F57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C1B92-A433-0125-667E-570077A5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8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9DBB4-3EB4-112E-68CD-F2C5F6130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AB171-21D1-7F60-41FC-86AA70E79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B3F87-73D3-A390-3AD5-90F0162CB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09D6B0-C960-DE48-BCCA-C976185052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980040-916B-4164-FCBE-5DAFF7D1A1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C18ED3-FF66-22A1-8641-9D0DCE806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964E-7013-D242-9185-8A8EC1D8AC67}" type="datetime1">
              <a:rPr lang="en-US" smtClean="0"/>
              <a:t>4/16/25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6BEF8-ED26-499E-179E-38A6970C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92767-6921-371F-D2D5-7342D6C2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7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B4173-C761-68CC-022B-1CC19FABE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491EEC-396A-7A4B-A3A8-A6FDFC19A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A3A4-2AA2-4A44-8AA1-2BBEDE96C1F2}" type="datetime1">
              <a:rPr lang="en-US" smtClean="0"/>
              <a:t>4/16/25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350B1-106E-46AE-8B82-B746E3489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52E30-F1B7-3723-9CD8-115E59B9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D4EEE-5BC2-00C7-1C8E-D8FB8F54C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59D3-E3C8-E74F-8444-6575A66CABD3}" type="datetime1">
              <a:rPr lang="en-US" smtClean="0"/>
              <a:t>4/16/25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14FEA0-D32C-4798-F023-EB5825C27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51679-90C9-12FF-D4F3-795F9886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7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88F7A-72C8-FFCB-B2CD-D91F8E46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62C0B-5294-2846-7BB5-7D960199A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B2EDD-D35E-476F-17CC-4D29D5B1A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39B7C-BAAD-0092-B4B6-94C2A51F9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D2F-C279-5549-9AC3-0114133C3ACD}" type="datetime1">
              <a:rPr lang="en-US" smtClean="0"/>
              <a:t>4/16/25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CF2F9-24F9-EE55-797C-E41FD3249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1ED2D8-F456-9778-CC77-4C83A6B3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4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6C2C2-1728-3D8D-B5A0-D7AFEF677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8769C7-A843-B967-7183-3E8CA2546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25C1B-7F7D-4654-83A0-4DF3031E7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FE1A3-4C04-6826-6723-F7D503A42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D58D-F38C-3F4A-844F-46C3AFEF469E}" type="datetime1">
              <a:rPr lang="en-US" smtClean="0"/>
              <a:t>4/16/25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43551-50CE-9A8A-6FCC-201B8CCC3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BAA6E-3261-6A12-33CE-F8A9AD1C8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4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B4872E-88CE-697E-E651-3A8445DF1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EA1CA-89A3-8667-B30F-4C8270384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971ED-5F6C-088B-68B9-C9773AC78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332DE-2C74-1144-AD1B-CF9335C11B6B}" type="datetime1">
              <a:rPr lang="en-US" smtClean="0"/>
              <a:t>4/16/25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19DC7-A52E-4967-DEEF-981A02E11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BD8E1-6BAC-50A3-D4B9-5281DDF3E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9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 descr="A person standing in front of a canyon&#10;&#10;Description automatically generated">
            <a:extLst>
              <a:ext uri="{FF2B5EF4-FFF2-40B4-BE49-F238E27FC236}">
                <a16:creationId xmlns:a16="http://schemas.microsoft.com/office/drawing/2014/main" id="{E19F4CC5-86E2-6120-6BA6-A4BA99972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477" y="2174333"/>
            <a:ext cx="1841500" cy="181133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5F41A32-71B2-3583-AD42-E6D267DC8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0266" y="4046467"/>
            <a:ext cx="4032351" cy="2701466"/>
          </a:xfrm>
        </p:spPr>
        <p:txBody>
          <a:bodyPr anchor="ctr">
            <a:no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Suyash Gupta</a:t>
            </a:r>
          </a:p>
          <a:p>
            <a:r>
              <a:rPr lang="en-US" dirty="0">
                <a:latin typeface="Palatino Linotype" panose="02040502050505030304" pitchFamily="18" charset="0"/>
              </a:rPr>
              <a:t>Assistant Professor</a:t>
            </a:r>
          </a:p>
          <a:p>
            <a:r>
              <a:rPr lang="en-US" dirty="0" err="1">
                <a:latin typeface="Palatino Linotype" panose="02040502050505030304" pitchFamily="18" charset="0"/>
              </a:rPr>
              <a:t>Distopia</a:t>
            </a:r>
            <a:r>
              <a:rPr lang="en-US" dirty="0">
                <a:latin typeface="Palatino Linotype" panose="02040502050505030304" pitchFamily="18" charset="0"/>
              </a:rPr>
              <a:t> Labs and ORNG</a:t>
            </a:r>
          </a:p>
          <a:p>
            <a:r>
              <a:rPr lang="en-US" dirty="0">
                <a:latin typeface="Palatino Linotype" panose="02040502050505030304" pitchFamily="18" charset="0"/>
              </a:rPr>
              <a:t>Dept. of  Computer Science</a:t>
            </a:r>
          </a:p>
          <a:p>
            <a:r>
              <a:rPr lang="en-US" dirty="0">
                <a:latin typeface="Palatino Linotype" panose="02040502050505030304" pitchFamily="18" charset="0"/>
              </a:rPr>
              <a:t>(E) </a:t>
            </a:r>
            <a:r>
              <a:rPr lang="en-US" u="sng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suyash@uoregon.edu</a:t>
            </a:r>
            <a:endParaRPr lang="en-US" u="sng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dirty="0">
                <a:latin typeface="Palatino Linotype" panose="02040502050505030304" pitchFamily="18" charset="0"/>
              </a:rPr>
              <a:t>(W)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gupta-suyash.github.io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B9FC66A-592F-FBDF-B36C-0806F15396D3}"/>
              </a:ext>
            </a:extLst>
          </p:cNvPr>
          <p:cNvSpPr txBox="1">
            <a:spLocks/>
          </p:cNvSpPr>
          <p:nvPr/>
        </p:nvSpPr>
        <p:spPr>
          <a:xfrm>
            <a:off x="440266" y="2992675"/>
            <a:ext cx="6451600" cy="811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>
                <a:latin typeface="Palatino Linotype" panose="02040502050505030304" pitchFamily="18" charset="0"/>
              </a:rPr>
              <a:t>Lecture 5: </a:t>
            </a:r>
            <a:endParaRPr lang="en-US" sz="2800" b="1" dirty="0">
              <a:latin typeface="Palatino Linotype" panose="02040502050505030304" pitchFamily="18" charset="0"/>
            </a:endParaRPr>
          </a:p>
          <a:p>
            <a:pPr algn="l"/>
            <a:r>
              <a:rPr lang="en-US" sz="2800" b="1" dirty="0">
                <a:latin typeface="Palatino Linotype" panose="02040502050505030304" pitchFamily="18" charset="0"/>
              </a:rPr>
              <a:t>Distributed Commit Protocols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pic>
        <p:nvPicPr>
          <p:cNvPr id="10" name="Picture 9" descr="A green text on a white background&#10;&#10;Description automatically generated">
            <a:extLst>
              <a:ext uri="{FF2B5EF4-FFF2-40B4-BE49-F238E27FC236}">
                <a16:creationId xmlns:a16="http://schemas.microsoft.com/office/drawing/2014/main" id="{26DF3547-56D5-7219-73C4-095E9D8B2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197" y="5231519"/>
            <a:ext cx="3469653" cy="811865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2D226FA0-F1BA-9FF6-179F-6B342C3EB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45"/>
            <a:ext cx="10022049" cy="2082800"/>
          </a:xfrm>
        </p:spPr>
        <p:txBody>
          <a:bodyPr anchor="b">
            <a:no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Large Scale Systems</a:t>
            </a:r>
            <a:br>
              <a:rPr lang="en-US" b="1" dirty="0">
                <a:latin typeface="Palatino Linotype" panose="02040502050505030304" pitchFamily="18" charset="0"/>
              </a:rPr>
            </a:br>
            <a:r>
              <a:rPr lang="en-US" b="1" dirty="0">
                <a:latin typeface="Palatino Linotype" panose="02040502050505030304" pitchFamily="18" charset="0"/>
              </a:rPr>
              <a:t>CS 410 / 510</a:t>
            </a:r>
          </a:p>
        </p:txBody>
      </p:sp>
    </p:spTree>
    <p:extLst>
      <p:ext uri="{BB962C8B-B14F-4D97-AF65-F5344CB8AC3E}">
        <p14:creationId xmlns:p14="http://schemas.microsoft.com/office/powerpoint/2010/main" val="920962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0D9C4-201B-8DBF-B177-A69BDF314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2F5C0-8750-06F9-8D05-B38E78202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Two-Phase Commit 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AF5F2-D85B-D3BE-E13E-42EBEEF77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DCA75-3181-BE49-6470-8F30AE978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First commit protocol.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As the name suggests, in the absence of any failures, it helps participants reach an agreement in two phases.</a:t>
            </a:r>
            <a:endParaRPr lang="en-US" dirty="0">
              <a:latin typeface="Palatino Linotype" panose="02040502050505030304" pitchFamily="18" charset="0"/>
            </a:endParaRP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301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A4CBD-69FD-8530-513D-4B9BC9596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F79A2-C5D2-9F7D-AE64-340B5F5CB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Two-Phase Commit 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70B4DE-10FF-745C-F33F-B548AC8C4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83A38-F0B7-4C61-68EA-1A0278FF7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First commit protocol.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As the name suggests, in the absence of any failures, it helps participants reach an agreement in two phases.</a:t>
            </a:r>
            <a:endParaRPr lang="en-US" dirty="0">
              <a:latin typeface="Palatino Linotype" panose="02040502050505030304" pitchFamily="18" charset="0"/>
            </a:endParaRP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The logic behind Two-Phase Commit (</a:t>
            </a:r>
            <a:r>
              <a:rPr lang="en-US" sz="2400" b="1" dirty="0">
                <a:latin typeface="Palatino Linotype" panose="02040502050505030304" pitchFamily="18" charset="0"/>
              </a:rPr>
              <a:t>2PC</a:t>
            </a:r>
            <a:r>
              <a:rPr lang="en-US" sz="2400" dirty="0">
                <a:latin typeface="Palatino Linotype" panose="02040502050505030304" pitchFamily="18" charset="0"/>
              </a:rPr>
              <a:t>) protocol is simple: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If </a:t>
            </a:r>
            <a:r>
              <a:rPr lang="en-US" b="1" dirty="0">
                <a:latin typeface="Palatino Linotype" panose="02040502050505030304" pitchFamily="18" charset="0"/>
              </a:rPr>
              <a:t>all the participants </a:t>
            </a:r>
            <a:r>
              <a:rPr lang="en-US" dirty="0">
                <a:latin typeface="Palatino Linotype" panose="02040502050505030304" pitchFamily="18" charset="0"/>
              </a:rPr>
              <a:t>agree to commit the transaction, then global decision is commit.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If </a:t>
            </a:r>
            <a:r>
              <a:rPr lang="en-US" b="1" dirty="0">
                <a:latin typeface="Palatino Linotype" panose="02040502050505030304" pitchFamily="18" charset="0"/>
              </a:rPr>
              <a:t>any one participant </a:t>
            </a:r>
            <a:r>
              <a:rPr lang="en-US" dirty="0">
                <a:latin typeface="Palatino Linotype" panose="02040502050505030304" pitchFamily="18" charset="0"/>
              </a:rPr>
              <a:t>decides to abort the transaction, then global decision is abort.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09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D187B-C329-42A8-00FA-DAF50C0C2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8B510-87CD-454D-6687-C8A50DC3B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2PC Protocol Flow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E53E14-BE52-81A0-5421-9B65AF8FC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8CFB04-9DA3-31EC-39ED-C03EB7208913}"/>
              </a:ext>
            </a:extLst>
          </p:cNvPr>
          <p:cNvSpPr/>
          <p:nvPr/>
        </p:nvSpPr>
        <p:spPr>
          <a:xfrm>
            <a:off x="1888479" y="1342164"/>
            <a:ext cx="1992464" cy="485029"/>
          </a:xfrm>
          <a:prstGeom prst="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Coordinator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568107-8044-CA78-716D-879238C6D15F}"/>
              </a:ext>
            </a:extLst>
          </p:cNvPr>
          <p:cNvSpPr/>
          <p:nvPr/>
        </p:nvSpPr>
        <p:spPr>
          <a:xfrm>
            <a:off x="8311058" y="1342164"/>
            <a:ext cx="1992464" cy="4850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Participant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5767F6-CC07-AA3E-A825-24E6229CB869}"/>
              </a:ext>
            </a:extLst>
          </p:cNvPr>
          <p:cNvSpPr/>
          <p:nvPr/>
        </p:nvSpPr>
        <p:spPr>
          <a:xfrm>
            <a:off x="2179652" y="245574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6A90C2-7AAF-7C3C-0678-A62814EA9123}"/>
              </a:ext>
            </a:extLst>
          </p:cNvPr>
          <p:cNvSpPr/>
          <p:nvPr/>
        </p:nvSpPr>
        <p:spPr>
          <a:xfrm>
            <a:off x="8602231" y="243978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</p:spTree>
    <p:extLst>
      <p:ext uri="{BB962C8B-B14F-4D97-AF65-F5344CB8AC3E}">
        <p14:creationId xmlns:p14="http://schemas.microsoft.com/office/powerpoint/2010/main" val="1566472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8FAB3-9A32-DF74-8025-C37F6B4EE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9BCEB-D73F-8C81-21C2-D6B6D8132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2PC Protocol Flow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DAD556-6B67-F20C-585D-271604020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8F8647-3575-BEB0-A641-F07E5CCCDAE8}"/>
              </a:ext>
            </a:extLst>
          </p:cNvPr>
          <p:cNvSpPr/>
          <p:nvPr/>
        </p:nvSpPr>
        <p:spPr>
          <a:xfrm>
            <a:off x="1888479" y="1342164"/>
            <a:ext cx="1992464" cy="485029"/>
          </a:xfrm>
          <a:prstGeom prst="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Coordinator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41E3A5-4EF4-7FFC-8528-8674A2D59320}"/>
              </a:ext>
            </a:extLst>
          </p:cNvPr>
          <p:cNvSpPr/>
          <p:nvPr/>
        </p:nvSpPr>
        <p:spPr>
          <a:xfrm>
            <a:off x="8311058" y="1342164"/>
            <a:ext cx="1992464" cy="4850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Participant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E15888-9B21-43D4-16F4-A5AAA6000C2E}"/>
              </a:ext>
            </a:extLst>
          </p:cNvPr>
          <p:cNvSpPr/>
          <p:nvPr/>
        </p:nvSpPr>
        <p:spPr>
          <a:xfrm>
            <a:off x="2179652" y="245574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693483-503B-349A-73C9-FB8C5DF4D5D6}"/>
              </a:ext>
            </a:extLst>
          </p:cNvPr>
          <p:cNvSpPr/>
          <p:nvPr/>
        </p:nvSpPr>
        <p:spPr>
          <a:xfrm>
            <a:off x="8602231" y="243978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C10E6B-BDB1-E58B-FC94-2487F3EA69F7}"/>
              </a:ext>
            </a:extLst>
          </p:cNvPr>
          <p:cNvCxnSpPr>
            <a:endCxn id="9" idx="1"/>
          </p:cNvCxnSpPr>
          <p:nvPr/>
        </p:nvCxnSpPr>
        <p:spPr>
          <a:xfrm>
            <a:off x="23346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C09C6A9-2314-084C-95C4-CB1F779808FD}"/>
              </a:ext>
            </a:extLst>
          </p:cNvPr>
          <p:cNvSpPr txBox="1"/>
          <p:nvPr/>
        </p:nvSpPr>
        <p:spPr>
          <a:xfrm>
            <a:off x="138396" y="2048231"/>
            <a:ext cx="213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 to Commit a transaction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20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0994A-277C-A370-EFAD-D0C3861A6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FEB77-3734-1F94-0693-F216F6397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2PC Protocol Flow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EF5193-A02A-F691-E159-60C2043D1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16C07B-DA79-B6F7-D513-B315D5E6AD7E}"/>
              </a:ext>
            </a:extLst>
          </p:cNvPr>
          <p:cNvSpPr/>
          <p:nvPr/>
        </p:nvSpPr>
        <p:spPr>
          <a:xfrm>
            <a:off x="1888479" y="1342164"/>
            <a:ext cx="1992464" cy="485029"/>
          </a:xfrm>
          <a:prstGeom prst="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Coordinator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A8CB9-D513-215F-B446-F2A444E6BBE2}"/>
              </a:ext>
            </a:extLst>
          </p:cNvPr>
          <p:cNvSpPr/>
          <p:nvPr/>
        </p:nvSpPr>
        <p:spPr>
          <a:xfrm>
            <a:off x="8311058" y="1342164"/>
            <a:ext cx="1992464" cy="4850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Participant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122FF2-62E9-E492-BE42-53701B963067}"/>
              </a:ext>
            </a:extLst>
          </p:cNvPr>
          <p:cNvSpPr/>
          <p:nvPr/>
        </p:nvSpPr>
        <p:spPr>
          <a:xfrm>
            <a:off x="2179652" y="245574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846651-0E0B-616B-BE8A-CC782AC01A5E}"/>
              </a:ext>
            </a:extLst>
          </p:cNvPr>
          <p:cNvSpPr/>
          <p:nvPr/>
        </p:nvSpPr>
        <p:spPr>
          <a:xfrm>
            <a:off x="8602231" y="243978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39853DB-345A-DBAD-461A-B5DE3409AE37}"/>
              </a:ext>
            </a:extLst>
          </p:cNvPr>
          <p:cNvCxnSpPr>
            <a:endCxn id="9" idx="1"/>
          </p:cNvCxnSpPr>
          <p:nvPr/>
        </p:nvCxnSpPr>
        <p:spPr>
          <a:xfrm>
            <a:off x="23346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9208771-9371-FE23-79C2-03A1CB0D35A5}"/>
              </a:ext>
            </a:extLst>
          </p:cNvPr>
          <p:cNvSpPr txBox="1"/>
          <p:nvPr/>
        </p:nvSpPr>
        <p:spPr>
          <a:xfrm>
            <a:off x="138396" y="2048231"/>
            <a:ext cx="213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 to Commit a transaction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AA38FB-9A5A-6E7A-64F6-C74214348F70}"/>
              </a:ext>
            </a:extLst>
          </p:cNvPr>
          <p:cNvCxnSpPr/>
          <p:nvPr/>
        </p:nvCxnSpPr>
        <p:spPr>
          <a:xfrm>
            <a:off x="3589769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AC1BC46-07DE-EDF1-789D-70C78756291A}"/>
              </a:ext>
            </a:extLst>
          </p:cNvPr>
          <p:cNvSpPr txBox="1"/>
          <p:nvPr/>
        </p:nvSpPr>
        <p:spPr>
          <a:xfrm>
            <a:off x="3494700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188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EE78E-0939-2CB6-1189-8683104B0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DD307-A682-7A5E-9EE5-303E5C7DE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2PC Protocol Flow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D70019-1EDB-E7AC-D9AC-01121528D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C0882A-3227-48DB-779C-868626CFF211}"/>
              </a:ext>
            </a:extLst>
          </p:cNvPr>
          <p:cNvSpPr/>
          <p:nvPr/>
        </p:nvSpPr>
        <p:spPr>
          <a:xfrm>
            <a:off x="1888479" y="1342164"/>
            <a:ext cx="1992464" cy="485029"/>
          </a:xfrm>
          <a:prstGeom prst="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Coordinator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FCEFDC-4CFC-1DB0-1F02-12D5BAE7AEAA}"/>
              </a:ext>
            </a:extLst>
          </p:cNvPr>
          <p:cNvSpPr/>
          <p:nvPr/>
        </p:nvSpPr>
        <p:spPr>
          <a:xfrm>
            <a:off x="8311058" y="1342164"/>
            <a:ext cx="1992464" cy="4850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Participant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909BB5-ADB8-BE11-3332-D909673E2884}"/>
              </a:ext>
            </a:extLst>
          </p:cNvPr>
          <p:cNvSpPr/>
          <p:nvPr/>
        </p:nvSpPr>
        <p:spPr>
          <a:xfrm>
            <a:off x="2179652" y="245574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3EFBBC-EA5D-69DC-A4BB-295541DB807D}"/>
              </a:ext>
            </a:extLst>
          </p:cNvPr>
          <p:cNvSpPr/>
          <p:nvPr/>
        </p:nvSpPr>
        <p:spPr>
          <a:xfrm>
            <a:off x="8602231" y="243978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41BE1B7-DED1-D7F1-888C-992EED03C77A}"/>
              </a:ext>
            </a:extLst>
          </p:cNvPr>
          <p:cNvCxnSpPr>
            <a:endCxn id="9" idx="1"/>
          </p:cNvCxnSpPr>
          <p:nvPr/>
        </p:nvCxnSpPr>
        <p:spPr>
          <a:xfrm>
            <a:off x="23346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D0BF34F-E29E-DB04-DC04-DE748EEA6B4D}"/>
              </a:ext>
            </a:extLst>
          </p:cNvPr>
          <p:cNvSpPr txBox="1"/>
          <p:nvPr/>
        </p:nvSpPr>
        <p:spPr>
          <a:xfrm>
            <a:off x="138396" y="2048231"/>
            <a:ext cx="213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 to Commit a transaction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03E3BFF-BE6D-7FCF-6E32-EBDD913268A5}"/>
              </a:ext>
            </a:extLst>
          </p:cNvPr>
          <p:cNvCxnSpPr/>
          <p:nvPr/>
        </p:nvCxnSpPr>
        <p:spPr>
          <a:xfrm>
            <a:off x="3589769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43682A8-5D29-1378-D36B-F137E20020E7}"/>
              </a:ext>
            </a:extLst>
          </p:cNvPr>
          <p:cNvSpPr txBox="1"/>
          <p:nvPr/>
        </p:nvSpPr>
        <p:spPr>
          <a:xfrm>
            <a:off x="3494700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E0C88AC-2319-F4A2-2C93-9BD54390B5BA}"/>
              </a:ext>
            </a:extLst>
          </p:cNvPr>
          <p:cNvCxnSpPr/>
          <p:nvPr/>
        </p:nvCxnSpPr>
        <p:spPr>
          <a:xfrm>
            <a:off x="665604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6B2BC3C-982C-6AAC-F715-881C358BF170}"/>
              </a:ext>
            </a:extLst>
          </p:cNvPr>
          <p:cNvSpPr txBox="1"/>
          <p:nvPr/>
        </p:nvSpPr>
        <p:spPr>
          <a:xfrm>
            <a:off x="6560975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4D488B3-04FF-AE6F-CC5F-C5EBD424BFCD}"/>
              </a:ext>
            </a:extLst>
          </p:cNvPr>
          <p:cNvCxnSpPr>
            <a:cxnSpLocks/>
          </p:cNvCxnSpPr>
          <p:nvPr/>
        </p:nvCxnSpPr>
        <p:spPr>
          <a:xfrm>
            <a:off x="2884711" y="2940772"/>
            <a:ext cx="0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9D72108-1255-4F4F-8721-96C0B442BEDA}"/>
              </a:ext>
            </a:extLst>
          </p:cNvPr>
          <p:cNvSpPr/>
          <p:nvPr/>
        </p:nvSpPr>
        <p:spPr>
          <a:xfrm>
            <a:off x="2179652" y="3683964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</a:t>
            </a:r>
          </a:p>
        </p:txBody>
      </p:sp>
    </p:spTree>
    <p:extLst>
      <p:ext uri="{BB962C8B-B14F-4D97-AF65-F5344CB8AC3E}">
        <p14:creationId xmlns:p14="http://schemas.microsoft.com/office/powerpoint/2010/main" val="3349041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B9A03-16EA-1141-0E6E-419F64CB1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6A741-D55E-454C-64B3-268AFD732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2PC Protocol Flow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12AB42-B57A-B7CA-D493-D3ABA9DAE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61F514-BBE2-8C93-4D47-6694396B5822}"/>
              </a:ext>
            </a:extLst>
          </p:cNvPr>
          <p:cNvSpPr/>
          <p:nvPr/>
        </p:nvSpPr>
        <p:spPr>
          <a:xfrm>
            <a:off x="1888479" y="1342164"/>
            <a:ext cx="1992464" cy="485029"/>
          </a:xfrm>
          <a:prstGeom prst="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Coordinator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A7F5D8-62E8-FEE0-D91C-EACCD0024C4E}"/>
              </a:ext>
            </a:extLst>
          </p:cNvPr>
          <p:cNvSpPr/>
          <p:nvPr/>
        </p:nvSpPr>
        <p:spPr>
          <a:xfrm>
            <a:off x="8311058" y="1342164"/>
            <a:ext cx="1992464" cy="4850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Participant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381CED-2147-B0D7-4C1B-402EED58C77C}"/>
              </a:ext>
            </a:extLst>
          </p:cNvPr>
          <p:cNvSpPr/>
          <p:nvPr/>
        </p:nvSpPr>
        <p:spPr>
          <a:xfrm>
            <a:off x="2179652" y="245574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FC8636-4C31-30FF-FE12-EC625012A621}"/>
              </a:ext>
            </a:extLst>
          </p:cNvPr>
          <p:cNvSpPr/>
          <p:nvPr/>
        </p:nvSpPr>
        <p:spPr>
          <a:xfrm>
            <a:off x="8602231" y="243978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386D4EF-4561-E34A-4763-5084AA6E37C5}"/>
              </a:ext>
            </a:extLst>
          </p:cNvPr>
          <p:cNvCxnSpPr>
            <a:endCxn id="9" idx="1"/>
          </p:cNvCxnSpPr>
          <p:nvPr/>
        </p:nvCxnSpPr>
        <p:spPr>
          <a:xfrm>
            <a:off x="23346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7711AE7-8374-CC75-15A5-A4E8FECAE9A9}"/>
              </a:ext>
            </a:extLst>
          </p:cNvPr>
          <p:cNvSpPr txBox="1"/>
          <p:nvPr/>
        </p:nvSpPr>
        <p:spPr>
          <a:xfrm>
            <a:off x="138396" y="2048231"/>
            <a:ext cx="213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 to Commit a transaction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CD66F1A-9D86-5555-2DE9-3CD526439080}"/>
              </a:ext>
            </a:extLst>
          </p:cNvPr>
          <p:cNvCxnSpPr/>
          <p:nvPr/>
        </p:nvCxnSpPr>
        <p:spPr>
          <a:xfrm>
            <a:off x="3589769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29F4637-892B-654C-60E5-16F331E168F0}"/>
              </a:ext>
            </a:extLst>
          </p:cNvPr>
          <p:cNvSpPr txBox="1"/>
          <p:nvPr/>
        </p:nvSpPr>
        <p:spPr>
          <a:xfrm>
            <a:off x="3494700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044209F-3CA6-BC44-08EC-410109FA72F0}"/>
              </a:ext>
            </a:extLst>
          </p:cNvPr>
          <p:cNvCxnSpPr/>
          <p:nvPr/>
        </p:nvCxnSpPr>
        <p:spPr>
          <a:xfrm>
            <a:off x="665604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E1CE73-CBE4-0C44-AF89-60EDB6E2F32F}"/>
              </a:ext>
            </a:extLst>
          </p:cNvPr>
          <p:cNvSpPr txBox="1"/>
          <p:nvPr/>
        </p:nvSpPr>
        <p:spPr>
          <a:xfrm>
            <a:off x="6560975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FEFCCC6-2605-8726-ACFE-ED88AA4D56E4}"/>
              </a:ext>
            </a:extLst>
          </p:cNvPr>
          <p:cNvCxnSpPr>
            <a:cxnSpLocks/>
          </p:cNvCxnSpPr>
          <p:nvPr/>
        </p:nvCxnSpPr>
        <p:spPr>
          <a:xfrm>
            <a:off x="2884711" y="2940772"/>
            <a:ext cx="0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D23F079-7823-8508-CC7A-8539E92B6F3B}"/>
              </a:ext>
            </a:extLst>
          </p:cNvPr>
          <p:cNvSpPr/>
          <p:nvPr/>
        </p:nvSpPr>
        <p:spPr>
          <a:xfrm>
            <a:off x="2179652" y="3683964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CA6B1C3-36E0-95FE-B4D0-4451FBB79550}"/>
              </a:ext>
            </a:extLst>
          </p:cNvPr>
          <p:cNvCxnSpPr>
            <a:cxnSpLocks/>
          </p:cNvCxnSpPr>
          <p:nvPr/>
        </p:nvCxnSpPr>
        <p:spPr>
          <a:xfrm flipH="1">
            <a:off x="6656044" y="2822713"/>
            <a:ext cx="1946187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9E0FEA5-63D8-E6DE-B1AA-66E962F27BB5}"/>
              </a:ext>
            </a:extLst>
          </p:cNvPr>
          <p:cNvSpPr txBox="1"/>
          <p:nvPr/>
        </p:nvSpPr>
        <p:spPr>
          <a:xfrm>
            <a:off x="6637174" y="2823570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013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98ACF-9007-E361-845B-6B8904093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FA4D6-0D57-58F6-EB57-BA402798F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2PC Protocol Flow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740E2E-09E1-DBED-4D21-F762B0987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9A1A03-1828-7A32-8E49-E0373A19C521}"/>
              </a:ext>
            </a:extLst>
          </p:cNvPr>
          <p:cNvSpPr/>
          <p:nvPr/>
        </p:nvSpPr>
        <p:spPr>
          <a:xfrm>
            <a:off x="1888479" y="1342164"/>
            <a:ext cx="1992464" cy="485029"/>
          </a:xfrm>
          <a:prstGeom prst="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Coordinator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F658DA-2B91-903F-B423-A5EB973D0114}"/>
              </a:ext>
            </a:extLst>
          </p:cNvPr>
          <p:cNvSpPr/>
          <p:nvPr/>
        </p:nvSpPr>
        <p:spPr>
          <a:xfrm>
            <a:off x="8311058" y="1342164"/>
            <a:ext cx="1992464" cy="4850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Participant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A4D99F-5E03-E3F9-B4BB-2259C4428CA6}"/>
              </a:ext>
            </a:extLst>
          </p:cNvPr>
          <p:cNvSpPr/>
          <p:nvPr/>
        </p:nvSpPr>
        <p:spPr>
          <a:xfrm>
            <a:off x="2179652" y="245574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849CA7-7466-E905-8E8B-CD6FA311A0F2}"/>
              </a:ext>
            </a:extLst>
          </p:cNvPr>
          <p:cNvSpPr/>
          <p:nvPr/>
        </p:nvSpPr>
        <p:spPr>
          <a:xfrm>
            <a:off x="8602231" y="243978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9DC4E6-5660-EBA1-F025-B3ECEC5FD63F}"/>
              </a:ext>
            </a:extLst>
          </p:cNvPr>
          <p:cNvCxnSpPr>
            <a:endCxn id="9" idx="1"/>
          </p:cNvCxnSpPr>
          <p:nvPr/>
        </p:nvCxnSpPr>
        <p:spPr>
          <a:xfrm>
            <a:off x="23346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8533726-EEC6-48CD-3665-3257C38ABF96}"/>
              </a:ext>
            </a:extLst>
          </p:cNvPr>
          <p:cNvSpPr txBox="1"/>
          <p:nvPr/>
        </p:nvSpPr>
        <p:spPr>
          <a:xfrm>
            <a:off x="138396" y="2048231"/>
            <a:ext cx="213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 to Commit a transaction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17B0175-B3B0-301C-A318-3D7E7B89BE90}"/>
              </a:ext>
            </a:extLst>
          </p:cNvPr>
          <p:cNvCxnSpPr/>
          <p:nvPr/>
        </p:nvCxnSpPr>
        <p:spPr>
          <a:xfrm>
            <a:off x="3589769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FB4FCDA-0310-F3BB-4AEA-D1999A1FBF7C}"/>
              </a:ext>
            </a:extLst>
          </p:cNvPr>
          <p:cNvSpPr txBox="1"/>
          <p:nvPr/>
        </p:nvSpPr>
        <p:spPr>
          <a:xfrm>
            <a:off x="3494700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00381B3-A098-A67E-B21F-93B28D52FCF5}"/>
              </a:ext>
            </a:extLst>
          </p:cNvPr>
          <p:cNvCxnSpPr/>
          <p:nvPr/>
        </p:nvCxnSpPr>
        <p:spPr>
          <a:xfrm>
            <a:off x="665604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A26017B-45B4-E363-591A-4C6174480D04}"/>
              </a:ext>
            </a:extLst>
          </p:cNvPr>
          <p:cNvSpPr txBox="1"/>
          <p:nvPr/>
        </p:nvSpPr>
        <p:spPr>
          <a:xfrm>
            <a:off x="6560975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B394E37-788C-2B30-BF99-B2BB065D6FBB}"/>
              </a:ext>
            </a:extLst>
          </p:cNvPr>
          <p:cNvCxnSpPr>
            <a:cxnSpLocks/>
          </p:cNvCxnSpPr>
          <p:nvPr/>
        </p:nvCxnSpPr>
        <p:spPr>
          <a:xfrm>
            <a:off x="2884711" y="2940772"/>
            <a:ext cx="0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8F7B2D0-86E8-1653-2E71-BEBAD8F38B46}"/>
              </a:ext>
            </a:extLst>
          </p:cNvPr>
          <p:cNvSpPr/>
          <p:nvPr/>
        </p:nvSpPr>
        <p:spPr>
          <a:xfrm>
            <a:off x="2179652" y="3683964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EAE497-E9CE-36D4-B35F-AED6F4A9AF06}"/>
              </a:ext>
            </a:extLst>
          </p:cNvPr>
          <p:cNvSpPr/>
          <p:nvPr/>
        </p:nvSpPr>
        <p:spPr>
          <a:xfrm>
            <a:off x="8602231" y="368396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94A2717-9B2F-7DE1-CFC1-D0F3E97D7B79}"/>
              </a:ext>
            </a:extLst>
          </p:cNvPr>
          <p:cNvCxnSpPr>
            <a:cxnSpLocks/>
          </p:cNvCxnSpPr>
          <p:nvPr/>
        </p:nvCxnSpPr>
        <p:spPr>
          <a:xfrm>
            <a:off x="9307290" y="2940772"/>
            <a:ext cx="0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3C8C0E9-400F-81F8-BB34-38A3372A6D2A}"/>
              </a:ext>
            </a:extLst>
          </p:cNvPr>
          <p:cNvCxnSpPr>
            <a:cxnSpLocks/>
          </p:cNvCxnSpPr>
          <p:nvPr/>
        </p:nvCxnSpPr>
        <p:spPr>
          <a:xfrm flipH="1">
            <a:off x="6656044" y="2822713"/>
            <a:ext cx="1946187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00AC695-BCFF-232A-9699-E48261ADCD1D}"/>
              </a:ext>
            </a:extLst>
          </p:cNvPr>
          <p:cNvSpPr txBox="1"/>
          <p:nvPr/>
        </p:nvSpPr>
        <p:spPr>
          <a:xfrm>
            <a:off x="6637174" y="2823570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525523-F0DA-2D58-7123-E759A4EB3410}"/>
              </a:ext>
            </a:extLst>
          </p:cNvPr>
          <p:cNvSpPr/>
          <p:nvPr/>
        </p:nvSpPr>
        <p:spPr>
          <a:xfrm>
            <a:off x="10012348" y="4912184"/>
            <a:ext cx="1410117" cy="48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2D5077-D796-77FB-0802-63BDDAC302A7}"/>
              </a:ext>
            </a:extLst>
          </p:cNvPr>
          <p:cNvSpPr/>
          <p:nvPr/>
        </p:nvSpPr>
        <p:spPr>
          <a:xfrm>
            <a:off x="7192114" y="4912185"/>
            <a:ext cx="1410117" cy="4850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9C92C4B-26DF-97C6-0304-BE68549D33E0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7897173" y="2924812"/>
            <a:ext cx="705058" cy="1987373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78CD9D7-8449-5C99-3A66-7CF119C2B198}"/>
              </a:ext>
            </a:extLst>
          </p:cNvPr>
          <p:cNvSpPr txBox="1"/>
          <p:nvPr/>
        </p:nvSpPr>
        <p:spPr>
          <a:xfrm>
            <a:off x="6778284" y="3841404"/>
            <a:ext cx="1578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Vote-Abort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76F57C-2971-AFCE-D189-E3EB64D4E3D1}"/>
              </a:ext>
            </a:extLst>
          </p:cNvPr>
          <p:cNvSpPr txBox="1"/>
          <p:nvPr/>
        </p:nvSpPr>
        <p:spPr>
          <a:xfrm>
            <a:off x="9223079" y="3127701"/>
            <a:ext cx="180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Vote-Commit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126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21DED-E888-AACB-C9AB-DA5B6A667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78ADF-456F-EF72-8C34-1BC217FD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2PC Protocol Flow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AB4F9E-E89C-F778-B210-F364063CE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34A37D-AF13-8A9F-3BEE-2BD64FF17883}"/>
              </a:ext>
            </a:extLst>
          </p:cNvPr>
          <p:cNvSpPr/>
          <p:nvPr/>
        </p:nvSpPr>
        <p:spPr>
          <a:xfrm>
            <a:off x="1888479" y="1342164"/>
            <a:ext cx="1992464" cy="485029"/>
          </a:xfrm>
          <a:prstGeom prst="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Coordinator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77A2EE-A41B-C499-3B16-76AEAE15B0DC}"/>
              </a:ext>
            </a:extLst>
          </p:cNvPr>
          <p:cNvSpPr/>
          <p:nvPr/>
        </p:nvSpPr>
        <p:spPr>
          <a:xfrm>
            <a:off x="8311058" y="1342164"/>
            <a:ext cx="1992464" cy="4850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Participant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367651-3F4C-862D-DB1A-A50F28535FB4}"/>
              </a:ext>
            </a:extLst>
          </p:cNvPr>
          <p:cNvSpPr/>
          <p:nvPr/>
        </p:nvSpPr>
        <p:spPr>
          <a:xfrm>
            <a:off x="2179652" y="245574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04558D-1859-6EBF-BE05-CDA91071F521}"/>
              </a:ext>
            </a:extLst>
          </p:cNvPr>
          <p:cNvSpPr/>
          <p:nvPr/>
        </p:nvSpPr>
        <p:spPr>
          <a:xfrm>
            <a:off x="8602231" y="243978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27EA185-14A1-57DB-1188-23908911ECB6}"/>
              </a:ext>
            </a:extLst>
          </p:cNvPr>
          <p:cNvCxnSpPr>
            <a:endCxn id="9" idx="1"/>
          </p:cNvCxnSpPr>
          <p:nvPr/>
        </p:nvCxnSpPr>
        <p:spPr>
          <a:xfrm>
            <a:off x="23346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2511512-7856-016C-3E70-E91052085555}"/>
              </a:ext>
            </a:extLst>
          </p:cNvPr>
          <p:cNvSpPr txBox="1"/>
          <p:nvPr/>
        </p:nvSpPr>
        <p:spPr>
          <a:xfrm>
            <a:off x="138396" y="2048231"/>
            <a:ext cx="213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 to Commit a transaction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BD0D84B-1B6D-2941-74DA-D8AF8126B634}"/>
              </a:ext>
            </a:extLst>
          </p:cNvPr>
          <p:cNvCxnSpPr/>
          <p:nvPr/>
        </p:nvCxnSpPr>
        <p:spPr>
          <a:xfrm>
            <a:off x="3589769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99A9086-55C3-8168-E33C-D97415403179}"/>
              </a:ext>
            </a:extLst>
          </p:cNvPr>
          <p:cNvSpPr txBox="1"/>
          <p:nvPr/>
        </p:nvSpPr>
        <p:spPr>
          <a:xfrm>
            <a:off x="3494700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9234807-1FC3-F8F8-9921-5E0393CBB0AB}"/>
              </a:ext>
            </a:extLst>
          </p:cNvPr>
          <p:cNvCxnSpPr/>
          <p:nvPr/>
        </p:nvCxnSpPr>
        <p:spPr>
          <a:xfrm>
            <a:off x="665604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774491C-EB12-3B2C-747A-F62068989615}"/>
              </a:ext>
            </a:extLst>
          </p:cNvPr>
          <p:cNvSpPr txBox="1"/>
          <p:nvPr/>
        </p:nvSpPr>
        <p:spPr>
          <a:xfrm>
            <a:off x="6560975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816D408-2F20-AFD7-5CC6-CEEFDB06FD0B}"/>
              </a:ext>
            </a:extLst>
          </p:cNvPr>
          <p:cNvCxnSpPr>
            <a:cxnSpLocks/>
          </p:cNvCxnSpPr>
          <p:nvPr/>
        </p:nvCxnSpPr>
        <p:spPr>
          <a:xfrm>
            <a:off x="2884711" y="2940772"/>
            <a:ext cx="0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5032AB6-3D72-F36D-EB14-CDF394551A6D}"/>
              </a:ext>
            </a:extLst>
          </p:cNvPr>
          <p:cNvSpPr/>
          <p:nvPr/>
        </p:nvSpPr>
        <p:spPr>
          <a:xfrm>
            <a:off x="2179652" y="3683964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23993DF-DC1F-2AA9-BDE5-8639869D45C8}"/>
              </a:ext>
            </a:extLst>
          </p:cNvPr>
          <p:cNvSpPr/>
          <p:nvPr/>
        </p:nvSpPr>
        <p:spPr>
          <a:xfrm>
            <a:off x="8602231" y="368396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800DD1A-ABC7-DCC8-CBA2-3D176ACA2E4A}"/>
              </a:ext>
            </a:extLst>
          </p:cNvPr>
          <p:cNvCxnSpPr>
            <a:cxnSpLocks/>
          </p:cNvCxnSpPr>
          <p:nvPr/>
        </p:nvCxnSpPr>
        <p:spPr>
          <a:xfrm>
            <a:off x="9307290" y="2940772"/>
            <a:ext cx="0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1584802-4E3D-BEF5-86D9-254E3793D781}"/>
              </a:ext>
            </a:extLst>
          </p:cNvPr>
          <p:cNvSpPr/>
          <p:nvPr/>
        </p:nvSpPr>
        <p:spPr>
          <a:xfrm>
            <a:off x="10012348" y="4912184"/>
            <a:ext cx="1410117" cy="48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9DDAB5-B077-E23D-6CDE-456F25C3DEB5}"/>
              </a:ext>
            </a:extLst>
          </p:cNvPr>
          <p:cNvSpPr/>
          <p:nvPr/>
        </p:nvSpPr>
        <p:spPr>
          <a:xfrm>
            <a:off x="7192114" y="4912185"/>
            <a:ext cx="1410117" cy="4850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7CFFCDF-481A-55DC-FFE8-77B71E6B4173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7897173" y="2924812"/>
            <a:ext cx="705058" cy="1987373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526AEF6-E189-EB1B-C5F9-504DC6047AF8}"/>
              </a:ext>
            </a:extLst>
          </p:cNvPr>
          <p:cNvSpPr txBox="1"/>
          <p:nvPr/>
        </p:nvSpPr>
        <p:spPr>
          <a:xfrm>
            <a:off x="6778284" y="3841404"/>
            <a:ext cx="1578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Vote-Abort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4959C1-D507-60EC-566C-9EEE21DBC502}"/>
              </a:ext>
            </a:extLst>
          </p:cNvPr>
          <p:cNvSpPr txBox="1"/>
          <p:nvPr/>
        </p:nvSpPr>
        <p:spPr>
          <a:xfrm>
            <a:off x="9223079" y="3127701"/>
            <a:ext cx="180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Vote-Commit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1FBB76C-60F6-F420-8920-FCAE582DB5B1}"/>
              </a:ext>
            </a:extLst>
          </p:cNvPr>
          <p:cNvSpPr/>
          <p:nvPr/>
        </p:nvSpPr>
        <p:spPr>
          <a:xfrm>
            <a:off x="3589769" y="4912185"/>
            <a:ext cx="1410117" cy="48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5DD1161-9D23-40DA-F3DC-A5F4C9D8F78F}"/>
              </a:ext>
            </a:extLst>
          </p:cNvPr>
          <p:cNvSpPr/>
          <p:nvPr/>
        </p:nvSpPr>
        <p:spPr>
          <a:xfrm>
            <a:off x="769535" y="4912185"/>
            <a:ext cx="1410117" cy="4850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0ADE3F5-ABB1-C513-54FE-630743E705FF}"/>
              </a:ext>
            </a:extLst>
          </p:cNvPr>
          <p:cNvCxnSpPr>
            <a:cxnSpLocks/>
          </p:cNvCxnSpPr>
          <p:nvPr/>
        </p:nvCxnSpPr>
        <p:spPr>
          <a:xfrm flipH="1">
            <a:off x="3608641" y="3810408"/>
            <a:ext cx="1946187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39BDFE3-02AB-7CA1-2ABC-5F755CD80DDD}"/>
              </a:ext>
            </a:extLst>
          </p:cNvPr>
          <p:cNvSpPr txBox="1"/>
          <p:nvPr/>
        </p:nvSpPr>
        <p:spPr>
          <a:xfrm>
            <a:off x="3589771" y="3431204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Votes</a:t>
            </a:r>
            <a:endParaRPr lang="en-US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10DDF7D-0780-B6BC-C4D3-17C92107184E}"/>
              </a:ext>
            </a:extLst>
          </p:cNvPr>
          <p:cNvCxnSpPr>
            <a:cxnSpLocks/>
          </p:cNvCxnSpPr>
          <p:nvPr/>
        </p:nvCxnSpPr>
        <p:spPr>
          <a:xfrm flipH="1">
            <a:off x="6656044" y="2822713"/>
            <a:ext cx="1946187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3606655-8036-4F12-0A63-8231BF7D39AE}"/>
              </a:ext>
            </a:extLst>
          </p:cNvPr>
          <p:cNvSpPr txBox="1"/>
          <p:nvPr/>
        </p:nvSpPr>
        <p:spPr>
          <a:xfrm>
            <a:off x="6637174" y="2823570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916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CE1BD-7DFF-5F1C-B62C-107113E76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E0248-8826-19CB-DF6B-D240ED6F7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2PC Protocol Flow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EB860-0CB0-0823-0A5E-CCCE440A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D52DD6-5908-3AC7-1F4D-E589E1C32116}"/>
              </a:ext>
            </a:extLst>
          </p:cNvPr>
          <p:cNvSpPr/>
          <p:nvPr/>
        </p:nvSpPr>
        <p:spPr>
          <a:xfrm>
            <a:off x="1888479" y="1342164"/>
            <a:ext cx="1992464" cy="485029"/>
          </a:xfrm>
          <a:prstGeom prst="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Coordinator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D015EB-E5EF-5816-8475-7FFFA51EC3E7}"/>
              </a:ext>
            </a:extLst>
          </p:cNvPr>
          <p:cNvSpPr/>
          <p:nvPr/>
        </p:nvSpPr>
        <p:spPr>
          <a:xfrm>
            <a:off x="8311058" y="1342164"/>
            <a:ext cx="1992464" cy="4850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Participant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4909CF-70FA-11DC-059B-9B6C1BB9A022}"/>
              </a:ext>
            </a:extLst>
          </p:cNvPr>
          <p:cNvSpPr/>
          <p:nvPr/>
        </p:nvSpPr>
        <p:spPr>
          <a:xfrm>
            <a:off x="2179652" y="245574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5FEEC2-FFA0-78AF-278E-FC56987448EF}"/>
              </a:ext>
            </a:extLst>
          </p:cNvPr>
          <p:cNvSpPr/>
          <p:nvPr/>
        </p:nvSpPr>
        <p:spPr>
          <a:xfrm>
            <a:off x="8602231" y="243978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E6B3ACA-4EB5-7744-3BEC-EA5A187B65CB}"/>
              </a:ext>
            </a:extLst>
          </p:cNvPr>
          <p:cNvCxnSpPr>
            <a:endCxn id="9" idx="1"/>
          </p:cNvCxnSpPr>
          <p:nvPr/>
        </p:nvCxnSpPr>
        <p:spPr>
          <a:xfrm>
            <a:off x="23346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B54E6DF-058C-E786-73F4-8A8DB6590F41}"/>
              </a:ext>
            </a:extLst>
          </p:cNvPr>
          <p:cNvSpPr txBox="1"/>
          <p:nvPr/>
        </p:nvSpPr>
        <p:spPr>
          <a:xfrm>
            <a:off x="138396" y="2048231"/>
            <a:ext cx="213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 to Commit a transaction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29BA69-DFA2-EB8D-2084-E33BEE324373}"/>
              </a:ext>
            </a:extLst>
          </p:cNvPr>
          <p:cNvCxnSpPr/>
          <p:nvPr/>
        </p:nvCxnSpPr>
        <p:spPr>
          <a:xfrm>
            <a:off x="3589769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150D054-6E82-5438-3ED8-811C5229D1A3}"/>
              </a:ext>
            </a:extLst>
          </p:cNvPr>
          <p:cNvSpPr txBox="1"/>
          <p:nvPr/>
        </p:nvSpPr>
        <p:spPr>
          <a:xfrm>
            <a:off x="3494700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FEE72FC-44CA-C636-3A0E-7E06968A8ED8}"/>
              </a:ext>
            </a:extLst>
          </p:cNvPr>
          <p:cNvCxnSpPr/>
          <p:nvPr/>
        </p:nvCxnSpPr>
        <p:spPr>
          <a:xfrm>
            <a:off x="665604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B8C16C5-0B28-A17C-70AB-8805BABEBE55}"/>
              </a:ext>
            </a:extLst>
          </p:cNvPr>
          <p:cNvSpPr txBox="1"/>
          <p:nvPr/>
        </p:nvSpPr>
        <p:spPr>
          <a:xfrm>
            <a:off x="6560975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2D31A79-5ADB-DB61-58E2-8BC25B56DBE2}"/>
              </a:ext>
            </a:extLst>
          </p:cNvPr>
          <p:cNvCxnSpPr>
            <a:cxnSpLocks/>
          </p:cNvCxnSpPr>
          <p:nvPr/>
        </p:nvCxnSpPr>
        <p:spPr>
          <a:xfrm>
            <a:off x="2884711" y="2940772"/>
            <a:ext cx="0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B50A06E-4E99-B977-9AEC-DB9390F3C0B7}"/>
              </a:ext>
            </a:extLst>
          </p:cNvPr>
          <p:cNvSpPr/>
          <p:nvPr/>
        </p:nvSpPr>
        <p:spPr>
          <a:xfrm>
            <a:off x="2179652" y="3683964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4CA1BC-6C3E-219C-B85E-798439A653EA}"/>
              </a:ext>
            </a:extLst>
          </p:cNvPr>
          <p:cNvSpPr/>
          <p:nvPr/>
        </p:nvSpPr>
        <p:spPr>
          <a:xfrm>
            <a:off x="8602231" y="368396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36E3967-24E7-8287-7880-E84DDE6F359E}"/>
              </a:ext>
            </a:extLst>
          </p:cNvPr>
          <p:cNvCxnSpPr>
            <a:cxnSpLocks/>
          </p:cNvCxnSpPr>
          <p:nvPr/>
        </p:nvCxnSpPr>
        <p:spPr>
          <a:xfrm>
            <a:off x="9307290" y="2940772"/>
            <a:ext cx="0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03742BF-165D-5C90-8DC3-92C7FFBD8BAF}"/>
              </a:ext>
            </a:extLst>
          </p:cNvPr>
          <p:cNvCxnSpPr>
            <a:cxnSpLocks/>
          </p:cNvCxnSpPr>
          <p:nvPr/>
        </p:nvCxnSpPr>
        <p:spPr>
          <a:xfrm flipH="1">
            <a:off x="6656044" y="2822713"/>
            <a:ext cx="1946187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C403C1D-173A-23D6-4B8F-CB2EE82163F7}"/>
              </a:ext>
            </a:extLst>
          </p:cNvPr>
          <p:cNvSpPr txBox="1"/>
          <p:nvPr/>
        </p:nvSpPr>
        <p:spPr>
          <a:xfrm>
            <a:off x="6637174" y="2823570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E5D66D-C39F-A010-2FA8-DB991D22F075}"/>
              </a:ext>
            </a:extLst>
          </p:cNvPr>
          <p:cNvSpPr/>
          <p:nvPr/>
        </p:nvSpPr>
        <p:spPr>
          <a:xfrm>
            <a:off x="3589769" y="4912185"/>
            <a:ext cx="1410117" cy="48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AB9F8F-6EC7-9737-A68C-065B6DA629E7}"/>
              </a:ext>
            </a:extLst>
          </p:cNvPr>
          <p:cNvSpPr/>
          <p:nvPr/>
        </p:nvSpPr>
        <p:spPr>
          <a:xfrm>
            <a:off x="769535" y="4912185"/>
            <a:ext cx="1410117" cy="4850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C9D90B7-B4D5-1212-6E96-6C496FF40A74}"/>
              </a:ext>
            </a:extLst>
          </p:cNvPr>
          <p:cNvSpPr/>
          <p:nvPr/>
        </p:nvSpPr>
        <p:spPr>
          <a:xfrm>
            <a:off x="10012348" y="4912184"/>
            <a:ext cx="1410117" cy="48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2023873-C324-012C-6481-6DC093A2212C}"/>
              </a:ext>
            </a:extLst>
          </p:cNvPr>
          <p:cNvSpPr/>
          <p:nvPr/>
        </p:nvSpPr>
        <p:spPr>
          <a:xfrm>
            <a:off x="7192114" y="4912185"/>
            <a:ext cx="1410117" cy="4850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7A883FB-27AF-DA20-B254-BCC7B0A9C75F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7897173" y="2924812"/>
            <a:ext cx="705058" cy="1987373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7EBEB6F-90C6-B740-F2CA-913C649044A8}"/>
              </a:ext>
            </a:extLst>
          </p:cNvPr>
          <p:cNvSpPr txBox="1"/>
          <p:nvPr/>
        </p:nvSpPr>
        <p:spPr>
          <a:xfrm>
            <a:off x="6778284" y="3841404"/>
            <a:ext cx="1578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Vote-Abort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2EBF10D-A533-4335-5FED-2853686EB37A}"/>
              </a:ext>
            </a:extLst>
          </p:cNvPr>
          <p:cNvSpPr txBox="1"/>
          <p:nvPr/>
        </p:nvSpPr>
        <p:spPr>
          <a:xfrm>
            <a:off x="9223079" y="3127701"/>
            <a:ext cx="180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Vote-Commit</a:t>
            </a:r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3938EA5-9756-AF05-993A-4863CF815B5A}"/>
              </a:ext>
            </a:extLst>
          </p:cNvPr>
          <p:cNvCxnSpPr>
            <a:cxnSpLocks/>
          </p:cNvCxnSpPr>
          <p:nvPr/>
        </p:nvCxnSpPr>
        <p:spPr>
          <a:xfrm flipH="1">
            <a:off x="3608641" y="3810408"/>
            <a:ext cx="1946187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38A95FB-05C2-CA63-6E5B-CF506888BF94}"/>
              </a:ext>
            </a:extLst>
          </p:cNvPr>
          <p:cNvSpPr txBox="1"/>
          <p:nvPr/>
        </p:nvSpPr>
        <p:spPr>
          <a:xfrm>
            <a:off x="3589771" y="3431204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Votes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B65372-C3A4-FE80-7C82-B73DA1FE9A53}"/>
              </a:ext>
            </a:extLst>
          </p:cNvPr>
          <p:cNvSpPr txBox="1"/>
          <p:nvPr/>
        </p:nvSpPr>
        <p:spPr>
          <a:xfrm>
            <a:off x="3584040" y="3929245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Global Decision</a:t>
            </a:r>
            <a:endParaRPr lang="en-US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E943603-6705-B4F2-3654-272071A66D01}"/>
              </a:ext>
            </a:extLst>
          </p:cNvPr>
          <p:cNvCxnSpPr/>
          <p:nvPr/>
        </p:nvCxnSpPr>
        <p:spPr>
          <a:xfrm>
            <a:off x="3617932" y="3929379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517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5AAA5-28D8-10FB-28AE-B7FEEA926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604C0-299D-5701-9194-D54487B9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Assignment 1 Due Today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39989D-C515-6193-0E07-1A3521108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5290C0-C960-872D-9876-0577C31C1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6941E3-F01F-147F-6F10-ED54E3764C4E}"/>
              </a:ext>
            </a:extLst>
          </p:cNvPr>
          <p:cNvSpPr txBox="1"/>
          <p:nvPr/>
        </p:nvSpPr>
        <p:spPr>
          <a:xfrm>
            <a:off x="838200" y="1274346"/>
            <a:ext cx="107762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Assignment 1 is due today at </a:t>
            </a:r>
            <a:r>
              <a:rPr lang="en-US" sz="2400" b="1" dirty="0">
                <a:latin typeface="Palatino Linotype" panose="02040502050505030304" pitchFamily="18" charset="0"/>
              </a:rPr>
              <a:t>11:59pm PST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Assignment 2 will be released today!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484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89979-D089-164E-AFD1-942CECD0F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85B6C-9071-1B48-8195-AC88634F0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2PC Protocol Flow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33739E-4B41-0035-3D24-E2F4DFB1B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8410EC-7A96-A8B6-5A87-C27F75C37429}"/>
              </a:ext>
            </a:extLst>
          </p:cNvPr>
          <p:cNvSpPr/>
          <p:nvPr/>
        </p:nvSpPr>
        <p:spPr>
          <a:xfrm>
            <a:off x="1888479" y="1342164"/>
            <a:ext cx="1992464" cy="485029"/>
          </a:xfrm>
          <a:prstGeom prst="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Coordinator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66C18F-5B65-5D28-3F1A-FE673BA2A63E}"/>
              </a:ext>
            </a:extLst>
          </p:cNvPr>
          <p:cNvSpPr/>
          <p:nvPr/>
        </p:nvSpPr>
        <p:spPr>
          <a:xfrm>
            <a:off x="8311058" y="1342164"/>
            <a:ext cx="1992464" cy="4850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Participant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9875EE-5675-D71C-FFEC-1E25D8EA854A}"/>
              </a:ext>
            </a:extLst>
          </p:cNvPr>
          <p:cNvSpPr/>
          <p:nvPr/>
        </p:nvSpPr>
        <p:spPr>
          <a:xfrm>
            <a:off x="2179652" y="245574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2A2694-D715-2529-3C29-C303C99A0408}"/>
              </a:ext>
            </a:extLst>
          </p:cNvPr>
          <p:cNvSpPr/>
          <p:nvPr/>
        </p:nvSpPr>
        <p:spPr>
          <a:xfrm>
            <a:off x="8602231" y="243978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17048E6-B935-AB9F-4370-F26A36A79B1B}"/>
              </a:ext>
            </a:extLst>
          </p:cNvPr>
          <p:cNvCxnSpPr>
            <a:endCxn id="9" idx="1"/>
          </p:cNvCxnSpPr>
          <p:nvPr/>
        </p:nvCxnSpPr>
        <p:spPr>
          <a:xfrm>
            <a:off x="23346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EED58D4-7382-0721-5B29-94C88CC3EDA6}"/>
              </a:ext>
            </a:extLst>
          </p:cNvPr>
          <p:cNvSpPr txBox="1"/>
          <p:nvPr/>
        </p:nvSpPr>
        <p:spPr>
          <a:xfrm>
            <a:off x="138396" y="2048231"/>
            <a:ext cx="213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 to Commit a transaction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DB4795F-78C7-2F6C-D75E-DC4411B031E1}"/>
              </a:ext>
            </a:extLst>
          </p:cNvPr>
          <p:cNvCxnSpPr/>
          <p:nvPr/>
        </p:nvCxnSpPr>
        <p:spPr>
          <a:xfrm>
            <a:off x="3589769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3B3515C-3072-C7A3-1A57-2A3BB50F93AF}"/>
              </a:ext>
            </a:extLst>
          </p:cNvPr>
          <p:cNvSpPr txBox="1"/>
          <p:nvPr/>
        </p:nvSpPr>
        <p:spPr>
          <a:xfrm>
            <a:off x="3494700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C551A01-3D1A-BDBC-5558-EDAA0197C30B}"/>
              </a:ext>
            </a:extLst>
          </p:cNvPr>
          <p:cNvCxnSpPr/>
          <p:nvPr/>
        </p:nvCxnSpPr>
        <p:spPr>
          <a:xfrm>
            <a:off x="665604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FD9606B-6239-F8DA-B08E-D4B48ECD7EE7}"/>
              </a:ext>
            </a:extLst>
          </p:cNvPr>
          <p:cNvSpPr txBox="1"/>
          <p:nvPr/>
        </p:nvSpPr>
        <p:spPr>
          <a:xfrm>
            <a:off x="6560975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69F620-5F6A-58C6-78A3-935A8AE7AEEC}"/>
              </a:ext>
            </a:extLst>
          </p:cNvPr>
          <p:cNvCxnSpPr>
            <a:cxnSpLocks/>
          </p:cNvCxnSpPr>
          <p:nvPr/>
        </p:nvCxnSpPr>
        <p:spPr>
          <a:xfrm>
            <a:off x="2884711" y="2940772"/>
            <a:ext cx="0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8AAC0AD-7B70-98A2-A92D-E3DF18F5F5B5}"/>
              </a:ext>
            </a:extLst>
          </p:cNvPr>
          <p:cNvSpPr/>
          <p:nvPr/>
        </p:nvSpPr>
        <p:spPr>
          <a:xfrm>
            <a:off x="2179652" y="3683964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EDBF19-F04E-0767-936D-11DD57FC2D16}"/>
              </a:ext>
            </a:extLst>
          </p:cNvPr>
          <p:cNvSpPr/>
          <p:nvPr/>
        </p:nvSpPr>
        <p:spPr>
          <a:xfrm>
            <a:off x="8602231" y="368396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5FA1B1A-0FC9-54BB-4325-301F4D72F314}"/>
              </a:ext>
            </a:extLst>
          </p:cNvPr>
          <p:cNvCxnSpPr>
            <a:cxnSpLocks/>
          </p:cNvCxnSpPr>
          <p:nvPr/>
        </p:nvCxnSpPr>
        <p:spPr>
          <a:xfrm>
            <a:off x="9307290" y="2940772"/>
            <a:ext cx="0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3624F29-70E7-D0CE-C395-AFA9ADF2C0AE}"/>
              </a:ext>
            </a:extLst>
          </p:cNvPr>
          <p:cNvCxnSpPr>
            <a:cxnSpLocks/>
          </p:cNvCxnSpPr>
          <p:nvPr/>
        </p:nvCxnSpPr>
        <p:spPr>
          <a:xfrm flipH="1">
            <a:off x="6656044" y="2822713"/>
            <a:ext cx="1946187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280E197-5F76-5449-EBF6-E82237BB4E98}"/>
              </a:ext>
            </a:extLst>
          </p:cNvPr>
          <p:cNvSpPr txBox="1"/>
          <p:nvPr/>
        </p:nvSpPr>
        <p:spPr>
          <a:xfrm>
            <a:off x="6637174" y="2823570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E1A357-7350-EEE6-0D63-200C0E3B7C5D}"/>
              </a:ext>
            </a:extLst>
          </p:cNvPr>
          <p:cNvSpPr/>
          <p:nvPr/>
        </p:nvSpPr>
        <p:spPr>
          <a:xfrm>
            <a:off x="3589769" y="4912185"/>
            <a:ext cx="1410117" cy="48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BF5251-504B-1082-8C39-BF305C7ED301}"/>
              </a:ext>
            </a:extLst>
          </p:cNvPr>
          <p:cNvSpPr/>
          <p:nvPr/>
        </p:nvSpPr>
        <p:spPr>
          <a:xfrm>
            <a:off x="769535" y="4912185"/>
            <a:ext cx="1410117" cy="4850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27F7EE-9CA3-460F-D9DC-ED29311079B0}"/>
              </a:ext>
            </a:extLst>
          </p:cNvPr>
          <p:cNvSpPr/>
          <p:nvPr/>
        </p:nvSpPr>
        <p:spPr>
          <a:xfrm>
            <a:off x="10012348" y="4912184"/>
            <a:ext cx="1410117" cy="48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8E5A6F-33E6-7E9E-50DD-5182C80F6999}"/>
              </a:ext>
            </a:extLst>
          </p:cNvPr>
          <p:cNvSpPr/>
          <p:nvPr/>
        </p:nvSpPr>
        <p:spPr>
          <a:xfrm>
            <a:off x="7192114" y="4912185"/>
            <a:ext cx="1410117" cy="4850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6276A8E-0EC6-1800-ED85-42B65542F596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7897173" y="2924812"/>
            <a:ext cx="705058" cy="1987373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FFE18A7-9394-F05C-78A1-DC489BB94C68}"/>
              </a:ext>
            </a:extLst>
          </p:cNvPr>
          <p:cNvSpPr txBox="1"/>
          <p:nvPr/>
        </p:nvSpPr>
        <p:spPr>
          <a:xfrm>
            <a:off x="6778284" y="3841404"/>
            <a:ext cx="1578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Vote-Abort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AA77E8-5E59-9C8D-2B53-5FE9E02DBCFE}"/>
              </a:ext>
            </a:extLst>
          </p:cNvPr>
          <p:cNvSpPr txBox="1"/>
          <p:nvPr/>
        </p:nvSpPr>
        <p:spPr>
          <a:xfrm>
            <a:off x="9223079" y="3127701"/>
            <a:ext cx="180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Vote-Commit</a:t>
            </a:r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9451DD1-A491-69A1-BCA5-62E9AE2949C4}"/>
              </a:ext>
            </a:extLst>
          </p:cNvPr>
          <p:cNvCxnSpPr>
            <a:cxnSpLocks/>
          </p:cNvCxnSpPr>
          <p:nvPr/>
        </p:nvCxnSpPr>
        <p:spPr>
          <a:xfrm flipH="1">
            <a:off x="3608641" y="3810408"/>
            <a:ext cx="1946187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C7EAAA8-EF09-A746-7FEA-DD2E88F4F2D3}"/>
              </a:ext>
            </a:extLst>
          </p:cNvPr>
          <p:cNvSpPr txBox="1"/>
          <p:nvPr/>
        </p:nvSpPr>
        <p:spPr>
          <a:xfrm>
            <a:off x="3589771" y="3431204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Votes</a:t>
            </a:r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3926B34-4001-AF41-11B4-2692DFCAC029}"/>
              </a:ext>
            </a:extLst>
          </p:cNvPr>
          <p:cNvCxnSpPr>
            <a:cxnSpLocks/>
            <a:stCxn id="15" idx="2"/>
            <a:endCxn id="19" idx="0"/>
          </p:cNvCxnSpPr>
          <p:nvPr/>
        </p:nvCxnSpPr>
        <p:spPr>
          <a:xfrm flipH="1">
            <a:off x="1474594" y="4168993"/>
            <a:ext cx="1410117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39AE055-E65D-CBE1-273C-42D7553CDC4F}"/>
              </a:ext>
            </a:extLst>
          </p:cNvPr>
          <p:cNvSpPr txBox="1"/>
          <p:nvPr/>
        </p:nvSpPr>
        <p:spPr>
          <a:xfrm>
            <a:off x="-8043" y="4453771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Any Vote-Abort?</a:t>
            </a:r>
            <a:endParaRPr lang="en-US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B471F41-16E4-63A8-D035-5AE16DA5C2AE}"/>
              </a:ext>
            </a:extLst>
          </p:cNvPr>
          <p:cNvCxnSpPr>
            <a:cxnSpLocks/>
            <a:stCxn id="15" idx="2"/>
            <a:endCxn id="18" idx="0"/>
          </p:cNvCxnSpPr>
          <p:nvPr/>
        </p:nvCxnSpPr>
        <p:spPr>
          <a:xfrm>
            <a:off x="2884711" y="4168993"/>
            <a:ext cx="1410117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FCE3D96-9358-D5ED-178D-8DAC059064CE}"/>
              </a:ext>
            </a:extLst>
          </p:cNvPr>
          <p:cNvSpPr txBox="1"/>
          <p:nvPr/>
        </p:nvSpPr>
        <p:spPr>
          <a:xfrm>
            <a:off x="3845409" y="4453771"/>
            <a:ext cx="2107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All Vote-Commit?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6CC119-A32E-A217-B7F9-7EF10DC3A728}"/>
              </a:ext>
            </a:extLst>
          </p:cNvPr>
          <p:cNvSpPr txBox="1"/>
          <p:nvPr/>
        </p:nvSpPr>
        <p:spPr>
          <a:xfrm>
            <a:off x="3584040" y="3929245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Global Decision</a:t>
            </a:r>
            <a:endParaRPr lang="en-US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20E3115-7587-85AC-E6CF-8CF1E00A7FD6}"/>
              </a:ext>
            </a:extLst>
          </p:cNvPr>
          <p:cNvCxnSpPr/>
          <p:nvPr/>
        </p:nvCxnSpPr>
        <p:spPr>
          <a:xfrm>
            <a:off x="3617932" y="3929379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537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B7D2A6-BD66-048B-50CD-0CA7A6E25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E437A-7FCA-6A94-2124-35E905BD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2PC Protocol Flow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B187E4-635E-F4C9-E0C9-F8652C98A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9A8E18-E273-4EE6-1A2D-4FFF34426662}"/>
              </a:ext>
            </a:extLst>
          </p:cNvPr>
          <p:cNvSpPr/>
          <p:nvPr/>
        </p:nvSpPr>
        <p:spPr>
          <a:xfrm>
            <a:off x="1888479" y="1342164"/>
            <a:ext cx="1992464" cy="485029"/>
          </a:xfrm>
          <a:prstGeom prst="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Coordinator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EC8851-234F-4D15-D760-56A039EFE188}"/>
              </a:ext>
            </a:extLst>
          </p:cNvPr>
          <p:cNvSpPr/>
          <p:nvPr/>
        </p:nvSpPr>
        <p:spPr>
          <a:xfrm>
            <a:off x="8311058" y="1342164"/>
            <a:ext cx="1992464" cy="4850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Participant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93E901-D3A6-6202-EDFD-3252CBD2BEC0}"/>
              </a:ext>
            </a:extLst>
          </p:cNvPr>
          <p:cNvSpPr/>
          <p:nvPr/>
        </p:nvSpPr>
        <p:spPr>
          <a:xfrm>
            <a:off x="2179652" y="245574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B64181-F4C1-36C3-ABE3-13BDE03BE690}"/>
              </a:ext>
            </a:extLst>
          </p:cNvPr>
          <p:cNvSpPr/>
          <p:nvPr/>
        </p:nvSpPr>
        <p:spPr>
          <a:xfrm>
            <a:off x="8602231" y="243978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5B35DFD-0BB5-2309-6FA6-A11D194BFF7B}"/>
              </a:ext>
            </a:extLst>
          </p:cNvPr>
          <p:cNvCxnSpPr>
            <a:endCxn id="9" idx="1"/>
          </p:cNvCxnSpPr>
          <p:nvPr/>
        </p:nvCxnSpPr>
        <p:spPr>
          <a:xfrm>
            <a:off x="23346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8D68DFE-0DE2-BB2C-C488-DFBC0099E6CE}"/>
              </a:ext>
            </a:extLst>
          </p:cNvPr>
          <p:cNvSpPr txBox="1"/>
          <p:nvPr/>
        </p:nvSpPr>
        <p:spPr>
          <a:xfrm>
            <a:off x="138396" y="2048231"/>
            <a:ext cx="213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 to Commit a transaction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B52E9C7-8AC6-DB9C-2D06-FB8267CD534B}"/>
              </a:ext>
            </a:extLst>
          </p:cNvPr>
          <p:cNvCxnSpPr/>
          <p:nvPr/>
        </p:nvCxnSpPr>
        <p:spPr>
          <a:xfrm>
            <a:off x="3589769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3BFCF4B-F14C-27BC-111E-FD4887A6E405}"/>
              </a:ext>
            </a:extLst>
          </p:cNvPr>
          <p:cNvSpPr txBox="1"/>
          <p:nvPr/>
        </p:nvSpPr>
        <p:spPr>
          <a:xfrm>
            <a:off x="3494700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0AAF2E8-19EF-6226-7AF9-E86BF204838F}"/>
              </a:ext>
            </a:extLst>
          </p:cNvPr>
          <p:cNvCxnSpPr/>
          <p:nvPr/>
        </p:nvCxnSpPr>
        <p:spPr>
          <a:xfrm>
            <a:off x="665604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B5D4BC4-093C-9E4C-70AE-61090FEAC0BE}"/>
              </a:ext>
            </a:extLst>
          </p:cNvPr>
          <p:cNvSpPr txBox="1"/>
          <p:nvPr/>
        </p:nvSpPr>
        <p:spPr>
          <a:xfrm>
            <a:off x="6560975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9BD29DD-2469-6E8C-908C-FAE51790D1CC}"/>
              </a:ext>
            </a:extLst>
          </p:cNvPr>
          <p:cNvCxnSpPr>
            <a:cxnSpLocks/>
          </p:cNvCxnSpPr>
          <p:nvPr/>
        </p:nvCxnSpPr>
        <p:spPr>
          <a:xfrm>
            <a:off x="2884711" y="2940772"/>
            <a:ext cx="0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3E111AF-20B8-F34A-6E04-183DAC246171}"/>
              </a:ext>
            </a:extLst>
          </p:cNvPr>
          <p:cNvSpPr/>
          <p:nvPr/>
        </p:nvSpPr>
        <p:spPr>
          <a:xfrm>
            <a:off x="2179652" y="3683964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16C5D3-6C65-D1C8-AE48-1338DF9EA849}"/>
              </a:ext>
            </a:extLst>
          </p:cNvPr>
          <p:cNvSpPr/>
          <p:nvPr/>
        </p:nvSpPr>
        <p:spPr>
          <a:xfrm>
            <a:off x="8602231" y="368396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FDCBEA2-9B52-C9DE-F81C-13A994E33D8E}"/>
              </a:ext>
            </a:extLst>
          </p:cNvPr>
          <p:cNvCxnSpPr>
            <a:cxnSpLocks/>
          </p:cNvCxnSpPr>
          <p:nvPr/>
        </p:nvCxnSpPr>
        <p:spPr>
          <a:xfrm>
            <a:off x="9307290" y="2940772"/>
            <a:ext cx="0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7ED5B5A-859E-E050-14AC-2D8BFF0A7F22}"/>
              </a:ext>
            </a:extLst>
          </p:cNvPr>
          <p:cNvCxnSpPr>
            <a:cxnSpLocks/>
          </p:cNvCxnSpPr>
          <p:nvPr/>
        </p:nvCxnSpPr>
        <p:spPr>
          <a:xfrm flipH="1">
            <a:off x="6656044" y="2822713"/>
            <a:ext cx="1946187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1FB1A0A-7AE1-C15A-2159-57FC37051CAD}"/>
              </a:ext>
            </a:extLst>
          </p:cNvPr>
          <p:cNvSpPr txBox="1"/>
          <p:nvPr/>
        </p:nvSpPr>
        <p:spPr>
          <a:xfrm>
            <a:off x="6637174" y="2823570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6D37B3-D727-E7E8-98DC-478E41FE9AE3}"/>
              </a:ext>
            </a:extLst>
          </p:cNvPr>
          <p:cNvSpPr/>
          <p:nvPr/>
        </p:nvSpPr>
        <p:spPr>
          <a:xfrm>
            <a:off x="3589769" y="4912185"/>
            <a:ext cx="1410117" cy="48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DF2F8B-ECA6-7B7C-87F4-E10503ACE49A}"/>
              </a:ext>
            </a:extLst>
          </p:cNvPr>
          <p:cNvSpPr/>
          <p:nvPr/>
        </p:nvSpPr>
        <p:spPr>
          <a:xfrm>
            <a:off x="769535" y="4912185"/>
            <a:ext cx="1410117" cy="4850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44EC2E-4897-B1F9-D76F-9D3EBEB97A2C}"/>
              </a:ext>
            </a:extLst>
          </p:cNvPr>
          <p:cNvSpPr/>
          <p:nvPr/>
        </p:nvSpPr>
        <p:spPr>
          <a:xfrm>
            <a:off x="10012348" y="4912184"/>
            <a:ext cx="1410117" cy="48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A27B250-DE09-EA6B-AB6D-C00A3CEB27F7}"/>
              </a:ext>
            </a:extLst>
          </p:cNvPr>
          <p:cNvSpPr/>
          <p:nvPr/>
        </p:nvSpPr>
        <p:spPr>
          <a:xfrm>
            <a:off x="7192114" y="4912185"/>
            <a:ext cx="1410117" cy="4850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E91370-C475-9665-480E-4AC949E63B30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7897173" y="2924812"/>
            <a:ext cx="705058" cy="1987373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B3D67C6-D127-1F4C-44BA-BE866AAEFDFA}"/>
              </a:ext>
            </a:extLst>
          </p:cNvPr>
          <p:cNvSpPr txBox="1"/>
          <p:nvPr/>
        </p:nvSpPr>
        <p:spPr>
          <a:xfrm>
            <a:off x="6778284" y="3841404"/>
            <a:ext cx="1578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Vote-Abort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586121A-13E7-BECB-8B86-0AA774C254CC}"/>
              </a:ext>
            </a:extLst>
          </p:cNvPr>
          <p:cNvSpPr txBox="1"/>
          <p:nvPr/>
        </p:nvSpPr>
        <p:spPr>
          <a:xfrm>
            <a:off x="9223079" y="3127701"/>
            <a:ext cx="180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Vote-Commit</a:t>
            </a:r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01EE97C-ED11-FCB6-1888-07D4E9FE529D}"/>
              </a:ext>
            </a:extLst>
          </p:cNvPr>
          <p:cNvCxnSpPr>
            <a:cxnSpLocks/>
          </p:cNvCxnSpPr>
          <p:nvPr/>
        </p:nvCxnSpPr>
        <p:spPr>
          <a:xfrm flipH="1">
            <a:off x="3608641" y="3810408"/>
            <a:ext cx="1946187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0777C97-EAF5-87D7-5354-577525AE2B11}"/>
              </a:ext>
            </a:extLst>
          </p:cNvPr>
          <p:cNvSpPr txBox="1"/>
          <p:nvPr/>
        </p:nvSpPr>
        <p:spPr>
          <a:xfrm>
            <a:off x="3589771" y="3431204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Votes</a:t>
            </a:r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9F675DF-1886-FFC9-63CA-3AE30FDC9D86}"/>
              </a:ext>
            </a:extLst>
          </p:cNvPr>
          <p:cNvCxnSpPr>
            <a:cxnSpLocks/>
            <a:stCxn id="15" idx="2"/>
            <a:endCxn id="19" idx="0"/>
          </p:cNvCxnSpPr>
          <p:nvPr/>
        </p:nvCxnSpPr>
        <p:spPr>
          <a:xfrm flipH="1">
            <a:off x="1474594" y="4168993"/>
            <a:ext cx="1410117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71D5B38-D69D-8F38-A572-2A957D8D0F82}"/>
              </a:ext>
            </a:extLst>
          </p:cNvPr>
          <p:cNvSpPr txBox="1"/>
          <p:nvPr/>
        </p:nvSpPr>
        <p:spPr>
          <a:xfrm>
            <a:off x="-8043" y="4453771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Any Vote-Abort?</a:t>
            </a:r>
            <a:endParaRPr lang="en-US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83B933A-A677-20F2-01B4-1FE32CCF3B2C}"/>
              </a:ext>
            </a:extLst>
          </p:cNvPr>
          <p:cNvCxnSpPr>
            <a:cxnSpLocks/>
            <a:stCxn id="15" idx="2"/>
            <a:endCxn id="18" idx="0"/>
          </p:cNvCxnSpPr>
          <p:nvPr/>
        </p:nvCxnSpPr>
        <p:spPr>
          <a:xfrm>
            <a:off x="2884711" y="4168993"/>
            <a:ext cx="1410117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D0FDDCCC-93C1-ADFB-D55F-2F9BDCFDC9AB}"/>
              </a:ext>
            </a:extLst>
          </p:cNvPr>
          <p:cNvSpPr txBox="1"/>
          <p:nvPr/>
        </p:nvSpPr>
        <p:spPr>
          <a:xfrm>
            <a:off x="3845409" y="4453771"/>
            <a:ext cx="2107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All Vote-Commit?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ED21A9-5079-1EA6-7E59-B70C6B83737D}"/>
              </a:ext>
            </a:extLst>
          </p:cNvPr>
          <p:cNvSpPr txBox="1"/>
          <p:nvPr/>
        </p:nvSpPr>
        <p:spPr>
          <a:xfrm>
            <a:off x="3584040" y="3929245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Global Decision</a:t>
            </a:r>
            <a:endParaRPr lang="en-US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1CA6EDB-9FB3-A7A9-87E2-758327492B27}"/>
              </a:ext>
            </a:extLst>
          </p:cNvPr>
          <p:cNvCxnSpPr/>
          <p:nvPr/>
        </p:nvCxnSpPr>
        <p:spPr>
          <a:xfrm>
            <a:off x="3617932" y="3929379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6851BFE-8BE0-BD30-E3D5-4B7995249A63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10012348" y="3926478"/>
            <a:ext cx="1755582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F42E230C-A7FB-93B4-00E2-507DF7FCA4AB}"/>
              </a:ext>
            </a:extLst>
          </p:cNvPr>
          <p:cNvSpPr txBox="1"/>
          <p:nvPr/>
        </p:nvSpPr>
        <p:spPr>
          <a:xfrm>
            <a:off x="9985972" y="3556832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Global Decision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39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96D3A-B2B6-BA98-13E2-6C1389E94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9EF22-A34F-E3FA-0301-2F3BC22DB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2PC Protocol Flow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FE55D9-6A2B-49BF-26D0-C47C73791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239116-A883-92C7-AE43-2825F71EB0FD}"/>
              </a:ext>
            </a:extLst>
          </p:cNvPr>
          <p:cNvSpPr/>
          <p:nvPr/>
        </p:nvSpPr>
        <p:spPr>
          <a:xfrm>
            <a:off x="1888479" y="1342164"/>
            <a:ext cx="1992464" cy="485029"/>
          </a:xfrm>
          <a:prstGeom prst="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Coordinator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4F1E6B-0F27-582A-9A11-669BE074B930}"/>
              </a:ext>
            </a:extLst>
          </p:cNvPr>
          <p:cNvSpPr/>
          <p:nvPr/>
        </p:nvSpPr>
        <p:spPr>
          <a:xfrm>
            <a:off x="8311058" y="1342164"/>
            <a:ext cx="1992464" cy="4850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Participant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F246EE-7D25-064C-3562-F1B18BC5EE7A}"/>
              </a:ext>
            </a:extLst>
          </p:cNvPr>
          <p:cNvSpPr/>
          <p:nvPr/>
        </p:nvSpPr>
        <p:spPr>
          <a:xfrm>
            <a:off x="2179652" y="245574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A8ED8C-0331-FAB5-CA63-71365E1DF379}"/>
              </a:ext>
            </a:extLst>
          </p:cNvPr>
          <p:cNvSpPr/>
          <p:nvPr/>
        </p:nvSpPr>
        <p:spPr>
          <a:xfrm>
            <a:off x="8602231" y="243978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225965B-7065-8D65-EA42-91440B8564DF}"/>
              </a:ext>
            </a:extLst>
          </p:cNvPr>
          <p:cNvCxnSpPr>
            <a:endCxn id="9" idx="1"/>
          </p:cNvCxnSpPr>
          <p:nvPr/>
        </p:nvCxnSpPr>
        <p:spPr>
          <a:xfrm>
            <a:off x="23346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B241BE4-508D-352C-66A7-8238F23DDA18}"/>
              </a:ext>
            </a:extLst>
          </p:cNvPr>
          <p:cNvSpPr txBox="1"/>
          <p:nvPr/>
        </p:nvSpPr>
        <p:spPr>
          <a:xfrm>
            <a:off x="138396" y="2048231"/>
            <a:ext cx="213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 to Commit a transaction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5FB6C2F-E24D-DADD-55CB-A35A79255965}"/>
              </a:ext>
            </a:extLst>
          </p:cNvPr>
          <p:cNvCxnSpPr/>
          <p:nvPr/>
        </p:nvCxnSpPr>
        <p:spPr>
          <a:xfrm>
            <a:off x="3589769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60828B2-108D-9664-C7E9-D426DA254E14}"/>
              </a:ext>
            </a:extLst>
          </p:cNvPr>
          <p:cNvSpPr txBox="1"/>
          <p:nvPr/>
        </p:nvSpPr>
        <p:spPr>
          <a:xfrm>
            <a:off x="3494700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ADB975C-B86B-6790-6281-F1F176EFE869}"/>
              </a:ext>
            </a:extLst>
          </p:cNvPr>
          <p:cNvCxnSpPr/>
          <p:nvPr/>
        </p:nvCxnSpPr>
        <p:spPr>
          <a:xfrm>
            <a:off x="665604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6F1704F-0C91-854E-4440-0CF3FBF5C6BF}"/>
              </a:ext>
            </a:extLst>
          </p:cNvPr>
          <p:cNvSpPr txBox="1"/>
          <p:nvPr/>
        </p:nvSpPr>
        <p:spPr>
          <a:xfrm>
            <a:off x="6560975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4E962C6-6261-AC80-8032-050859EB1293}"/>
              </a:ext>
            </a:extLst>
          </p:cNvPr>
          <p:cNvCxnSpPr>
            <a:cxnSpLocks/>
          </p:cNvCxnSpPr>
          <p:nvPr/>
        </p:nvCxnSpPr>
        <p:spPr>
          <a:xfrm>
            <a:off x="2884711" y="2940772"/>
            <a:ext cx="0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5D47FD27-A168-2F7A-14FD-F7915A9193E7}"/>
              </a:ext>
            </a:extLst>
          </p:cNvPr>
          <p:cNvSpPr/>
          <p:nvPr/>
        </p:nvSpPr>
        <p:spPr>
          <a:xfrm>
            <a:off x="2179652" y="3683964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D765D6-3F5F-178C-7D69-8B00EA8F1A2B}"/>
              </a:ext>
            </a:extLst>
          </p:cNvPr>
          <p:cNvSpPr/>
          <p:nvPr/>
        </p:nvSpPr>
        <p:spPr>
          <a:xfrm>
            <a:off x="8602231" y="368396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9A547F2-FEE5-0E82-CC2C-B7D1DE677EC6}"/>
              </a:ext>
            </a:extLst>
          </p:cNvPr>
          <p:cNvCxnSpPr>
            <a:cxnSpLocks/>
          </p:cNvCxnSpPr>
          <p:nvPr/>
        </p:nvCxnSpPr>
        <p:spPr>
          <a:xfrm>
            <a:off x="9307290" y="2940772"/>
            <a:ext cx="0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839AD70-91AF-3CD0-0CDB-BF165B38CB65}"/>
              </a:ext>
            </a:extLst>
          </p:cNvPr>
          <p:cNvCxnSpPr>
            <a:cxnSpLocks/>
          </p:cNvCxnSpPr>
          <p:nvPr/>
        </p:nvCxnSpPr>
        <p:spPr>
          <a:xfrm flipH="1">
            <a:off x="6656044" y="2822713"/>
            <a:ext cx="1946187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D4B2FBF-9CDA-3649-3D7B-A38048A86B02}"/>
              </a:ext>
            </a:extLst>
          </p:cNvPr>
          <p:cNvSpPr txBox="1"/>
          <p:nvPr/>
        </p:nvSpPr>
        <p:spPr>
          <a:xfrm>
            <a:off x="6637174" y="2823570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82579A-FCE8-E767-9327-42EFCDF512B2}"/>
              </a:ext>
            </a:extLst>
          </p:cNvPr>
          <p:cNvSpPr/>
          <p:nvPr/>
        </p:nvSpPr>
        <p:spPr>
          <a:xfrm>
            <a:off x="3589769" y="4912185"/>
            <a:ext cx="1410117" cy="48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1454CA-C4C6-2BF8-55F6-73524F8E98AC}"/>
              </a:ext>
            </a:extLst>
          </p:cNvPr>
          <p:cNvSpPr/>
          <p:nvPr/>
        </p:nvSpPr>
        <p:spPr>
          <a:xfrm>
            <a:off x="769535" y="4912185"/>
            <a:ext cx="1410117" cy="4850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D74387-6EB8-0649-2C3C-3A8858C451F2}"/>
              </a:ext>
            </a:extLst>
          </p:cNvPr>
          <p:cNvSpPr/>
          <p:nvPr/>
        </p:nvSpPr>
        <p:spPr>
          <a:xfrm>
            <a:off x="10012348" y="4912184"/>
            <a:ext cx="1410117" cy="48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4064792-DDD9-4CC5-3BBB-DAB6BBC57619}"/>
              </a:ext>
            </a:extLst>
          </p:cNvPr>
          <p:cNvSpPr/>
          <p:nvPr/>
        </p:nvSpPr>
        <p:spPr>
          <a:xfrm>
            <a:off x="7192114" y="4912185"/>
            <a:ext cx="1410117" cy="4850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276DDF1-A610-D6C7-895E-8EE722A4C9F8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7897173" y="2924812"/>
            <a:ext cx="705058" cy="1987373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863BABD-2AEC-4432-74A0-3489E06139CF}"/>
              </a:ext>
            </a:extLst>
          </p:cNvPr>
          <p:cNvSpPr txBox="1"/>
          <p:nvPr/>
        </p:nvSpPr>
        <p:spPr>
          <a:xfrm>
            <a:off x="6778284" y="3841404"/>
            <a:ext cx="1578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Vote-Abort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43F7DA-97FB-D57B-A859-EBB916E29992}"/>
              </a:ext>
            </a:extLst>
          </p:cNvPr>
          <p:cNvSpPr txBox="1"/>
          <p:nvPr/>
        </p:nvSpPr>
        <p:spPr>
          <a:xfrm>
            <a:off x="9223079" y="3127701"/>
            <a:ext cx="180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Vote-Commit</a:t>
            </a:r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778D16F-8835-5125-D787-03AF3F1AFCC5}"/>
              </a:ext>
            </a:extLst>
          </p:cNvPr>
          <p:cNvCxnSpPr>
            <a:cxnSpLocks/>
          </p:cNvCxnSpPr>
          <p:nvPr/>
        </p:nvCxnSpPr>
        <p:spPr>
          <a:xfrm flipH="1">
            <a:off x="3608641" y="3810408"/>
            <a:ext cx="1946187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EF176F0-0508-48DD-C855-116A0E19650E}"/>
              </a:ext>
            </a:extLst>
          </p:cNvPr>
          <p:cNvSpPr txBox="1"/>
          <p:nvPr/>
        </p:nvSpPr>
        <p:spPr>
          <a:xfrm>
            <a:off x="3589771" y="3431204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Votes</a:t>
            </a:r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6BC7916-8400-CAD1-11F3-78C4F9C63343}"/>
              </a:ext>
            </a:extLst>
          </p:cNvPr>
          <p:cNvCxnSpPr>
            <a:cxnSpLocks/>
            <a:stCxn id="15" idx="2"/>
            <a:endCxn id="19" idx="0"/>
          </p:cNvCxnSpPr>
          <p:nvPr/>
        </p:nvCxnSpPr>
        <p:spPr>
          <a:xfrm flipH="1">
            <a:off x="1474594" y="4168993"/>
            <a:ext cx="1410117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C00E1C8-50C4-894C-762C-B6B545C66957}"/>
              </a:ext>
            </a:extLst>
          </p:cNvPr>
          <p:cNvSpPr txBox="1"/>
          <p:nvPr/>
        </p:nvSpPr>
        <p:spPr>
          <a:xfrm>
            <a:off x="-8043" y="4453771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Any Vote-Abort?</a:t>
            </a:r>
            <a:endParaRPr lang="en-US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244D031-7435-9206-090D-5C5A0AE7BFCB}"/>
              </a:ext>
            </a:extLst>
          </p:cNvPr>
          <p:cNvCxnSpPr>
            <a:cxnSpLocks/>
            <a:stCxn id="15" idx="2"/>
            <a:endCxn id="18" idx="0"/>
          </p:cNvCxnSpPr>
          <p:nvPr/>
        </p:nvCxnSpPr>
        <p:spPr>
          <a:xfrm>
            <a:off x="2884711" y="4168993"/>
            <a:ext cx="1410117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975D45A-D53A-A1B3-4384-C5AF245DECE5}"/>
              </a:ext>
            </a:extLst>
          </p:cNvPr>
          <p:cNvSpPr txBox="1"/>
          <p:nvPr/>
        </p:nvSpPr>
        <p:spPr>
          <a:xfrm>
            <a:off x="3845409" y="4453771"/>
            <a:ext cx="2107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All Vote-Commit?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B0D581-DA31-5F65-60B0-841B92DF85D0}"/>
              </a:ext>
            </a:extLst>
          </p:cNvPr>
          <p:cNvSpPr txBox="1"/>
          <p:nvPr/>
        </p:nvSpPr>
        <p:spPr>
          <a:xfrm>
            <a:off x="3584040" y="3929245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Global Decision</a:t>
            </a:r>
            <a:endParaRPr lang="en-US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001A504-8D61-B741-66EE-FEC7145C77BE}"/>
              </a:ext>
            </a:extLst>
          </p:cNvPr>
          <p:cNvCxnSpPr/>
          <p:nvPr/>
        </p:nvCxnSpPr>
        <p:spPr>
          <a:xfrm>
            <a:off x="3617932" y="3929379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A0D240D-CC75-7476-B5F7-19C4B9D7EB5F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10012348" y="3926478"/>
            <a:ext cx="1755582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81F12232-C457-8D30-B7D1-4558D0599496}"/>
              </a:ext>
            </a:extLst>
          </p:cNvPr>
          <p:cNvSpPr txBox="1"/>
          <p:nvPr/>
        </p:nvSpPr>
        <p:spPr>
          <a:xfrm>
            <a:off x="9985972" y="3556832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Global Decision</a:t>
            </a:r>
            <a:endParaRPr lang="en-US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2D193AA-A5A1-50CD-7B20-F34BDD9ADA05}"/>
              </a:ext>
            </a:extLst>
          </p:cNvPr>
          <p:cNvCxnSpPr>
            <a:cxnSpLocks/>
            <a:stCxn id="16" idx="2"/>
            <a:endCxn id="22" idx="0"/>
          </p:cNvCxnSpPr>
          <p:nvPr/>
        </p:nvCxnSpPr>
        <p:spPr>
          <a:xfrm flipH="1">
            <a:off x="7897173" y="4168992"/>
            <a:ext cx="1410117" cy="743193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364CB68-550D-D59B-D838-F3B55C466F88}"/>
              </a:ext>
            </a:extLst>
          </p:cNvPr>
          <p:cNvCxnSpPr>
            <a:cxnSpLocks/>
            <a:stCxn id="16" idx="2"/>
            <a:endCxn id="20" idx="0"/>
          </p:cNvCxnSpPr>
          <p:nvPr/>
        </p:nvCxnSpPr>
        <p:spPr>
          <a:xfrm>
            <a:off x="9307290" y="4168992"/>
            <a:ext cx="1410117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F0A73BA-0BDC-37AB-71FA-AFADBC512E23}"/>
              </a:ext>
            </a:extLst>
          </p:cNvPr>
          <p:cNvSpPr txBox="1"/>
          <p:nvPr/>
        </p:nvSpPr>
        <p:spPr>
          <a:xfrm>
            <a:off x="7873319" y="4192128"/>
            <a:ext cx="109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DB8F4AF-C4BC-9686-C869-28C408F92629}"/>
              </a:ext>
            </a:extLst>
          </p:cNvPr>
          <p:cNvSpPr txBox="1"/>
          <p:nvPr/>
        </p:nvSpPr>
        <p:spPr>
          <a:xfrm>
            <a:off x="9787553" y="4192128"/>
            <a:ext cx="109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973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17023-A65A-A015-D86A-FF3D47006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38D7B-333E-0BC5-A144-77E0A6EE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2PC Protocol Flow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23DB8-DEB9-6621-EDD6-047997FC6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E3EE4B-176A-AC8F-95FC-E7D6F4C2C49F}"/>
              </a:ext>
            </a:extLst>
          </p:cNvPr>
          <p:cNvSpPr/>
          <p:nvPr/>
        </p:nvSpPr>
        <p:spPr>
          <a:xfrm>
            <a:off x="1888479" y="1342164"/>
            <a:ext cx="1992464" cy="485029"/>
          </a:xfrm>
          <a:prstGeom prst="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Coordinator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B805EE-5D54-CC9F-BCB5-F2B3EF6FF572}"/>
              </a:ext>
            </a:extLst>
          </p:cNvPr>
          <p:cNvSpPr/>
          <p:nvPr/>
        </p:nvSpPr>
        <p:spPr>
          <a:xfrm>
            <a:off x="8311058" y="1342164"/>
            <a:ext cx="1992464" cy="4850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Participant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341957-5741-A339-4504-99B2387545E3}"/>
              </a:ext>
            </a:extLst>
          </p:cNvPr>
          <p:cNvSpPr/>
          <p:nvPr/>
        </p:nvSpPr>
        <p:spPr>
          <a:xfrm>
            <a:off x="2179652" y="245574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35F924-51FD-7C08-D356-A7158E96AD8C}"/>
              </a:ext>
            </a:extLst>
          </p:cNvPr>
          <p:cNvSpPr/>
          <p:nvPr/>
        </p:nvSpPr>
        <p:spPr>
          <a:xfrm>
            <a:off x="8602231" y="243978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1E7CBBA-A670-37C3-B019-F422790D11B5}"/>
              </a:ext>
            </a:extLst>
          </p:cNvPr>
          <p:cNvCxnSpPr>
            <a:endCxn id="9" idx="1"/>
          </p:cNvCxnSpPr>
          <p:nvPr/>
        </p:nvCxnSpPr>
        <p:spPr>
          <a:xfrm>
            <a:off x="23346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CC1A204-C48A-5B98-61D5-A8F635BD3C69}"/>
              </a:ext>
            </a:extLst>
          </p:cNvPr>
          <p:cNvSpPr txBox="1"/>
          <p:nvPr/>
        </p:nvSpPr>
        <p:spPr>
          <a:xfrm>
            <a:off x="138396" y="2048231"/>
            <a:ext cx="213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 to Commit a transaction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4F3C866-023D-EEF8-F7A2-8FE571AE0BB6}"/>
              </a:ext>
            </a:extLst>
          </p:cNvPr>
          <p:cNvCxnSpPr/>
          <p:nvPr/>
        </p:nvCxnSpPr>
        <p:spPr>
          <a:xfrm>
            <a:off x="3589769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D6F099E-DC11-B4A5-8F0D-19D86A78106C}"/>
              </a:ext>
            </a:extLst>
          </p:cNvPr>
          <p:cNvSpPr txBox="1"/>
          <p:nvPr/>
        </p:nvSpPr>
        <p:spPr>
          <a:xfrm>
            <a:off x="3494700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4AF74A7-545F-2E02-6E2E-89E63A67D6A5}"/>
              </a:ext>
            </a:extLst>
          </p:cNvPr>
          <p:cNvCxnSpPr/>
          <p:nvPr/>
        </p:nvCxnSpPr>
        <p:spPr>
          <a:xfrm>
            <a:off x="665604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E552313-FBF3-207C-BE6C-29FDC390758C}"/>
              </a:ext>
            </a:extLst>
          </p:cNvPr>
          <p:cNvSpPr txBox="1"/>
          <p:nvPr/>
        </p:nvSpPr>
        <p:spPr>
          <a:xfrm>
            <a:off x="6560975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2B29341-C429-CEA1-53BA-1A64616F6A89}"/>
              </a:ext>
            </a:extLst>
          </p:cNvPr>
          <p:cNvCxnSpPr>
            <a:cxnSpLocks/>
          </p:cNvCxnSpPr>
          <p:nvPr/>
        </p:nvCxnSpPr>
        <p:spPr>
          <a:xfrm>
            <a:off x="2884711" y="2940772"/>
            <a:ext cx="0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810B91C-1600-757A-02A3-BA7476D953B6}"/>
              </a:ext>
            </a:extLst>
          </p:cNvPr>
          <p:cNvSpPr/>
          <p:nvPr/>
        </p:nvSpPr>
        <p:spPr>
          <a:xfrm>
            <a:off x="2179652" y="3683964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C6E502-7599-E975-A0C6-7B42391AC465}"/>
              </a:ext>
            </a:extLst>
          </p:cNvPr>
          <p:cNvSpPr/>
          <p:nvPr/>
        </p:nvSpPr>
        <p:spPr>
          <a:xfrm>
            <a:off x="8602231" y="368396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8405534-EC1C-9209-215F-8B21B51E37BF}"/>
              </a:ext>
            </a:extLst>
          </p:cNvPr>
          <p:cNvCxnSpPr>
            <a:cxnSpLocks/>
          </p:cNvCxnSpPr>
          <p:nvPr/>
        </p:nvCxnSpPr>
        <p:spPr>
          <a:xfrm>
            <a:off x="9307290" y="2940772"/>
            <a:ext cx="0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598B5D9-339E-50EE-6F0C-1F07EC3CCA70}"/>
              </a:ext>
            </a:extLst>
          </p:cNvPr>
          <p:cNvCxnSpPr>
            <a:cxnSpLocks/>
          </p:cNvCxnSpPr>
          <p:nvPr/>
        </p:nvCxnSpPr>
        <p:spPr>
          <a:xfrm flipH="1">
            <a:off x="6656044" y="2822713"/>
            <a:ext cx="1946187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31C9F60-A154-0C36-DA27-6F003CEB8F33}"/>
              </a:ext>
            </a:extLst>
          </p:cNvPr>
          <p:cNvSpPr txBox="1"/>
          <p:nvPr/>
        </p:nvSpPr>
        <p:spPr>
          <a:xfrm>
            <a:off x="6637174" y="2823570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A3F58A-33FE-E4FB-865E-13763B7FBC8D}"/>
              </a:ext>
            </a:extLst>
          </p:cNvPr>
          <p:cNvSpPr/>
          <p:nvPr/>
        </p:nvSpPr>
        <p:spPr>
          <a:xfrm>
            <a:off x="3589769" y="4912185"/>
            <a:ext cx="1410117" cy="48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D3A555-0EBD-FD82-DC0B-1C793AA3D6C4}"/>
              </a:ext>
            </a:extLst>
          </p:cNvPr>
          <p:cNvSpPr/>
          <p:nvPr/>
        </p:nvSpPr>
        <p:spPr>
          <a:xfrm>
            <a:off x="769535" y="4912185"/>
            <a:ext cx="1410117" cy="4850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9953BCE-43A5-C939-A137-8D28E7D8C8F9}"/>
              </a:ext>
            </a:extLst>
          </p:cNvPr>
          <p:cNvSpPr/>
          <p:nvPr/>
        </p:nvSpPr>
        <p:spPr>
          <a:xfrm>
            <a:off x="10012348" y="4912184"/>
            <a:ext cx="1410117" cy="48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BB062F-B1BC-2600-10EF-2C4B40BCDB4B}"/>
              </a:ext>
            </a:extLst>
          </p:cNvPr>
          <p:cNvSpPr/>
          <p:nvPr/>
        </p:nvSpPr>
        <p:spPr>
          <a:xfrm>
            <a:off x="7192114" y="4912185"/>
            <a:ext cx="1410117" cy="4850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BF10A51-3CFF-D60C-DB5B-360C26BB0A7E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7897173" y="2924812"/>
            <a:ext cx="705058" cy="1987373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8897861-2D15-7E29-A4E8-664043ED5539}"/>
              </a:ext>
            </a:extLst>
          </p:cNvPr>
          <p:cNvSpPr txBox="1"/>
          <p:nvPr/>
        </p:nvSpPr>
        <p:spPr>
          <a:xfrm>
            <a:off x="6778284" y="3841404"/>
            <a:ext cx="1578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Vote-Abort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15F911F-011F-1365-FFA3-BBA36F5D12DD}"/>
              </a:ext>
            </a:extLst>
          </p:cNvPr>
          <p:cNvSpPr txBox="1"/>
          <p:nvPr/>
        </p:nvSpPr>
        <p:spPr>
          <a:xfrm>
            <a:off x="9223079" y="3127701"/>
            <a:ext cx="180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Vote-Commit</a:t>
            </a:r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F339C7B-9262-497C-DBC3-EAD249EEE6FD}"/>
              </a:ext>
            </a:extLst>
          </p:cNvPr>
          <p:cNvCxnSpPr>
            <a:cxnSpLocks/>
          </p:cNvCxnSpPr>
          <p:nvPr/>
        </p:nvCxnSpPr>
        <p:spPr>
          <a:xfrm flipH="1">
            <a:off x="3608641" y="3810408"/>
            <a:ext cx="1946187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5DA3AD1-C03F-382B-5797-EC2335B5D9EC}"/>
              </a:ext>
            </a:extLst>
          </p:cNvPr>
          <p:cNvSpPr txBox="1"/>
          <p:nvPr/>
        </p:nvSpPr>
        <p:spPr>
          <a:xfrm>
            <a:off x="3589771" y="3431204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Votes</a:t>
            </a:r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B3661CB-79A2-E169-2630-471364ACA02E}"/>
              </a:ext>
            </a:extLst>
          </p:cNvPr>
          <p:cNvCxnSpPr>
            <a:cxnSpLocks/>
            <a:stCxn id="15" idx="2"/>
            <a:endCxn id="19" idx="0"/>
          </p:cNvCxnSpPr>
          <p:nvPr/>
        </p:nvCxnSpPr>
        <p:spPr>
          <a:xfrm flipH="1">
            <a:off x="1474594" y="4168993"/>
            <a:ext cx="1410117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B1B361F-3CE3-4F5F-4474-9E50D3E642FA}"/>
              </a:ext>
            </a:extLst>
          </p:cNvPr>
          <p:cNvSpPr txBox="1"/>
          <p:nvPr/>
        </p:nvSpPr>
        <p:spPr>
          <a:xfrm>
            <a:off x="-8043" y="4453771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Any Vote-Abort?</a:t>
            </a:r>
            <a:endParaRPr lang="en-US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C76736F-E877-570B-9370-480F30349008}"/>
              </a:ext>
            </a:extLst>
          </p:cNvPr>
          <p:cNvCxnSpPr>
            <a:cxnSpLocks/>
            <a:stCxn id="15" idx="2"/>
            <a:endCxn id="18" idx="0"/>
          </p:cNvCxnSpPr>
          <p:nvPr/>
        </p:nvCxnSpPr>
        <p:spPr>
          <a:xfrm>
            <a:off x="2884711" y="4168993"/>
            <a:ext cx="1410117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4A3D91F-0679-19BA-08EB-AEA50D8B803B}"/>
              </a:ext>
            </a:extLst>
          </p:cNvPr>
          <p:cNvSpPr txBox="1"/>
          <p:nvPr/>
        </p:nvSpPr>
        <p:spPr>
          <a:xfrm>
            <a:off x="3845409" y="4453771"/>
            <a:ext cx="2107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All Vote-Commit?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97FF5F-1D77-6100-F420-D37E8FF8BEAA}"/>
              </a:ext>
            </a:extLst>
          </p:cNvPr>
          <p:cNvSpPr txBox="1"/>
          <p:nvPr/>
        </p:nvSpPr>
        <p:spPr>
          <a:xfrm>
            <a:off x="3584040" y="3929245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Global Decision</a:t>
            </a:r>
            <a:endParaRPr lang="en-US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A8541FB-B2AB-5F7E-7313-48208AF05261}"/>
              </a:ext>
            </a:extLst>
          </p:cNvPr>
          <p:cNvCxnSpPr/>
          <p:nvPr/>
        </p:nvCxnSpPr>
        <p:spPr>
          <a:xfrm>
            <a:off x="3617932" y="3929379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6E0E6C3-0750-DEB9-2F5E-1BAA004252DB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10012348" y="3926478"/>
            <a:ext cx="1755582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61EDBDA-3F03-E08B-2E3F-19563FA3D363}"/>
              </a:ext>
            </a:extLst>
          </p:cNvPr>
          <p:cNvSpPr txBox="1"/>
          <p:nvPr/>
        </p:nvSpPr>
        <p:spPr>
          <a:xfrm>
            <a:off x="9985972" y="3556832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Global Decision</a:t>
            </a:r>
            <a:endParaRPr lang="en-US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F3EC8CE-8753-9EAC-B25F-4CFC33496475}"/>
              </a:ext>
            </a:extLst>
          </p:cNvPr>
          <p:cNvCxnSpPr>
            <a:cxnSpLocks/>
            <a:stCxn id="16" idx="2"/>
            <a:endCxn id="22" idx="0"/>
          </p:cNvCxnSpPr>
          <p:nvPr/>
        </p:nvCxnSpPr>
        <p:spPr>
          <a:xfrm flipH="1">
            <a:off x="7897173" y="4168992"/>
            <a:ext cx="1410117" cy="743193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F29291E-5006-7D09-8275-C084127EC5DE}"/>
              </a:ext>
            </a:extLst>
          </p:cNvPr>
          <p:cNvCxnSpPr>
            <a:cxnSpLocks/>
            <a:stCxn id="16" idx="2"/>
            <a:endCxn id="20" idx="0"/>
          </p:cNvCxnSpPr>
          <p:nvPr/>
        </p:nvCxnSpPr>
        <p:spPr>
          <a:xfrm>
            <a:off x="9307290" y="4168992"/>
            <a:ext cx="1410117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2A223877-77D9-6781-F5AB-9A743C2975E0}"/>
              </a:ext>
            </a:extLst>
          </p:cNvPr>
          <p:cNvSpPr txBox="1"/>
          <p:nvPr/>
        </p:nvSpPr>
        <p:spPr>
          <a:xfrm>
            <a:off x="7873319" y="4192128"/>
            <a:ext cx="109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165E64B-CE02-A7AF-E211-1CC33AF47CA0}"/>
              </a:ext>
            </a:extLst>
          </p:cNvPr>
          <p:cNvSpPr txBox="1"/>
          <p:nvPr/>
        </p:nvSpPr>
        <p:spPr>
          <a:xfrm>
            <a:off x="9787553" y="4192128"/>
            <a:ext cx="109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  <a:endParaRPr lang="en-US" dirty="0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43BBD238-82ED-11B9-8FF5-02DE37FD2F0C}"/>
              </a:ext>
            </a:extLst>
          </p:cNvPr>
          <p:cNvSpPr/>
          <p:nvPr/>
        </p:nvSpPr>
        <p:spPr>
          <a:xfrm>
            <a:off x="1494845" y="5390984"/>
            <a:ext cx="6368995" cy="264393"/>
          </a:xfrm>
          <a:custGeom>
            <a:avLst/>
            <a:gdLst>
              <a:gd name="connsiteX0" fmla="*/ 6368995 w 6368995"/>
              <a:gd name="connsiteY0" fmla="*/ 0 h 604339"/>
              <a:gd name="connsiteX1" fmla="*/ 3554233 w 6368995"/>
              <a:gd name="connsiteY1" fmla="*/ 604299 h 604339"/>
              <a:gd name="connsiteX2" fmla="*/ 0 w 6368995"/>
              <a:gd name="connsiteY2" fmla="*/ 23854 h 60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8995" h="604339">
                <a:moveTo>
                  <a:pt x="6368995" y="0"/>
                </a:moveTo>
                <a:cubicBezTo>
                  <a:pt x="5492363" y="300161"/>
                  <a:pt x="4615732" y="600323"/>
                  <a:pt x="3554233" y="604299"/>
                </a:cubicBezTo>
                <a:cubicBezTo>
                  <a:pt x="2492734" y="608275"/>
                  <a:pt x="1246367" y="316064"/>
                  <a:pt x="0" y="23854"/>
                </a:cubicBezTo>
              </a:path>
            </a:pathLst>
          </a:custGeom>
          <a:noFill/>
          <a:ln w="254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D63BEDC4-8126-5745-21CD-85589E3CE304}"/>
              </a:ext>
            </a:extLst>
          </p:cNvPr>
          <p:cNvSpPr/>
          <p:nvPr/>
        </p:nvSpPr>
        <p:spPr>
          <a:xfrm>
            <a:off x="4293704" y="5398936"/>
            <a:ext cx="6448508" cy="320707"/>
          </a:xfrm>
          <a:custGeom>
            <a:avLst/>
            <a:gdLst>
              <a:gd name="connsiteX0" fmla="*/ 6448508 w 6448508"/>
              <a:gd name="connsiteY0" fmla="*/ 0 h 826938"/>
              <a:gd name="connsiteX1" fmla="*/ 3204376 w 6448508"/>
              <a:gd name="connsiteY1" fmla="*/ 826935 h 826938"/>
              <a:gd name="connsiteX2" fmla="*/ 0 w 6448508"/>
              <a:gd name="connsiteY2" fmla="*/ 7951 h 82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48508" h="826938">
                <a:moveTo>
                  <a:pt x="6448508" y="0"/>
                </a:moveTo>
                <a:cubicBezTo>
                  <a:pt x="5363817" y="412805"/>
                  <a:pt x="4279127" y="825610"/>
                  <a:pt x="3204376" y="826935"/>
                </a:cubicBezTo>
                <a:cubicBezTo>
                  <a:pt x="2129625" y="828260"/>
                  <a:pt x="1064812" y="418105"/>
                  <a:pt x="0" y="7951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AD1D1F8-CB23-4C54-08B1-B03DF39E2456}"/>
              </a:ext>
            </a:extLst>
          </p:cNvPr>
          <p:cNvSpPr txBox="1"/>
          <p:nvPr/>
        </p:nvSpPr>
        <p:spPr>
          <a:xfrm>
            <a:off x="2884710" y="5668664"/>
            <a:ext cx="255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Acknowledgement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41E0521-97E6-697E-7916-529AFC648B36}"/>
              </a:ext>
            </a:extLst>
          </p:cNvPr>
          <p:cNvSpPr txBox="1"/>
          <p:nvPr/>
        </p:nvSpPr>
        <p:spPr>
          <a:xfrm>
            <a:off x="7547958" y="5697453"/>
            <a:ext cx="255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Acknowledgement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260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3D01C-31E6-AD12-68CD-C2B1B86E0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063DC-2FEA-82B1-B648-0A9743FCD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2PC Protocol Key Takeaways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1D6EF-5A57-E071-0A3D-9D5BAF872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4B5BC8-D8AB-F359-CD4C-9CE9D21987A2}"/>
              </a:ext>
            </a:extLst>
          </p:cNvPr>
          <p:cNvSpPr/>
          <p:nvPr/>
        </p:nvSpPr>
        <p:spPr>
          <a:xfrm>
            <a:off x="1888479" y="1342164"/>
            <a:ext cx="1992464" cy="485029"/>
          </a:xfrm>
          <a:prstGeom prst="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Coordinator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FC23D0-E473-F148-B894-0BEB918DF408}"/>
              </a:ext>
            </a:extLst>
          </p:cNvPr>
          <p:cNvSpPr/>
          <p:nvPr/>
        </p:nvSpPr>
        <p:spPr>
          <a:xfrm>
            <a:off x="8311058" y="1342164"/>
            <a:ext cx="1992464" cy="4850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Participant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9FA824-1072-391A-FB12-EBE1574A8BEE}"/>
              </a:ext>
            </a:extLst>
          </p:cNvPr>
          <p:cNvSpPr/>
          <p:nvPr/>
        </p:nvSpPr>
        <p:spPr>
          <a:xfrm>
            <a:off x="2179652" y="245574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110230-245E-02D5-903B-A2E96C69F3B4}"/>
              </a:ext>
            </a:extLst>
          </p:cNvPr>
          <p:cNvSpPr/>
          <p:nvPr/>
        </p:nvSpPr>
        <p:spPr>
          <a:xfrm>
            <a:off x="8602231" y="243978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7072BD9-1F95-DCC7-4457-F685D5649729}"/>
              </a:ext>
            </a:extLst>
          </p:cNvPr>
          <p:cNvCxnSpPr>
            <a:endCxn id="9" idx="1"/>
          </p:cNvCxnSpPr>
          <p:nvPr/>
        </p:nvCxnSpPr>
        <p:spPr>
          <a:xfrm>
            <a:off x="23346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5F1860C-7060-A005-B6E4-FFBFB61803B0}"/>
              </a:ext>
            </a:extLst>
          </p:cNvPr>
          <p:cNvSpPr txBox="1"/>
          <p:nvPr/>
        </p:nvSpPr>
        <p:spPr>
          <a:xfrm>
            <a:off x="138396" y="2048231"/>
            <a:ext cx="213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 to Commit a transaction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AF8CEAC-3DAB-245C-0659-6FC334D9E2C1}"/>
              </a:ext>
            </a:extLst>
          </p:cNvPr>
          <p:cNvCxnSpPr/>
          <p:nvPr/>
        </p:nvCxnSpPr>
        <p:spPr>
          <a:xfrm>
            <a:off x="3589769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04D145C-F5D1-145F-C03A-BE7B5F157DF3}"/>
              </a:ext>
            </a:extLst>
          </p:cNvPr>
          <p:cNvSpPr txBox="1"/>
          <p:nvPr/>
        </p:nvSpPr>
        <p:spPr>
          <a:xfrm>
            <a:off x="3494700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1A73E04-76F1-2DEF-A999-BBA519C89C54}"/>
              </a:ext>
            </a:extLst>
          </p:cNvPr>
          <p:cNvCxnSpPr/>
          <p:nvPr/>
        </p:nvCxnSpPr>
        <p:spPr>
          <a:xfrm>
            <a:off x="665604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6016144-9501-0805-E367-D64379190CE9}"/>
              </a:ext>
            </a:extLst>
          </p:cNvPr>
          <p:cNvSpPr txBox="1"/>
          <p:nvPr/>
        </p:nvSpPr>
        <p:spPr>
          <a:xfrm>
            <a:off x="6560975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38CAC80-C378-17D7-5788-07A60ED25211}"/>
              </a:ext>
            </a:extLst>
          </p:cNvPr>
          <p:cNvCxnSpPr>
            <a:cxnSpLocks/>
          </p:cNvCxnSpPr>
          <p:nvPr/>
        </p:nvCxnSpPr>
        <p:spPr>
          <a:xfrm>
            <a:off x="2884711" y="2940772"/>
            <a:ext cx="0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093CD380-4086-08AE-DB4A-9846EC4BE605}"/>
              </a:ext>
            </a:extLst>
          </p:cNvPr>
          <p:cNvSpPr/>
          <p:nvPr/>
        </p:nvSpPr>
        <p:spPr>
          <a:xfrm>
            <a:off x="2179652" y="3683964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95C1F3-66CE-FBAC-9AD3-09879C88F499}"/>
              </a:ext>
            </a:extLst>
          </p:cNvPr>
          <p:cNvSpPr/>
          <p:nvPr/>
        </p:nvSpPr>
        <p:spPr>
          <a:xfrm>
            <a:off x="8602231" y="368396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4E3A031-3CC5-6112-7A5E-D5CC6234DF4B}"/>
              </a:ext>
            </a:extLst>
          </p:cNvPr>
          <p:cNvCxnSpPr>
            <a:cxnSpLocks/>
          </p:cNvCxnSpPr>
          <p:nvPr/>
        </p:nvCxnSpPr>
        <p:spPr>
          <a:xfrm>
            <a:off x="9307290" y="2940772"/>
            <a:ext cx="0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1190EEC-40F6-3556-03D4-23BF6F70E783}"/>
              </a:ext>
            </a:extLst>
          </p:cNvPr>
          <p:cNvCxnSpPr>
            <a:cxnSpLocks/>
          </p:cNvCxnSpPr>
          <p:nvPr/>
        </p:nvCxnSpPr>
        <p:spPr>
          <a:xfrm flipH="1">
            <a:off x="6656044" y="2822713"/>
            <a:ext cx="1946187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951E13D-B498-7508-FBD1-7407B2A0ADF5}"/>
              </a:ext>
            </a:extLst>
          </p:cNvPr>
          <p:cNvSpPr txBox="1"/>
          <p:nvPr/>
        </p:nvSpPr>
        <p:spPr>
          <a:xfrm>
            <a:off x="6637174" y="2823570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C9E3E5-2FD3-8AB2-0FA1-557C37D473C3}"/>
              </a:ext>
            </a:extLst>
          </p:cNvPr>
          <p:cNvSpPr/>
          <p:nvPr/>
        </p:nvSpPr>
        <p:spPr>
          <a:xfrm>
            <a:off x="3589769" y="4912185"/>
            <a:ext cx="1410117" cy="48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919FF2-70E6-CEFE-85FF-66BFDE86E34B}"/>
              </a:ext>
            </a:extLst>
          </p:cNvPr>
          <p:cNvSpPr/>
          <p:nvPr/>
        </p:nvSpPr>
        <p:spPr>
          <a:xfrm>
            <a:off x="769535" y="4912185"/>
            <a:ext cx="1410117" cy="4850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75BACC-AC8B-3DF0-3E30-6ABB438EA56E}"/>
              </a:ext>
            </a:extLst>
          </p:cNvPr>
          <p:cNvSpPr/>
          <p:nvPr/>
        </p:nvSpPr>
        <p:spPr>
          <a:xfrm>
            <a:off x="10012348" y="4912184"/>
            <a:ext cx="1410117" cy="48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8A20223-1079-143C-9830-9DFED5DE97E7}"/>
              </a:ext>
            </a:extLst>
          </p:cNvPr>
          <p:cNvSpPr/>
          <p:nvPr/>
        </p:nvSpPr>
        <p:spPr>
          <a:xfrm>
            <a:off x="7192114" y="4912185"/>
            <a:ext cx="1410117" cy="4850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E49CE90-4755-6A55-24B2-630634A0E13B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7897173" y="2924812"/>
            <a:ext cx="705058" cy="1987373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4539BD6-75D3-A51F-6A22-7BD20C145AC0}"/>
              </a:ext>
            </a:extLst>
          </p:cNvPr>
          <p:cNvSpPr txBox="1"/>
          <p:nvPr/>
        </p:nvSpPr>
        <p:spPr>
          <a:xfrm>
            <a:off x="6778284" y="3841404"/>
            <a:ext cx="1578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Vote-Abort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77F8BB-381F-6C59-208D-27125092BB6B}"/>
              </a:ext>
            </a:extLst>
          </p:cNvPr>
          <p:cNvSpPr txBox="1"/>
          <p:nvPr/>
        </p:nvSpPr>
        <p:spPr>
          <a:xfrm>
            <a:off x="9223079" y="3127701"/>
            <a:ext cx="180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Vote-Commit</a:t>
            </a:r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8E7EDEC-1864-D47C-56A1-73E3A446790B}"/>
              </a:ext>
            </a:extLst>
          </p:cNvPr>
          <p:cNvCxnSpPr>
            <a:cxnSpLocks/>
          </p:cNvCxnSpPr>
          <p:nvPr/>
        </p:nvCxnSpPr>
        <p:spPr>
          <a:xfrm flipH="1">
            <a:off x="3608641" y="3810408"/>
            <a:ext cx="1946187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B13B669-C830-9A3A-BCE3-4ACEC7DFD46B}"/>
              </a:ext>
            </a:extLst>
          </p:cNvPr>
          <p:cNvSpPr txBox="1"/>
          <p:nvPr/>
        </p:nvSpPr>
        <p:spPr>
          <a:xfrm>
            <a:off x="3589771" y="3431204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Votes</a:t>
            </a:r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8A002F9-A337-5CBB-3F23-F11AB5501B9E}"/>
              </a:ext>
            </a:extLst>
          </p:cNvPr>
          <p:cNvCxnSpPr>
            <a:cxnSpLocks/>
            <a:stCxn id="15" idx="2"/>
            <a:endCxn id="19" idx="0"/>
          </p:cNvCxnSpPr>
          <p:nvPr/>
        </p:nvCxnSpPr>
        <p:spPr>
          <a:xfrm flipH="1">
            <a:off x="1474594" y="4168993"/>
            <a:ext cx="1410117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0C37C57-A18A-6448-C5D0-265089943A8A}"/>
              </a:ext>
            </a:extLst>
          </p:cNvPr>
          <p:cNvSpPr txBox="1"/>
          <p:nvPr/>
        </p:nvSpPr>
        <p:spPr>
          <a:xfrm>
            <a:off x="-8043" y="4453771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Any Vote-Abort?</a:t>
            </a:r>
            <a:endParaRPr lang="en-US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8E06EFD-C5F9-B489-0C62-9D9D13E06152}"/>
              </a:ext>
            </a:extLst>
          </p:cNvPr>
          <p:cNvCxnSpPr>
            <a:cxnSpLocks/>
            <a:stCxn id="15" idx="2"/>
            <a:endCxn id="18" idx="0"/>
          </p:cNvCxnSpPr>
          <p:nvPr/>
        </p:nvCxnSpPr>
        <p:spPr>
          <a:xfrm>
            <a:off x="2884711" y="4168993"/>
            <a:ext cx="1410117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45756DB-69DF-CDC8-E846-E5D65B17BF73}"/>
              </a:ext>
            </a:extLst>
          </p:cNvPr>
          <p:cNvSpPr txBox="1"/>
          <p:nvPr/>
        </p:nvSpPr>
        <p:spPr>
          <a:xfrm>
            <a:off x="3845409" y="4453771"/>
            <a:ext cx="2107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All Vote-Commit?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FFD9732-86D5-153C-92FE-7AA386B59659}"/>
              </a:ext>
            </a:extLst>
          </p:cNvPr>
          <p:cNvSpPr txBox="1"/>
          <p:nvPr/>
        </p:nvSpPr>
        <p:spPr>
          <a:xfrm>
            <a:off x="3584040" y="3929245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Global Decision</a:t>
            </a:r>
            <a:endParaRPr lang="en-US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085DCCE-BB5E-2970-2CC3-79BA398DE1D0}"/>
              </a:ext>
            </a:extLst>
          </p:cNvPr>
          <p:cNvCxnSpPr/>
          <p:nvPr/>
        </p:nvCxnSpPr>
        <p:spPr>
          <a:xfrm>
            <a:off x="3617932" y="3929379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066CB4B-5028-D433-4F75-AAD117DC8ECA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10012348" y="3926478"/>
            <a:ext cx="1755582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F567D9E-1EB6-9D26-15EE-AF8513062C67}"/>
              </a:ext>
            </a:extLst>
          </p:cNvPr>
          <p:cNvSpPr txBox="1"/>
          <p:nvPr/>
        </p:nvSpPr>
        <p:spPr>
          <a:xfrm>
            <a:off x="9985972" y="3556832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Global Decision</a:t>
            </a:r>
            <a:endParaRPr lang="en-US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EDC3339-5936-A3D9-6A3E-5CBA22FA24A3}"/>
              </a:ext>
            </a:extLst>
          </p:cNvPr>
          <p:cNvCxnSpPr>
            <a:cxnSpLocks/>
            <a:stCxn id="16" idx="2"/>
            <a:endCxn id="22" idx="0"/>
          </p:cNvCxnSpPr>
          <p:nvPr/>
        </p:nvCxnSpPr>
        <p:spPr>
          <a:xfrm flipH="1">
            <a:off x="7897173" y="4168992"/>
            <a:ext cx="1410117" cy="743193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78598F6-A732-B7E1-1E6A-7C4C69A95382}"/>
              </a:ext>
            </a:extLst>
          </p:cNvPr>
          <p:cNvCxnSpPr>
            <a:cxnSpLocks/>
            <a:stCxn id="16" idx="2"/>
            <a:endCxn id="20" idx="0"/>
          </p:cNvCxnSpPr>
          <p:nvPr/>
        </p:nvCxnSpPr>
        <p:spPr>
          <a:xfrm>
            <a:off x="9307290" y="4168992"/>
            <a:ext cx="1410117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B074A88-BC9C-26F1-55E6-78DA7BCD9A5B}"/>
              </a:ext>
            </a:extLst>
          </p:cNvPr>
          <p:cNvSpPr txBox="1"/>
          <p:nvPr/>
        </p:nvSpPr>
        <p:spPr>
          <a:xfrm>
            <a:off x="7873319" y="4192128"/>
            <a:ext cx="109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A91D76F-016B-3133-FBC1-2A68C92157A1}"/>
              </a:ext>
            </a:extLst>
          </p:cNvPr>
          <p:cNvSpPr txBox="1"/>
          <p:nvPr/>
        </p:nvSpPr>
        <p:spPr>
          <a:xfrm>
            <a:off x="9787553" y="4192128"/>
            <a:ext cx="109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  <a:endParaRPr lang="en-US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8880CC51-7C19-62E7-FF37-CEFBD11DF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64" y="6012877"/>
            <a:ext cx="11816785" cy="508782"/>
          </a:xfrm>
        </p:spPr>
        <p:txBody>
          <a:bodyPr>
            <a:noAutofit/>
          </a:bodyPr>
          <a:lstStyle/>
          <a:p>
            <a:r>
              <a:rPr lang="en-US" sz="2400" dirty="0">
                <a:effectLst/>
                <a:latin typeface="Palatino Linotype" panose="02040502050505030304" pitchFamily="18" charset="0"/>
              </a:rPr>
              <a:t>2PC permits a participant to unilaterally abort a transaction.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0A6AE5EE-0729-47AF-B88E-1E4277F3A31F}"/>
              </a:ext>
            </a:extLst>
          </p:cNvPr>
          <p:cNvSpPr/>
          <p:nvPr/>
        </p:nvSpPr>
        <p:spPr>
          <a:xfrm>
            <a:off x="1494845" y="5390984"/>
            <a:ext cx="6368995" cy="264393"/>
          </a:xfrm>
          <a:custGeom>
            <a:avLst/>
            <a:gdLst>
              <a:gd name="connsiteX0" fmla="*/ 6368995 w 6368995"/>
              <a:gd name="connsiteY0" fmla="*/ 0 h 604339"/>
              <a:gd name="connsiteX1" fmla="*/ 3554233 w 6368995"/>
              <a:gd name="connsiteY1" fmla="*/ 604299 h 604339"/>
              <a:gd name="connsiteX2" fmla="*/ 0 w 6368995"/>
              <a:gd name="connsiteY2" fmla="*/ 23854 h 60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8995" h="604339">
                <a:moveTo>
                  <a:pt x="6368995" y="0"/>
                </a:moveTo>
                <a:cubicBezTo>
                  <a:pt x="5492363" y="300161"/>
                  <a:pt x="4615732" y="600323"/>
                  <a:pt x="3554233" y="604299"/>
                </a:cubicBezTo>
                <a:cubicBezTo>
                  <a:pt x="2492734" y="608275"/>
                  <a:pt x="1246367" y="316064"/>
                  <a:pt x="0" y="23854"/>
                </a:cubicBezTo>
              </a:path>
            </a:pathLst>
          </a:custGeom>
          <a:noFill/>
          <a:ln w="254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0E92C50A-25A9-836C-84F9-7FC5D05C32A4}"/>
              </a:ext>
            </a:extLst>
          </p:cNvPr>
          <p:cNvSpPr/>
          <p:nvPr/>
        </p:nvSpPr>
        <p:spPr>
          <a:xfrm>
            <a:off x="4293704" y="5398936"/>
            <a:ext cx="6448508" cy="320707"/>
          </a:xfrm>
          <a:custGeom>
            <a:avLst/>
            <a:gdLst>
              <a:gd name="connsiteX0" fmla="*/ 6448508 w 6448508"/>
              <a:gd name="connsiteY0" fmla="*/ 0 h 826938"/>
              <a:gd name="connsiteX1" fmla="*/ 3204376 w 6448508"/>
              <a:gd name="connsiteY1" fmla="*/ 826935 h 826938"/>
              <a:gd name="connsiteX2" fmla="*/ 0 w 6448508"/>
              <a:gd name="connsiteY2" fmla="*/ 7951 h 82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48508" h="826938">
                <a:moveTo>
                  <a:pt x="6448508" y="0"/>
                </a:moveTo>
                <a:cubicBezTo>
                  <a:pt x="5363817" y="412805"/>
                  <a:pt x="4279127" y="825610"/>
                  <a:pt x="3204376" y="826935"/>
                </a:cubicBezTo>
                <a:cubicBezTo>
                  <a:pt x="2129625" y="828260"/>
                  <a:pt x="1064812" y="418105"/>
                  <a:pt x="0" y="7951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85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95CA3-B1B0-1276-C5B0-D8C4435B7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7D7C5-80BE-4DA8-CC03-5D28C6230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2PC Protocol Key Takeaways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3534E-0D4C-AAB2-A1B3-B3C583046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A94F25-F52E-C931-85C5-8E9F17C4BE79}"/>
              </a:ext>
            </a:extLst>
          </p:cNvPr>
          <p:cNvSpPr/>
          <p:nvPr/>
        </p:nvSpPr>
        <p:spPr>
          <a:xfrm>
            <a:off x="1888479" y="1342164"/>
            <a:ext cx="1992464" cy="485029"/>
          </a:xfrm>
          <a:prstGeom prst="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Coordinator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BB39D7-D967-6635-E4C8-3FEE8DB00E00}"/>
              </a:ext>
            </a:extLst>
          </p:cNvPr>
          <p:cNvSpPr/>
          <p:nvPr/>
        </p:nvSpPr>
        <p:spPr>
          <a:xfrm>
            <a:off x="8311058" y="1342164"/>
            <a:ext cx="1992464" cy="4850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Participant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20C96E-F791-7626-FCC6-D754CB911728}"/>
              </a:ext>
            </a:extLst>
          </p:cNvPr>
          <p:cNvSpPr/>
          <p:nvPr/>
        </p:nvSpPr>
        <p:spPr>
          <a:xfrm>
            <a:off x="2179652" y="245574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23F750-D6EC-3D67-7811-A82673A92409}"/>
              </a:ext>
            </a:extLst>
          </p:cNvPr>
          <p:cNvSpPr/>
          <p:nvPr/>
        </p:nvSpPr>
        <p:spPr>
          <a:xfrm>
            <a:off x="8602231" y="243978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65D43CF-AAB0-FBFD-C841-9460E7A8C147}"/>
              </a:ext>
            </a:extLst>
          </p:cNvPr>
          <p:cNvCxnSpPr>
            <a:endCxn id="9" idx="1"/>
          </p:cNvCxnSpPr>
          <p:nvPr/>
        </p:nvCxnSpPr>
        <p:spPr>
          <a:xfrm>
            <a:off x="23346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D28AC7E-F418-24C9-8D0F-AD20530F1B1D}"/>
              </a:ext>
            </a:extLst>
          </p:cNvPr>
          <p:cNvSpPr txBox="1"/>
          <p:nvPr/>
        </p:nvSpPr>
        <p:spPr>
          <a:xfrm>
            <a:off x="138396" y="2048231"/>
            <a:ext cx="213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 to Commit a transaction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9F76523-432D-A5B6-89D6-6E7D31110104}"/>
              </a:ext>
            </a:extLst>
          </p:cNvPr>
          <p:cNvCxnSpPr/>
          <p:nvPr/>
        </p:nvCxnSpPr>
        <p:spPr>
          <a:xfrm>
            <a:off x="3589769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3FC460A-1370-3980-F09D-190E447D18C8}"/>
              </a:ext>
            </a:extLst>
          </p:cNvPr>
          <p:cNvSpPr txBox="1"/>
          <p:nvPr/>
        </p:nvSpPr>
        <p:spPr>
          <a:xfrm>
            <a:off x="3494700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CC19F57-03CD-1F3A-84C6-5A65EE80BFDE}"/>
              </a:ext>
            </a:extLst>
          </p:cNvPr>
          <p:cNvCxnSpPr/>
          <p:nvPr/>
        </p:nvCxnSpPr>
        <p:spPr>
          <a:xfrm>
            <a:off x="665604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343F256-98AE-E860-519F-F7143F793491}"/>
              </a:ext>
            </a:extLst>
          </p:cNvPr>
          <p:cNvSpPr txBox="1"/>
          <p:nvPr/>
        </p:nvSpPr>
        <p:spPr>
          <a:xfrm>
            <a:off x="6560975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017445F-DD38-7276-5A11-22383F9BE262}"/>
              </a:ext>
            </a:extLst>
          </p:cNvPr>
          <p:cNvCxnSpPr>
            <a:cxnSpLocks/>
          </p:cNvCxnSpPr>
          <p:nvPr/>
        </p:nvCxnSpPr>
        <p:spPr>
          <a:xfrm>
            <a:off x="2884711" y="2940772"/>
            <a:ext cx="0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1DDA803-B359-48BB-7771-D3AC7AA430AD}"/>
              </a:ext>
            </a:extLst>
          </p:cNvPr>
          <p:cNvSpPr/>
          <p:nvPr/>
        </p:nvSpPr>
        <p:spPr>
          <a:xfrm>
            <a:off x="2179652" y="3683964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22F14C-7A22-E4DE-9F8D-4109143A5B2D}"/>
              </a:ext>
            </a:extLst>
          </p:cNvPr>
          <p:cNvSpPr/>
          <p:nvPr/>
        </p:nvSpPr>
        <p:spPr>
          <a:xfrm>
            <a:off x="8602231" y="368396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4D1A3D4-CCEE-A478-7B5C-E0AE7B2835F5}"/>
              </a:ext>
            </a:extLst>
          </p:cNvPr>
          <p:cNvCxnSpPr>
            <a:cxnSpLocks/>
          </p:cNvCxnSpPr>
          <p:nvPr/>
        </p:nvCxnSpPr>
        <p:spPr>
          <a:xfrm>
            <a:off x="9307290" y="2940772"/>
            <a:ext cx="0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E8B09AF-4E16-8F37-E840-0A5060C4C0D1}"/>
              </a:ext>
            </a:extLst>
          </p:cNvPr>
          <p:cNvCxnSpPr>
            <a:cxnSpLocks/>
          </p:cNvCxnSpPr>
          <p:nvPr/>
        </p:nvCxnSpPr>
        <p:spPr>
          <a:xfrm flipH="1">
            <a:off x="6656044" y="2822713"/>
            <a:ext cx="1946187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2900C79-8AC2-F846-AA81-3EBDD78DF898}"/>
              </a:ext>
            </a:extLst>
          </p:cNvPr>
          <p:cNvSpPr txBox="1"/>
          <p:nvPr/>
        </p:nvSpPr>
        <p:spPr>
          <a:xfrm>
            <a:off x="6637174" y="2823570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2CCA95-16C6-2C5A-EEBF-2078175D30D3}"/>
              </a:ext>
            </a:extLst>
          </p:cNvPr>
          <p:cNvSpPr/>
          <p:nvPr/>
        </p:nvSpPr>
        <p:spPr>
          <a:xfrm>
            <a:off x="3589769" y="4912185"/>
            <a:ext cx="1410117" cy="48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18800E-D2E5-FD92-EDDC-FFFCA4ADDBDD}"/>
              </a:ext>
            </a:extLst>
          </p:cNvPr>
          <p:cNvSpPr/>
          <p:nvPr/>
        </p:nvSpPr>
        <p:spPr>
          <a:xfrm>
            <a:off x="769535" y="4912185"/>
            <a:ext cx="1410117" cy="4850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C4CDA22-9213-660B-0657-F0CDE51185E5}"/>
              </a:ext>
            </a:extLst>
          </p:cNvPr>
          <p:cNvSpPr/>
          <p:nvPr/>
        </p:nvSpPr>
        <p:spPr>
          <a:xfrm>
            <a:off x="10012348" y="4912184"/>
            <a:ext cx="1410117" cy="48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3EA06F-6953-80C0-E1BF-0BE5632C0DFA}"/>
              </a:ext>
            </a:extLst>
          </p:cNvPr>
          <p:cNvSpPr/>
          <p:nvPr/>
        </p:nvSpPr>
        <p:spPr>
          <a:xfrm>
            <a:off x="7192114" y="4912185"/>
            <a:ext cx="1410117" cy="4850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FAF8614-5D28-596B-79B3-6071477523CF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7897173" y="2924812"/>
            <a:ext cx="705058" cy="1987373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F2A52C8-FB0A-7470-49C7-F33107325191}"/>
              </a:ext>
            </a:extLst>
          </p:cNvPr>
          <p:cNvSpPr txBox="1"/>
          <p:nvPr/>
        </p:nvSpPr>
        <p:spPr>
          <a:xfrm>
            <a:off x="6778284" y="3841404"/>
            <a:ext cx="1578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Vote-Abort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7DB618-8399-0AF2-AC37-D17788942DB8}"/>
              </a:ext>
            </a:extLst>
          </p:cNvPr>
          <p:cNvSpPr txBox="1"/>
          <p:nvPr/>
        </p:nvSpPr>
        <p:spPr>
          <a:xfrm>
            <a:off x="9223079" y="3127701"/>
            <a:ext cx="180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Vote-Commit</a:t>
            </a:r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4977038-A805-E1DF-1985-7AD383C0E057}"/>
              </a:ext>
            </a:extLst>
          </p:cNvPr>
          <p:cNvCxnSpPr>
            <a:cxnSpLocks/>
          </p:cNvCxnSpPr>
          <p:nvPr/>
        </p:nvCxnSpPr>
        <p:spPr>
          <a:xfrm flipH="1">
            <a:off x="3608641" y="3810408"/>
            <a:ext cx="1946187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B7C9FB8-D027-1810-AC96-9E53E9DFD63F}"/>
              </a:ext>
            </a:extLst>
          </p:cNvPr>
          <p:cNvSpPr txBox="1"/>
          <p:nvPr/>
        </p:nvSpPr>
        <p:spPr>
          <a:xfrm>
            <a:off x="3589771" y="3431204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Votes</a:t>
            </a:r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6148C66-E916-59C4-080C-815AB6131D98}"/>
              </a:ext>
            </a:extLst>
          </p:cNvPr>
          <p:cNvCxnSpPr>
            <a:cxnSpLocks/>
            <a:stCxn id="15" idx="2"/>
            <a:endCxn id="19" idx="0"/>
          </p:cNvCxnSpPr>
          <p:nvPr/>
        </p:nvCxnSpPr>
        <p:spPr>
          <a:xfrm flipH="1">
            <a:off x="1474594" y="4168993"/>
            <a:ext cx="1410117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2BD0AA7-4ACA-10E9-1C36-087899B78C8F}"/>
              </a:ext>
            </a:extLst>
          </p:cNvPr>
          <p:cNvSpPr txBox="1"/>
          <p:nvPr/>
        </p:nvSpPr>
        <p:spPr>
          <a:xfrm>
            <a:off x="-8043" y="4453771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Any Vote-Abort?</a:t>
            </a:r>
            <a:endParaRPr lang="en-US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D0D58F7-461D-9889-3C83-28A65453633A}"/>
              </a:ext>
            </a:extLst>
          </p:cNvPr>
          <p:cNvCxnSpPr>
            <a:cxnSpLocks/>
            <a:stCxn id="15" idx="2"/>
            <a:endCxn id="18" idx="0"/>
          </p:cNvCxnSpPr>
          <p:nvPr/>
        </p:nvCxnSpPr>
        <p:spPr>
          <a:xfrm>
            <a:off x="2884711" y="4168993"/>
            <a:ext cx="1410117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721B39A-0763-E0A4-CB4F-F90EDCAB9420}"/>
              </a:ext>
            </a:extLst>
          </p:cNvPr>
          <p:cNvSpPr txBox="1"/>
          <p:nvPr/>
        </p:nvSpPr>
        <p:spPr>
          <a:xfrm>
            <a:off x="3845409" y="4453771"/>
            <a:ext cx="2107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All Vote-Commit?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3BC0DD5-67E6-1530-EF4A-A2A0260ED66F}"/>
              </a:ext>
            </a:extLst>
          </p:cNvPr>
          <p:cNvSpPr txBox="1"/>
          <p:nvPr/>
        </p:nvSpPr>
        <p:spPr>
          <a:xfrm>
            <a:off x="3584040" y="3929245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Global Decision</a:t>
            </a:r>
            <a:endParaRPr lang="en-US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8FBC6A9-2D57-9FD4-CC3B-82D1046ABD6B}"/>
              </a:ext>
            </a:extLst>
          </p:cNvPr>
          <p:cNvCxnSpPr/>
          <p:nvPr/>
        </p:nvCxnSpPr>
        <p:spPr>
          <a:xfrm>
            <a:off x="3617932" y="3929379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864413E-0583-EB58-11CC-1D8C31AC922F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10012348" y="3926478"/>
            <a:ext cx="1755582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248560D-4B25-C1ED-826C-0627E1B03B79}"/>
              </a:ext>
            </a:extLst>
          </p:cNvPr>
          <p:cNvSpPr txBox="1"/>
          <p:nvPr/>
        </p:nvSpPr>
        <p:spPr>
          <a:xfrm>
            <a:off x="9985972" y="3556832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Global Decision</a:t>
            </a:r>
            <a:endParaRPr lang="en-US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1FDFFA1-086D-1B29-7EED-54D547998D3F}"/>
              </a:ext>
            </a:extLst>
          </p:cNvPr>
          <p:cNvCxnSpPr>
            <a:cxnSpLocks/>
            <a:stCxn id="16" idx="2"/>
            <a:endCxn id="22" idx="0"/>
          </p:cNvCxnSpPr>
          <p:nvPr/>
        </p:nvCxnSpPr>
        <p:spPr>
          <a:xfrm flipH="1">
            <a:off x="7897173" y="4168992"/>
            <a:ext cx="1410117" cy="743193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3833998-5714-3C2C-B3C5-BAE16D81FCE7}"/>
              </a:ext>
            </a:extLst>
          </p:cNvPr>
          <p:cNvCxnSpPr>
            <a:cxnSpLocks/>
            <a:stCxn id="16" idx="2"/>
            <a:endCxn id="20" idx="0"/>
          </p:cNvCxnSpPr>
          <p:nvPr/>
        </p:nvCxnSpPr>
        <p:spPr>
          <a:xfrm>
            <a:off x="9307290" y="4168992"/>
            <a:ext cx="1410117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0E1609D-2690-CD15-B2FF-FEDDB732B64E}"/>
              </a:ext>
            </a:extLst>
          </p:cNvPr>
          <p:cNvSpPr txBox="1"/>
          <p:nvPr/>
        </p:nvSpPr>
        <p:spPr>
          <a:xfrm>
            <a:off x="7873319" y="4192128"/>
            <a:ext cx="109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EDE898A-A27D-87CB-1473-1B40B2DD6658}"/>
              </a:ext>
            </a:extLst>
          </p:cNvPr>
          <p:cNvSpPr txBox="1"/>
          <p:nvPr/>
        </p:nvSpPr>
        <p:spPr>
          <a:xfrm>
            <a:off x="9787553" y="4192128"/>
            <a:ext cx="109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  <a:endParaRPr lang="en-US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C7DA3CEE-4FF5-8DCF-B454-48F4D5873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64" y="6012877"/>
            <a:ext cx="11816785" cy="508782"/>
          </a:xfrm>
        </p:spPr>
        <p:txBody>
          <a:bodyPr>
            <a:noAutofit/>
          </a:bodyPr>
          <a:lstStyle/>
          <a:p>
            <a:r>
              <a:rPr lang="en-US" sz="2400" dirty="0">
                <a:effectLst/>
                <a:latin typeface="Palatino Linotype" panose="02040502050505030304" pitchFamily="18" charset="0"/>
              </a:rPr>
              <a:t>Once a participant votes to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commit or abort a transaction, it cannot change its vote.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CE7F1123-5D3D-6BE2-6738-21C63D2BA388}"/>
              </a:ext>
            </a:extLst>
          </p:cNvPr>
          <p:cNvSpPr/>
          <p:nvPr/>
        </p:nvSpPr>
        <p:spPr>
          <a:xfrm>
            <a:off x="1494845" y="5390984"/>
            <a:ext cx="6368995" cy="264393"/>
          </a:xfrm>
          <a:custGeom>
            <a:avLst/>
            <a:gdLst>
              <a:gd name="connsiteX0" fmla="*/ 6368995 w 6368995"/>
              <a:gd name="connsiteY0" fmla="*/ 0 h 604339"/>
              <a:gd name="connsiteX1" fmla="*/ 3554233 w 6368995"/>
              <a:gd name="connsiteY1" fmla="*/ 604299 h 604339"/>
              <a:gd name="connsiteX2" fmla="*/ 0 w 6368995"/>
              <a:gd name="connsiteY2" fmla="*/ 23854 h 60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8995" h="604339">
                <a:moveTo>
                  <a:pt x="6368995" y="0"/>
                </a:moveTo>
                <a:cubicBezTo>
                  <a:pt x="5492363" y="300161"/>
                  <a:pt x="4615732" y="600323"/>
                  <a:pt x="3554233" y="604299"/>
                </a:cubicBezTo>
                <a:cubicBezTo>
                  <a:pt x="2492734" y="608275"/>
                  <a:pt x="1246367" y="316064"/>
                  <a:pt x="0" y="23854"/>
                </a:cubicBezTo>
              </a:path>
            </a:pathLst>
          </a:custGeom>
          <a:noFill/>
          <a:ln w="254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9B035F75-895F-8AE2-C2A1-CC98AFE7C64A}"/>
              </a:ext>
            </a:extLst>
          </p:cNvPr>
          <p:cNvSpPr/>
          <p:nvPr/>
        </p:nvSpPr>
        <p:spPr>
          <a:xfrm>
            <a:off x="4293704" y="5398936"/>
            <a:ext cx="6448508" cy="320707"/>
          </a:xfrm>
          <a:custGeom>
            <a:avLst/>
            <a:gdLst>
              <a:gd name="connsiteX0" fmla="*/ 6448508 w 6448508"/>
              <a:gd name="connsiteY0" fmla="*/ 0 h 826938"/>
              <a:gd name="connsiteX1" fmla="*/ 3204376 w 6448508"/>
              <a:gd name="connsiteY1" fmla="*/ 826935 h 826938"/>
              <a:gd name="connsiteX2" fmla="*/ 0 w 6448508"/>
              <a:gd name="connsiteY2" fmla="*/ 7951 h 82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48508" h="826938">
                <a:moveTo>
                  <a:pt x="6448508" y="0"/>
                </a:moveTo>
                <a:cubicBezTo>
                  <a:pt x="5363817" y="412805"/>
                  <a:pt x="4279127" y="825610"/>
                  <a:pt x="3204376" y="826935"/>
                </a:cubicBezTo>
                <a:cubicBezTo>
                  <a:pt x="2129625" y="828260"/>
                  <a:pt x="1064812" y="418105"/>
                  <a:pt x="0" y="7951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18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858E4-E5D6-F89C-4BB0-495CC857F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57D2C-2855-DDA0-8988-A0330FF7A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2PC Protocol Key Takeaways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924BA-028C-94A8-B523-2904E90E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0180F7-A883-40E5-FC7B-6DBD4D411166}"/>
              </a:ext>
            </a:extLst>
          </p:cNvPr>
          <p:cNvSpPr/>
          <p:nvPr/>
        </p:nvSpPr>
        <p:spPr>
          <a:xfrm>
            <a:off x="1888479" y="1342164"/>
            <a:ext cx="1992464" cy="485029"/>
          </a:xfrm>
          <a:prstGeom prst="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Coordinator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201EAB-00F9-EED3-4B01-86794927F053}"/>
              </a:ext>
            </a:extLst>
          </p:cNvPr>
          <p:cNvSpPr/>
          <p:nvPr/>
        </p:nvSpPr>
        <p:spPr>
          <a:xfrm>
            <a:off x="8311058" y="1342164"/>
            <a:ext cx="1992464" cy="4850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Participant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2B8D4D-6191-DF22-DA62-1AC6B1A335FD}"/>
              </a:ext>
            </a:extLst>
          </p:cNvPr>
          <p:cNvSpPr/>
          <p:nvPr/>
        </p:nvSpPr>
        <p:spPr>
          <a:xfrm>
            <a:off x="2179652" y="245574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550FDE-6EB1-9809-34BC-6695EB005739}"/>
              </a:ext>
            </a:extLst>
          </p:cNvPr>
          <p:cNvSpPr/>
          <p:nvPr/>
        </p:nvSpPr>
        <p:spPr>
          <a:xfrm>
            <a:off x="8602231" y="243978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6F5B518-3D16-AC89-BBDC-41A77153682D}"/>
              </a:ext>
            </a:extLst>
          </p:cNvPr>
          <p:cNvCxnSpPr>
            <a:endCxn id="9" idx="1"/>
          </p:cNvCxnSpPr>
          <p:nvPr/>
        </p:nvCxnSpPr>
        <p:spPr>
          <a:xfrm>
            <a:off x="23346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6D2C533-2FE1-88A2-573C-83E3A96DB1BE}"/>
              </a:ext>
            </a:extLst>
          </p:cNvPr>
          <p:cNvSpPr txBox="1"/>
          <p:nvPr/>
        </p:nvSpPr>
        <p:spPr>
          <a:xfrm>
            <a:off x="138396" y="2048231"/>
            <a:ext cx="213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 to Commit a transaction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3077FEC-B5D5-3F3F-B482-9EF6BF11B7A9}"/>
              </a:ext>
            </a:extLst>
          </p:cNvPr>
          <p:cNvCxnSpPr/>
          <p:nvPr/>
        </p:nvCxnSpPr>
        <p:spPr>
          <a:xfrm>
            <a:off x="3589769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4F3608F-883D-759F-0FBA-21A0268F4EAA}"/>
              </a:ext>
            </a:extLst>
          </p:cNvPr>
          <p:cNvSpPr txBox="1"/>
          <p:nvPr/>
        </p:nvSpPr>
        <p:spPr>
          <a:xfrm>
            <a:off x="3494700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8FA78AE-11E9-AE3E-8ECD-F504B11AA46C}"/>
              </a:ext>
            </a:extLst>
          </p:cNvPr>
          <p:cNvCxnSpPr/>
          <p:nvPr/>
        </p:nvCxnSpPr>
        <p:spPr>
          <a:xfrm>
            <a:off x="665604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6A0E802-4621-3B02-BE4F-A8C17791B684}"/>
              </a:ext>
            </a:extLst>
          </p:cNvPr>
          <p:cNvSpPr txBox="1"/>
          <p:nvPr/>
        </p:nvSpPr>
        <p:spPr>
          <a:xfrm>
            <a:off x="6560975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72346EA-3806-E21B-3738-7AABD5AA1528}"/>
              </a:ext>
            </a:extLst>
          </p:cNvPr>
          <p:cNvCxnSpPr>
            <a:cxnSpLocks/>
          </p:cNvCxnSpPr>
          <p:nvPr/>
        </p:nvCxnSpPr>
        <p:spPr>
          <a:xfrm>
            <a:off x="2884711" y="2940772"/>
            <a:ext cx="0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699CA7C-EA4D-C567-9FA1-CAF7C058A17F}"/>
              </a:ext>
            </a:extLst>
          </p:cNvPr>
          <p:cNvSpPr/>
          <p:nvPr/>
        </p:nvSpPr>
        <p:spPr>
          <a:xfrm>
            <a:off x="2179652" y="3683964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579FE6F-A2CA-14E1-607F-769D3A312207}"/>
              </a:ext>
            </a:extLst>
          </p:cNvPr>
          <p:cNvSpPr/>
          <p:nvPr/>
        </p:nvSpPr>
        <p:spPr>
          <a:xfrm>
            <a:off x="8602231" y="368396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0B4645F-F77E-AC45-7CAD-97CC691A8A44}"/>
              </a:ext>
            </a:extLst>
          </p:cNvPr>
          <p:cNvCxnSpPr>
            <a:cxnSpLocks/>
          </p:cNvCxnSpPr>
          <p:nvPr/>
        </p:nvCxnSpPr>
        <p:spPr>
          <a:xfrm>
            <a:off x="9307290" y="2940772"/>
            <a:ext cx="0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56106EE-9AB6-D0D9-23B6-E17A43F77BD2}"/>
              </a:ext>
            </a:extLst>
          </p:cNvPr>
          <p:cNvCxnSpPr>
            <a:cxnSpLocks/>
          </p:cNvCxnSpPr>
          <p:nvPr/>
        </p:nvCxnSpPr>
        <p:spPr>
          <a:xfrm flipH="1">
            <a:off x="6656044" y="2822713"/>
            <a:ext cx="1946187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E22DDCD-A677-D80C-2F12-FEC332636FFD}"/>
              </a:ext>
            </a:extLst>
          </p:cNvPr>
          <p:cNvSpPr txBox="1"/>
          <p:nvPr/>
        </p:nvSpPr>
        <p:spPr>
          <a:xfrm>
            <a:off x="6637174" y="2823570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FA469D-0DAD-2467-51E7-2CD4BF93C6D7}"/>
              </a:ext>
            </a:extLst>
          </p:cNvPr>
          <p:cNvSpPr/>
          <p:nvPr/>
        </p:nvSpPr>
        <p:spPr>
          <a:xfrm>
            <a:off x="3589769" y="4912185"/>
            <a:ext cx="1410117" cy="48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5D82C7-286B-BC8F-15C3-A7E0ED24147D}"/>
              </a:ext>
            </a:extLst>
          </p:cNvPr>
          <p:cNvSpPr/>
          <p:nvPr/>
        </p:nvSpPr>
        <p:spPr>
          <a:xfrm>
            <a:off x="769535" y="4912185"/>
            <a:ext cx="1410117" cy="4850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9AF724-2667-8B1A-47D8-AB994A912A9D}"/>
              </a:ext>
            </a:extLst>
          </p:cNvPr>
          <p:cNvSpPr/>
          <p:nvPr/>
        </p:nvSpPr>
        <p:spPr>
          <a:xfrm>
            <a:off x="10012348" y="4912184"/>
            <a:ext cx="1410117" cy="48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916B39-B52B-146C-65E5-91B0C9102D30}"/>
              </a:ext>
            </a:extLst>
          </p:cNvPr>
          <p:cNvSpPr/>
          <p:nvPr/>
        </p:nvSpPr>
        <p:spPr>
          <a:xfrm>
            <a:off x="7192114" y="4912185"/>
            <a:ext cx="1410117" cy="4850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BE64DBC-D8C3-E210-C7C6-2470227E25C2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7897173" y="2924812"/>
            <a:ext cx="705058" cy="1987373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74B5C9D-ECD6-2FD8-2579-CDE969E7A349}"/>
              </a:ext>
            </a:extLst>
          </p:cNvPr>
          <p:cNvSpPr txBox="1"/>
          <p:nvPr/>
        </p:nvSpPr>
        <p:spPr>
          <a:xfrm>
            <a:off x="6778284" y="3841404"/>
            <a:ext cx="1578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Vote-Abort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F2896A-9FBD-5F7E-90C6-590918BCE15A}"/>
              </a:ext>
            </a:extLst>
          </p:cNvPr>
          <p:cNvSpPr txBox="1"/>
          <p:nvPr/>
        </p:nvSpPr>
        <p:spPr>
          <a:xfrm>
            <a:off x="9223079" y="3127701"/>
            <a:ext cx="180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Vote-Commit</a:t>
            </a:r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8034BCF-8F47-9B10-6F8E-0F8C42BFF4C0}"/>
              </a:ext>
            </a:extLst>
          </p:cNvPr>
          <p:cNvCxnSpPr>
            <a:cxnSpLocks/>
          </p:cNvCxnSpPr>
          <p:nvPr/>
        </p:nvCxnSpPr>
        <p:spPr>
          <a:xfrm flipH="1">
            <a:off x="3608641" y="3810408"/>
            <a:ext cx="1946187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9C779A7-6FCC-34FE-6FF0-C5FCA94D06C1}"/>
              </a:ext>
            </a:extLst>
          </p:cNvPr>
          <p:cNvSpPr txBox="1"/>
          <p:nvPr/>
        </p:nvSpPr>
        <p:spPr>
          <a:xfrm>
            <a:off x="3589771" y="3431204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Votes</a:t>
            </a:r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1AB6749-5B80-C02C-6D14-714C5C2C06C6}"/>
              </a:ext>
            </a:extLst>
          </p:cNvPr>
          <p:cNvCxnSpPr>
            <a:cxnSpLocks/>
            <a:stCxn id="15" idx="2"/>
            <a:endCxn id="19" idx="0"/>
          </p:cNvCxnSpPr>
          <p:nvPr/>
        </p:nvCxnSpPr>
        <p:spPr>
          <a:xfrm flipH="1">
            <a:off x="1474594" y="4168993"/>
            <a:ext cx="1410117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693952D-3C36-3550-49BE-10081E800E28}"/>
              </a:ext>
            </a:extLst>
          </p:cNvPr>
          <p:cNvSpPr txBox="1"/>
          <p:nvPr/>
        </p:nvSpPr>
        <p:spPr>
          <a:xfrm>
            <a:off x="-8043" y="4453771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Any Vote-Abort?</a:t>
            </a:r>
            <a:endParaRPr lang="en-US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C093841-0475-2C32-A178-E8DB7EFED34F}"/>
              </a:ext>
            </a:extLst>
          </p:cNvPr>
          <p:cNvCxnSpPr>
            <a:cxnSpLocks/>
            <a:stCxn id="15" idx="2"/>
            <a:endCxn id="18" idx="0"/>
          </p:cNvCxnSpPr>
          <p:nvPr/>
        </p:nvCxnSpPr>
        <p:spPr>
          <a:xfrm>
            <a:off x="2884711" y="4168993"/>
            <a:ext cx="1410117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6675A64-6356-7D9D-CF17-44C94E8EC68B}"/>
              </a:ext>
            </a:extLst>
          </p:cNvPr>
          <p:cNvSpPr txBox="1"/>
          <p:nvPr/>
        </p:nvSpPr>
        <p:spPr>
          <a:xfrm>
            <a:off x="3845409" y="4453771"/>
            <a:ext cx="2107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All Vote-Commit?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A8B0749-1D6D-8991-5242-1746E4CE3F88}"/>
              </a:ext>
            </a:extLst>
          </p:cNvPr>
          <p:cNvSpPr txBox="1"/>
          <p:nvPr/>
        </p:nvSpPr>
        <p:spPr>
          <a:xfrm>
            <a:off x="3584040" y="3929245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Global Decision</a:t>
            </a:r>
            <a:endParaRPr lang="en-US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4430341-9FDE-0300-ABE4-08E890CA3749}"/>
              </a:ext>
            </a:extLst>
          </p:cNvPr>
          <p:cNvCxnSpPr/>
          <p:nvPr/>
        </p:nvCxnSpPr>
        <p:spPr>
          <a:xfrm>
            <a:off x="3617932" y="3929379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00614B4-57DF-6A66-9AAD-E5BD6B65A285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10012348" y="3926478"/>
            <a:ext cx="1755582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60D05C3-74B2-4CB8-508D-A4CA869B0157}"/>
              </a:ext>
            </a:extLst>
          </p:cNvPr>
          <p:cNvSpPr txBox="1"/>
          <p:nvPr/>
        </p:nvSpPr>
        <p:spPr>
          <a:xfrm>
            <a:off x="9985972" y="3556832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Global Decision</a:t>
            </a:r>
            <a:endParaRPr lang="en-US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CEA4907-5C23-BA72-6065-9017B95F70F0}"/>
              </a:ext>
            </a:extLst>
          </p:cNvPr>
          <p:cNvCxnSpPr>
            <a:cxnSpLocks/>
            <a:stCxn id="16" idx="2"/>
            <a:endCxn id="22" idx="0"/>
          </p:cNvCxnSpPr>
          <p:nvPr/>
        </p:nvCxnSpPr>
        <p:spPr>
          <a:xfrm flipH="1">
            <a:off x="7897173" y="4168992"/>
            <a:ext cx="1410117" cy="743193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6CD072B-B6F7-FB4D-0A9A-FD4976138319}"/>
              </a:ext>
            </a:extLst>
          </p:cNvPr>
          <p:cNvCxnSpPr>
            <a:cxnSpLocks/>
            <a:stCxn id="16" idx="2"/>
            <a:endCxn id="20" idx="0"/>
          </p:cNvCxnSpPr>
          <p:nvPr/>
        </p:nvCxnSpPr>
        <p:spPr>
          <a:xfrm>
            <a:off x="9307290" y="4168992"/>
            <a:ext cx="1410117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71284DF-7D0C-317F-A853-69D9D4554D7B}"/>
              </a:ext>
            </a:extLst>
          </p:cNvPr>
          <p:cNvSpPr txBox="1"/>
          <p:nvPr/>
        </p:nvSpPr>
        <p:spPr>
          <a:xfrm>
            <a:off x="7873319" y="4192128"/>
            <a:ext cx="109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F767657-60C9-C9F4-B627-B5ED301E8D44}"/>
              </a:ext>
            </a:extLst>
          </p:cNvPr>
          <p:cNvSpPr txBox="1"/>
          <p:nvPr/>
        </p:nvSpPr>
        <p:spPr>
          <a:xfrm>
            <a:off x="9787553" y="4192128"/>
            <a:ext cx="109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  <a:endParaRPr lang="en-US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110F8BB7-3F33-9225-EA6A-4E682DFF2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64" y="6012876"/>
            <a:ext cx="11816785" cy="743177"/>
          </a:xfrm>
        </p:spPr>
        <p:txBody>
          <a:bodyPr>
            <a:noAutofit/>
          </a:bodyPr>
          <a:lstStyle/>
          <a:p>
            <a:pPr marL="114300" indent="-342900"/>
            <a:r>
              <a:rPr lang="en-US" sz="2400" dirty="0">
                <a:latin typeface="Palatino Linotype" panose="02040502050505030304" pitchFamily="18" charset="0"/>
              </a:rPr>
              <a:t>I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n the Ready state, based on the global decision it receives from the coordinator</a:t>
            </a:r>
            <a:r>
              <a:rPr lang="en-US" sz="2400" dirty="0">
                <a:latin typeface="Palatino Linotype" panose="02040502050505030304" pitchFamily="18" charset="0"/>
              </a:rPr>
              <a:t>, a participant 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can move either to abort or to commit </a:t>
            </a:r>
            <a:r>
              <a:rPr lang="en-US" sz="2400" dirty="0">
                <a:latin typeface="Palatino Linotype" panose="02040502050505030304" pitchFamily="18" charset="0"/>
              </a:rPr>
              <a:t>state.</a:t>
            </a: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6D48E51E-B6CA-6FCD-7525-11E547B0FADF}"/>
              </a:ext>
            </a:extLst>
          </p:cNvPr>
          <p:cNvSpPr/>
          <p:nvPr/>
        </p:nvSpPr>
        <p:spPr>
          <a:xfrm>
            <a:off x="1494845" y="5390984"/>
            <a:ext cx="6368995" cy="264393"/>
          </a:xfrm>
          <a:custGeom>
            <a:avLst/>
            <a:gdLst>
              <a:gd name="connsiteX0" fmla="*/ 6368995 w 6368995"/>
              <a:gd name="connsiteY0" fmla="*/ 0 h 604339"/>
              <a:gd name="connsiteX1" fmla="*/ 3554233 w 6368995"/>
              <a:gd name="connsiteY1" fmla="*/ 604299 h 604339"/>
              <a:gd name="connsiteX2" fmla="*/ 0 w 6368995"/>
              <a:gd name="connsiteY2" fmla="*/ 23854 h 60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8995" h="604339">
                <a:moveTo>
                  <a:pt x="6368995" y="0"/>
                </a:moveTo>
                <a:cubicBezTo>
                  <a:pt x="5492363" y="300161"/>
                  <a:pt x="4615732" y="600323"/>
                  <a:pt x="3554233" y="604299"/>
                </a:cubicBezTo>
                <a:cubicBezTo>
                  <a:pt x="2492734" y="608275"/>
                  <a:pt x="1246367" y="316064"/>
                  <a:pt x="0" y="23854"/>
                </a:cubicBezTo>
              </a:path>
            </a:pathLst>
          </a:custGeom>
          <a:noFill/>
          <a:ln w="254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CA4207C5-1706-5948-3982-6C19D66FC54C}"/>
              </a:ext>
            </a:extLst>
          </p:cNvPr>
          <p:cNvSpPr/>
          <p:nvPr/>
        </p:nvSpPr>
        <p:spPr>
          <a:xfrm>
            <a:off x="4293704" y="5398936"/>
            <a:ext cx="6448508" cy="320707"/>
          </a:xfrm>
          <a:custGeom>
            <a:avLst/>
            <a:gdLst>
              <a:gd name="connsiteX0" fmla="*/ 6448508 w 6448508"/>
              <a:gd name="connsiteY0" fmla="*/ 0 h 826938"/>
              <a:gd name="connsiteX1" fmla="*/ 3204376 w 6448508"/>
              <a:gd name="connsiteY1" fmla="*/ 826935 h 826938"/>
              <a:gd name="connsiteX2" fmla="*/ 0 w 6448508"/>
              <a:gd name="connsiteY2" fmla="*/ 7951 h 82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48508" h="826938">
                <a:moveTo>
                  <a:pt x="6448508" y="0"/>
                </a:moveTo>
                <a:cubicBezTo>
                  <a:pt x="5363817" y="412805"/>
                  <a:pt x="4279127" y="825610"/>
                  <a:pt x="3204376" y="826935"/>
                </a:cubicBezTo>
                <a:cubicBezTo>
                  <a:pt x="2129625" y="828260"/>
                  <a:pt x="1064812" y="418105"/>
                  <a:pt x="0" y="7951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51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DE2A1-93E7-FCBD-D278-D027B5A28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70163-E008-3E80-0A41-3E3672962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2PC Protocol Key Takeaways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335ED5-161E-FC40-82C4-045601897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265F4F-9D0C-3AC8-38BB-F8109D817687}"/>
              </a:ext>
            </a:extLst>
          </p:cNvPr>
          <p:cNvSpPr/>
          <p:nvPr/>
        </p:nvSpPr>
        <p:spPr>
          <a:xfrm>
            <a:off x="1888479" y="1342164"/>
            <a:ext cx="1992464" cy="485029"/>
          </a:xfrm>
          <a:prstGeom prst="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Coordinator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790685-F1D0-6852-577B-D3FEA3A38D16}"/>
              </a:ext>
            </a:extLst>
          </p:cNvPr>
          <p:cNvSpPr/>
          <p:nvPr/>
        </p:nvSpPr>
        <p:spPr>
          <a:xfrm>
            <a:off x="8311058" y="1342164"/>
            <a:ext cx="1992464" cy="4850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Participant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9DA7DA-1B66-54A8-FDCD-B0590808F5BD}"/>
              </a:ext>
            </a:extLst>
          </p:cNvPr>
          <p:cNvSpPr/>
          <p:nvPr/>
        </p:nvSpPr>
        <p:spPr>
          <a:xfrm>
            <a:off x="2179652" y="245574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99ADD7-205A-E012-6E06-7040C8788899}"/>
              </a:ext>
            </a:extLst>
          </p:cNvPr>
          <p:cNvSpPr/>
          <p:nvPr/>
        </p:nvSpPr>
        <p:spPr>
          <a:xfrm>
            <a:off x="8602231" y="243978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10A0B88-5537-9264-D76E-B01895646FA7}"/>
              </a:ext>
            </a:extLst>
          </p:cNvPr>
          <p:cNvCxnSpPr>
            <a:endCxn id="9" idx="1"/>
          </p:cNvCxnSpPr>
          <p:nvPr/>
        </p:nvCxnSpPr>
        <p:spPr>
          <a:xfrm>
            <a:off x="23346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9B0CC16-F7BB-6478-FCC1-C24CE152F1CE}"/>
              </a:ext>
            </a:extLst>
          </p:cNvPr>
          <p:cNvSpPr txBox="1"/>
          <p:nvPr/>
        </p:nvSpPr>
        <p:spPr>
          <a:xfrm>
            <a:off x="138396" y="2048231"/>
            <a:ext cx="213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 to Commit a transaction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093112C-E800-1DC7-26E7-252149A91E01}"/>
              </a:ext>
            </a:extLst>
          </p:cNvPr>
          <p:cNvCxnSpPr/>
          <p:nvPr/>
        </p:nvCxnSpPr>
        <p:spPr>
          <a:xfrm>
            <a:off x="3589769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F983CEF-0448-2736-790A-830B5F600262}"/>
              </a:ext>
            </a:extLst>
          </p:cNvPr>
          <p:cNvSpPr txBox="1"/>
          <p:nvPr/>
        </p:nvSpPr>
        <p:spPr>
          <a:xfrm>
            <a:off x="3494700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7C1E8CD-93E8-AED2-BB3D-C9C2BB433DCC}"/>
              </a:ext>
            </a:extLst>
          </p:cNvPr>
          <p:cNvCxnSpPr/>
          <p:nvPr/>
        </p:nvCxnSpPr>
        <p:spPr>
          <a:xfrm>
            <a:off x="665604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8D63599-DCC5-E349-876B-E1444921A30A}"/>
              </a:ext>
            </a:extLst>
          </p:cNvPr>
          <p:cNvSpPr txBox="1"/>
          <p:nvPr/>
        </p:nvSpPr>
        <p:spPr>
          <a:xfrm>
            <a:off x="6560975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7B8DCC6-FFE0-84B0-1D37-18ED4585D35B}"/>
              </a:ext>
            </a:extLst>
          </p:cNvPr>
          <p:cNvCxnSpPr>
            <a:cxnSpLocks/>
          </p:cNvCxnSpPr>
          <p:nvPr/>
        </p:nvCxnSpPr>
        <p:spPr>
          <a:xfrm>
            <a:off x="2884711" y="2940772"/>
            <a:ext cx="0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8D20650-5812-3650-1D3B-89523835F3BB}"/>
              </a:ext>
            </a:extLst>
          </p:cNvPr>
          <p:cNvSpPr/>
          <p:nvPr/>
        </p:nvSpPr>
        <p:spPr>
          <a:xfrm>
            <a:off x="2179652" y="3683964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247657-116B-37EB-0524-12B78E473AD8}"/>
              </a:ext>
            </a:extLst>
          </p:cNvPr>
          <p:cNvSpPr/>
          <p:nvPr/>
        </p:nvSpPr>
        <p:spPr>
          <a:xfrm>
            <a:off x="8602231" y="368396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3E15BD7-E5B3-04C7-BF06-C346AA0C6B3A}"/>
              </a:ext>
            </a:extLst>
          </p:cNvPr>
          <p:cNvCxnSpPr>
            <a:cxnSpLocks/>
          </p:cNvCxnSpPr>
          <p:nvPr/>
        </p:nvCxnSpPr>
        <p:spPr>
          <a:xfrm>
            <a:off x="9307290" y="2940772"/>
            <a:ext cx="0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693FC3F-19CB-3215-D07A-61B430370C92}"/>
              </a:ext>
            </a:extLst>
          </p:cNvPr>
          <p:cNvCxnSpPr>
            <a:cxnSpLocks/>
          </p:cNvCxnSpPr>
          <p:nvPr/>
        </p:nvCxnSpPr>
        <p:spPr>
          <a:xfrm flipH="1">
            <a:off x="6656044" y="2822713"/>
            <a:ext cx="1946187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0B8BAD7-6B3A-0F5C-FD8B-C9E7CACACDCB}"/>
              </a:ext>
            </a:extLst>
          </p:cNvPr>
          <p:cNvSpPr txBox="1"/>
          <p:nvPr/>
        </p:nvSpPr>
        <p:spPr>
          <a:xfrm>
            <a:off x="6637174" y="2823570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F346C1-6417-94DF-82EC-4C3BE734FEE8}"/>
              </a:ext>
            </a:extLst>
          </p:cNvPr>
          <p:cNvSpPr/>
          <p:nvPr/>
        </p:nvSpPr>
        <p:spPr>
          <a:xfrm>
            <a:off x="3589769" y="4912185"/>
            <a:ext cx="1410117" cy="48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2B7303-FC2E-0EB4-0A5B-1107DB3D3BAD}"/>
              </a:ext>
            </a:extLst>
          </p:cNvPr>
          <p:cNvSpPr/>
          <p:nvPr/>
        </p:nvSpPr>
        <p:spPr>
          <a:xfrm>
            <a:off x="769535" y="4912185"/>
            <a:ext cx="1410117" cy="4850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156D72B-8B11-7CF1-ADDB-A4D825BFEAB8}"/>
              </a:ext>
            </a:extLst>
          </p:cNvPr>
          <p:cNvSpPr/>
          <p:nvPr/>
        </p:nvSpPr>
        <p:spPr>
          <a:xfrm>
            <a:off x="10012348" y="4912184"/>
            <a:ext cx="1410117" cy="48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2EDA942-70DB-8DF2-DFEA-9E97236C1A1F}"/>
              </a:ext>
            </a:extLst>
          </p:cNvPr>
          <p:cNvSpPr/>
          <p:nvPr/>
        </p:nvSpPr>
        <p:spPr>
          <a:xfrm>
            <a:off x="7192114" y="4912185"/>
            <a:ext cx="1410117" cy="4850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67653D5-B65E-EC10-47D6-A4297AFC5C7A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7897173" y="2924812"/>
            <a:ext cx="705058" cy="1987373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4B93854-789F-ABAF-7C87-7A6AE6EDD824}"/>
              </a:ext>
            </a:extLst>
          </p:cNvPr>
          <p:cNvSpPr txBox="1"/>
          <p:nvPr/>
        </p:nvSpPr>
        <p:spPr>
          <a:xfrm>
            <a:off x="6778284" y="3841404"/>
            <a:ext cx="1578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Vote-Abort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D4D487-8BC2-260E-DEC1-FA0DBD350F3E}"/>
              </a:ext>
            </a:extLst>
          </p:cNvPr>
          <p:cNvSpPr txBox="1"/>
          <p:nvPr/>
        </p:nvSpPr>
        <p:spPr>
          <a:xfrm>
            <a:off x="9223079" y="3127701"/>
            <a:ext cx="180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Vote-Commit</a:t>
            </a:r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7D104F0-2E1B-D7FE-A10E-1CA14599826D}"/>
              </a:ext>
            </a:extLst>
          </p:cNvPr>
          <p:cNvCxnSpPr>
            <a:cxnSpLocks/>
          </p:cNvCxnSpPr>
          <p:nvPr/>
        </p:nvCxnSpPr>
        <p:spPr>
          <a:xfrm flipH="1">
            <a:off x="3608641" y="3810408"/>
            <a:ext cx="1946187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0040A47-B45B-AC69-DB5B-50B6644AE38F}"/>
              </a:ext>
            </a:extLst>
          </p:cNvPr>
          <p:cNvSpPr txBox="1"/>
          <p:nvPr/>
        </p:nvSpPr>
        <p:spPr>
          <a:xfrm>
            <a:off x="3589771" y="3431204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Votes</a:t>
            </a:r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B0268E2-7AF5-6A26-D476-9DB80E22BDD0}"/>
              </a:ext>
            </a:extLst>
          </p:cNvPr>
          <p:cNvCxnSpPr>
            <a:cxnSpLocks/>
            <a:stCxn id="15" idx="2"/>
            <a:endCxn id="19" idx="0"/>
          </p:cNvCxnSpPr>
          <p:nvPr/>
        </p:nvCxnSpPr>
        <p:spPr>
          <a:xfrm flipH="1">
            <a:off x="1474594" y="4168993"/>
            <a:ext cx="1410117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F3CFFAD-D9A7-8D84-92DE-0667E185A2C1}"/>
              </a:ext>
            </a:extLst>
          </p:cNvPr>
          <p:cNvSpPr txBox="1"/>
          <p:nvPr/>
        </p:nvSpPr>
        <p:spPr>
          <a:xfrm>
            <a:off x="-8043" y="4453771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Any Vote-Abort?</a:t>
            </a:r>
            <a:endParaRPr lang="en-US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F0CF707-943C-9FFF-3FC3-47A1E7E279BC}"/>
              </a:ext>
            </a:extLst>
          </p:cNvPr>
          <p:cNvCxnSpPr>
            <a:cxnSpLocks/>
            <a:stCxn id="15" idx="2"/>
            <a:endCxn id="18" idx="0"/>
          </p:cNvCxnSpPr>
          <p:nvPr/>
        </p:nvCxnSpPr>
        <p:spPr>
          <a:xfrm>
            <a:off x="2884711" y="4168993"/>
            <a:ext cx="1410117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AFD576B-E88B-29E2-4E09-CB830DFFECCA}"/>
              </a:ext>
            </a:extLst>
          </p:cNvPr>
          <p:cNvSpPr txBox="1"/>
          <p:nvPr/>
        </p:nvSpPr>
        <p:spPr>
          <a:xfrm>
            <a:off x="3845409" y="4453771"/>
            <a:ext cx="2107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All Vote-Commit?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D090D2-D0B2-2664-6AF9-DE1BF13ED888}"/>
              </a:ext>
            </a:extLst>
          </p:cNvPr>
          <p:cNvSpPr txBox="1"/>
          <p:nvPr/>
        </p:nvSpPr>
        <p:spPr>
          <a:xfrm>
            <a:off x="3584040" y="3929245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Global Decision</a:t>
            </a:r>
            <a:endParaRPr lang="en-US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3D1F6E2-3EE8-6A3C-DC45-E89076D986F1}"/>
              </a:ext>
            </a:extLst>
          </p:cNvPr>
          <p:cNvCxnSpPr/>
          <p:nvPr/>
        </p:nvCxnSpPr>
        <p:spPr>
          <a:xfrm>
            <a:off x="3617932" y="3929379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69FA2F8-2824-8BA3-8A6D-572DAB7CE1AC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10012348" y="3926478"/>
            <a:ext cx="1755582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B2C67B0-71E2-2127-C302-05F5A99F7257}"/>
              </a:ext>
            </a:extLst>
          </p:cNvPr>
          <p:cNvSpPr txBox="1"/>
          <p:nvPr/>
        </p:nvSpPr>
        <p:spPr>
          <a:xfrm>
            <a:off x="9985972" y="3556832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Global Decision</a:t>
            </a:r>
            <a:endParaRPr lang="en-US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C6C1A0D-41A5-666A-190B-6B7FEBE0CB7F}"/>
              </a:ext>
            </a:extLst>
          </p:cNvPr>
          <p:cNvCxnSpPr>
            <a:cxnSpLocks/>
            <a:stCxn id="16" idx="2"/>
            <a:endCxn id="22" idx="0"/>
          </p:cNvCxnSpPr>
          <p:nvPr/>
        </p:nvCxnSpPr>
        <p:spPr>
          <a:xfrm flipH="1">
            <a:off x="7897173" y="4168992"/>
            <a:ext cx="1410117" cy="743193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027C37E-93AC-3487-ECB5-439000BA9EE4}"/>
              </a:ext>
            </a:extLst>
          </p:cNvPr>
          <p:cNvCxnSpPr>
            <a:cxnSpLocks/>
            <a:stCxn id="16" idx="2"/>
            <a:endCxn id="20" idx="0"/>
          </p:cNvCxnSpPr>
          <p:nvPr/>
        </p:nvCxnSpPr>
        <p:spPr>
          <a:xfrm>
            <a:off x="9307290" y="4168992"/>
            <a:ext cx="1410117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5B6A4C8-32E9-0D45-9E52-46377B8364B3}"/>
              </a:ext>
            </a:extLst>
          </p:cNvPr>
          <p:cNvSpPr txBox="1"/>
          <p:nvPr/>
        </p:nvSpPr>
        <p:spPr>
          <a:xfrm>
            <a:off x="7873319" y="4192128"/>
            <a:ext cx="109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D608BE5-A42E-BF95-F41A-7036D799DA33}"/>
              </a:ext>
            </a:extLst>
          </p:cNvPr>
          <p:cNvSpPr txBox="1"/>
          <p:nvPr/>
        </p:nvSpPr>
        <p:spPr>
          <a:xfrm>
            <a:off x="9787553" y="4192128"/>
            <a:ext cx="109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  <a:endParaRPr lang="en-US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A08C32EC-34CA-A3AE-CFCF-1F615210E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64" y="6012876"/>
            <a:ext cx="11816785" cy="743177"/>
          </a:xfrm>
        </p:spPr>
        <p:txBody>
          <a:bodyPr>
            <a:noAutofit/>
          </a:bodyPr>
          <a:lstStyle/>
          <a:p>
            <a:pPr marL="114300" indent="-342900"/>
            <a:r>
              <a:rPr lang="en-US" sz="2400" dirty="0">
                <a:latin typeface="Palatino Linotype" panose="02040502050505030304" pitchFamily="18" charset="0"/>
              </a:rPr>
              <a:t>Before sending any message or changing states, the coordinator/participants need to write an entry to the log.</a:t>
            </a: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22F37C64-E1BD-E5E3-BA0B-17FC087E3E49}"/>
              </a:ext>
            </a:extLst>
          </p:cNvPr>
          <p:cNvSpPr/>
          <p:nvPr/>
        </p:nvSpPr>
        <p:spPr>
          <a:xfrm>
            <a:off x="1494845" y="5390984"/>
            <a:ext cx="6368995" cy="264393"/>
          </a:xfrm>
          <a:custGeom>
            <a:avLst/>
            <a:gdLst>
              <a:gd name="connsiteX0" fmla="*/ 6368995 w 6368995"/>
              <a:gd name="connsiteY0" fmla="*/ 0 h 604339"/>
              <a:gd name="connsiteX1" fmla="*/ 3554233 w 6368995"/>
              <a:gd name="connsiteY1" fmla="*/ 604299 h 604339"/>
              <a:gd name="connsiteX2" fmla="*/ 0 w 6368995"/>
              <a:gd name="connsiteY2" fmla="*/ 23854 h 60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8995" h="604339">
                <a:moveTo>
                  <a:pt x="6368995" y="0"/>
                </a:moveTo>
                <a:cubicBezTo>
                  <a:pt x="5492363" y="300161"/>
                  <a:pt x="4615732" y="600323"/>
                  <a:pt x="3554233" y="604299"/>
                </a:cubicBezTo>
                <a:cubicBezTo>
                  <a:pt x="2492734" y="608275"/>
                  <a:pt x="1246367" y="316064"/>
                  <a:pt x="0" y="23854"/>
                </a:cubicBezTo>
              </a:path>
            </a:pathLst>
          </a:custGeom>
          <a:noFill/>
          <a:ln w="254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07FDC95D-BF51-7522-D669-89BE7187FCCD}"/>
              </a:ext>
            </a:extLst>
          </p:cNvPr>
          <p:cNvSpPr/>
          <p:nvPr/>
        </p:nvSpPr>
        <p:spPr>
          <a:xfrm>
            <a:off x="4293704" y="5398936"/>
            <a:ext cx="6448508" cy="320707"/>
          </a:xfrm>
          <a:custGeom>
            <a:avLst/>
            <a:gdLst>
              <a:gd name="connsiteX0" fmla="*/ 6448508 w 6448508"/>
              <a:gd name="connsiteY0" fmla="*/ 0 h 826938"/>
              <a:gd name="connsiteX1" fmla="*/ 3204376 w 6448508"/>
              <a:gd name="connsiteY1" fmla="*/ 826935 h 826938"/>
              <a:gd name="connsiteX2" fmla="*/ 0 w 6448508"/>
              <a:gd name="connsiteY2" fmla="*/ 7951 h 82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48508" h="826938">
                <a:moveTo>
                  <a:pt x="6448508" y="0"/>
                </a:moveTo>
                <a:cubicBezTo>
                  <a:pt x="5363817" y="412805"/>
                  <a:pt x="4279127" y="825610"/>
                  <a:pt x="3204376" y="826935"/>
                </a:cubicBezTo>
                <a:cubicBezTo>
                  <a:pt x="2129625" y="828260"/>
                  <a:pt x="1064812" y="418105"/>
                  <a:pt x="0" y="7951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76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3F8B0-2FAB-0DD1-B799-5B7985807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F1BB4-5871-CF42-6C6A-D1090125A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2PC Protocol Key Takeaways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FFEA33-B20B-A2CD-2BB3-8500169C74EB}"/>
              </a:ext>
            </a:extLst>
          </p:cNvPr>
          <p:cNvSpPr/>
          <p:nvPr/>
        </p:nvSpPr>
        <p:spPr>
          <a:xfrm>
            <a:off x="1888479" y="1342164"/>
            <a:ext cx="1992464" cy="485029"/>
          </a:xfrm>
          <a:prstGeom prst="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Coordinator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3A5DCC-7070-3014-8A16-8CC7A1D815C9}"/>
              </a:ext>
            </a:extLst>
          </p:cNvPr>
          <p:cNvSpPr/>
          <p:nvPr/>
        </p:nvSpPr>
        <p:spPr>
          <a:xfrm>
            <a:off x="8311058" y="1342164"/>
            <a:ext cx="1992464" cy="4850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Participant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71D440-78B7-1C40-2CE4-1EF8033B0681}"/>
              </a:ext>
            </a:extLst>
          </p:cNvPr>
          <p:cNvSpPr/>
          <p:nvPr/>
        </p:nvSpPr>
        <p:spPr>
          <a:xfrm>
            <a:off x="2179652" y="245574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76CDF3-296A-6197-BE2C-196550F9FE1D}"/>
              </a:ext>
            </a:extLst>
          </p:cNvPr>
          <p:cNvSpPr/>
          <p:nvPr/>
        </p:nvSpPr>
        <p:spPr>
          <a:xfrm>
            <a:off x="8602231" y="243978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E54D440-9BE8-B784-9B4A-D1D99F220FF6}"/>
              </a:ext>
            </a:extLst>
          </p:cNvPr>
          <p:cNvCxnSpPr>
            <a:endCxn id="9" idx="1"/>
          </p:cNvCxnSpPr>
          <p:nvPr/>
        </p:nvCxnSpPr>
        <p:spPr>
          <a:xfrm>
            <a:off x="23346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168894D-1292-AB1D-E931-8985C79F1B25}"/>
              </a:ext>
            </a:extLst>
          </p:cNvPr>
          <p:cNvSpPr txBox="1"/>
          <p:nvPr/>
        </p:nvSpPr>
        <p:spPr>
          <a:xfrm>
            <a:off x="138396" y="2048231"/>
            <a:ext cx="213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 to Commit a transaction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0586983-7DAE-E94A-29D1-F3AEFE7BDE64}"/>
              </a:ext>
            </a:extLst>
          </p:cNvPr>
          <p:cNvCxnSpPr/>
          <p:nvPr/>
        </p:nvCxnSpPr>
        <p:spPr>
          <a:xfrm>
            <a:off x="3589769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D7E38D8-C18F-CF73-E0C2-F491AFEC1C4F}"/>
              </a:ext>
            </a:extLst>
          </p:cNvPr>
          <p:cNvSpPr txBox="1"/>
          <p:nvPr/>
        </p:nvSpPr>
        <p:spPr>
          <a:xfrm>
            <a:off x="3494700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CF86BED-CA5C-6690-A2BE-A8D674AFE2A2}"/>
              </a:ext>
            </a:extLst>
          </p:cNvPr>
          <p:cNvCxnSpPr/>
          <p:nvPr/>
        </p:nvCxnSpPr>
        <p:spPr>
          <a:xfrm>
            <a:off x="665604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18AD882-4EF1-5ECA-08F8-D02E9FBEDEE1}"/>
              </a:ext>
            </a:extLst>
          </p:cNvPr>
          <p:cNvSpPr txBox="1"/>
          <p:nvPr/>
        </p:nvSpPr>
        <p:spPr>
          <a:xfrm>
            <a:off x="6560975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295D8FD-F3B9-F52B-09A2-080A7A44283F}"/>
              </a:ext>
            </a:extLst>
          </p:cNvPr>
          <p:cNvCxnSpPr>
            <a:cxnSpLocks/>
          </p:cNvCxnSpPr>
          <p:nvPr/>
        </p:nvCxnSpPr>
        <p:spPr>
          <a:xfrm>
            <a:off x="2884711" y="2940772"/>
            <a:ext cx="0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09488BF-07C0-4EB3-70D8-4616F0DFFFFB}"/>
              </a:ext>
            </a:extLst>
          </p:cNvPr>
          <p:cNvSpPr/>
          <p:nvPr/>
        </p:nvSpPr>
        <p:spPr>
          <a:xfrm>
            <a:off x="2179652" y="3683964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8622CD-CE6A-5BB0-7AFE-119DF115C2FF}"/>
              </a:ext>
            </a:extLst>
          </p:cNvPr>
          <p:cNvSpPr/>
          <p:nvPr/>
        </p:nvSpPr>
        <p:spPr>
          <a:xfrm>
            <a:off x="8602231" y="368396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980B208-7C21-680A-7BD4-9191011ED5EF}"/>
              </a:ext>
            </a:extLst>
          </p:cNvPr>
          <p:cNvCxnSpPr>
            <a:cxnSpLocks/>
          </p:cNvCxnSpPr>
          <p:nvPr/>
        </p:nvCxnSpPr>
        <p:spPr>
          <a:xfrm>
            <a:off x="9307290" y="2940772"/>
            <a:ext cx="0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F56B8F8-F6E9-B154-A22D-9ABBC09EADCE}"/>
              </a:ext>
            </a:extLst>
          </p:cNvPr>
          <p:cNvCxnSpPr>
            <a:cxnSpLocks/>
          </p:cNvCxnSpPr>
          <p:nvPr/>
        </p:nvCxnSpPr>
        <p:spPr>
          <a:xfrm flipH="1">
            <a:off x="6656044" y="2822713"/>
            <a:ext cx="1946187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FABF0DB-83FA-7796-7467-4F75FF70B7A3}"/>
              </a:ext>
            </a:extLst>
          </p:cNvPr>
          <p:cNvSpPr txBox="1"/>
          <p:nvPr/>
        </p:nvSpPr>
        <p:spPr>
          <a:xfrm>
            <a:off x="6637174" y="2823570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685913-C743-12C1-9899-7F8960D0EB83}"/>
              </a:ext>
            </a:extLst>
          </p:cNvPr>
          <p:cNvSpPr/>
          <p:nvPr/>
        </p:nvSpPr>
        <p:spPr>
          <a:xfrm>
            <a:off x="3589769" y="4912185"/>
            <a:ext cx="1410117" cy="48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9AE395-E784-9797-0B96-DCC6F8900EAB}"/>
              </a:ext>
            </a:extLst>
          </p:cNvPr>
          <p:cNvSpPr/>
          <p:nvPr/>
        </p:nvSpPr>
        <p:spPr>
          <a:xfrm>
            <a:off x="769535" y="4912185"/>
            <a:ext cx="1410117" cy="4850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DC172F-FAF2-3B5F-82C7-1DA31287B9E4}"/>
              </a:ext>
            </a:extLst>
          </p:cNvPr>
          <p:cNvSpPr/>
          <p:nvPr/>
        </p:nvSpPr>
        <p:spPr>
          <a:xfrm>
            <a:off x="10012348" y="4912184"/>
            <a:ext cx="1410117" cy="48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26E2B4-9037-0112-FB4C-999227DE627B}"/>
              </a:ext>
            </a:extLst>
          </p:cNvPr>
          <p:cNvSpPr/>
          <p:nvPr/>
        </p:nvSpPr>
        <p:spPr>
          <a:xfrm>
            <a:off x="7192114" y="4912185"/>
            <a:ext cx="1410117" cy="4850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F845356-2572-8130-D23C-03A5E8A44741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7897173" y="2924812"/>
            <a:ext cx="705058" cy="1987373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8009B2F-5E61-C9B8-1B04-B6BAB6C34AF5}"/>
              </a:ext>
            </a:extLst>
          </p:cNvPr>
          <p:cNvSpPr txBox="1"/>
          <p:nvPr/>
        </p:nvSpPr>
        <p:spPr>
          <a:xfrm>
            <a:off x="6778284" y="3841404"/>
            <a:ext cx="1578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Vote-Abort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2F189A-B61C-671C-C9D0-D415071FA7E2}"/>
              </a:ext>
            </a:extLst>
          </p:cNvPr>
          <p:cNvSpPr txBox="1"/>
          <p:nvPr/>
        </p:nvSpPr>
        <p:spPr>
          <a:xfrm>
            <a:off x="9223079" y="3127701"/>
            <a:ext cx="180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Vote-Commit</a:t>
            </a:r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5DBB872-2470-A6E1-44D5-15B73C0A5533}"/>
              </a:ext>
            </a:extLst>
          </p:cNvPr>
          <p:cNvCxnSpPr>
            <a:cxnSpLocks/>
          </p:cNvCxnSpPr>
          <p:nvPr/>
        </p:nvCxnSpPr>
        <p:spPr>
          <a:xfrm flipH="1">
            <a:off x="3608641" y="3810408"/>
            <a:ext cx="1946187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F42EAD8-CBBA-51CF-DD70-961B71B2FF5B}"/>
              </a:ext>
            </a:extLst>
          </p:cNvPr>
          <p:cNvSpPr txBox="1"/>
          <p:nvPr/>
        </p:nvSpPr>
        <p:spPr>
          <a:xfrm>
            <a:off x="3589771" y="3431204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Votes</a:t>
            </a:r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9D8D6A2-6A4B-C2F8-A724-2C1BD9AF2CC1}"/>
              </a:ext>
            </a:extLst>
          </p:cNvPr>
          <p:cNvCxnSpPr>
            <a:cxnSpLocks/>
            <a:stCxn id="15" idx="2"/>
            <a:endCxn id="19" idx="0"/>
          </p:cNvCxnSpPr>
          <p:nvPr/>
        </p:nvCxnSpPr>
        <p:spPr>
          <a:xfrm flipH="1">
            <a:off x="1474594" y="4168993"/>
            <a:ext cx="1410117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208C583-F53F-93C9-6C3A-334D563EA032}"/>
              </a:ext>
            </a:extLst>
          </p:cNvPr>
          <p:cNvSpPr txBox="1"/>
          <p:nvPr/>
        </p:nvSpPr>
        <p:spPr>
          <a:xfrm>
            <a:off x="-8043" y="4453771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Any Vote-Abort?</a:t>
            </a:r>
            <a:endParaRPr lang="en-US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5E0F55D-6AFC-E5F8-DBD7-62BF2A8E756C}"/>
              </a:ext>
            </a:extLst>
          </p:cNvPr>
          <p:cNvCxnSpPr>
            <a:cxnSpLocks/>
            <a:stCxn id="15" idx="2"/>
            <a:endCxn id="18" idx="0"/>
          </p:cNvCxnSpPr>
          <p:nvPr/>
        </p:nvCxnSpPr>
        <p:spPr>
          <a:xfrm>
            <a:off x="2884711" y="4168993"/>
            <a:ext cx="1410117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F2F3D22-7018-188A-39F7-C2707014EECB}"/>
              </a:ext>
            </a:extLst>
          </p:cNvPr>
          <p:cNvSpPr txBox="1"/>
          <p:nvPr/>
        </p:nvSpPr>
        <p:spPr>
          <a:xfrm>
            <a:off x="3845409" y="4453771"/>
            <a:ext cx="2107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All Vote-Commit?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438F2E9-92FB-B0CB-0A4D-3EF5626D0063}"/>
              </a:ext>
            </a:extLst>
          </p:cNvPr>
          <p:cNvSpPr txBox="1"/>
          <p:nvPr/>
        </p:nvSpPr>
        <p:spPr>
          <a:xfrm>
            <a:off x="3584040" y="3929245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Global Decision</a:t>
            </a:r>
            <a:endParaRPr lang="en-US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777066F-2833-361C-AC4B-32449E0A6953}"/>
              </a:ext>
            </a:extLst>
          </p:cNvPr>
          <p:cNvCxnSpPr/>
          <p:nvPr/>
        </p:nvCxnSpPr>
        <p:spPr>
          <a:xfrm>
            <a:off x="3617932" y="3929379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67CA0B8-C6D0-A704-FC89-997BF3720BB1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10012348" y="3926478"/>
            <a:ext cx="1755582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642FDC1-6284-7556-03FA-B6BE54E80068}"/>
              </a:ext>
            </a:extLst>
          </p:cNvPr>
          <p:cNvSpPr txBox="1"/>
          <p:nvPr/>
        </p:nvSpPr>
        <p:spPr>
          <a:xfrm>
            <a:off x="9985972" y="3556832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Global Decision</a:t>
            </a:r>
            <a:endParaRPr lang="en-US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C34CCC4-2DE8-A4D0-55CB-8D7336E76E24}"/>
              </a:ext>
            </a:extLst>
          </p:cNvPr>
          <p:cNvCxnSpPr>
            <a:cxnSpLocks/>
            <a:stCxn id="16" idx="2"/>
            <a:endCxn id="22" idx="0"/>
          </p:cNvCxnSpPr>
          <p:nvPr/>
        </p:nvCxnSpPr>
        <p:spPr>
          <a:xfrm flipH="1">
            <a:off x="7897173" y="4168992"/>
            <a:ext cx="1410117" cy="743193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7D8F05B-B37C-237F-9A63-608470E51888}"/>
              </a:ext>
            </a:extLst>
          </p:cNvPr>
          <p:cNvCxnSpPr>
            <a:cxnSpLocks/>
            <a:stCxn id="16" idx="2"/>
            <a:endCxn id="20" idx="0"/>
          </p:cNvCxnSpPr>
          <p:nvPr/>
        </p:nvCxnSpPr>
        <p:spPr>
          <a:xfrm>
            <a:off x="9307290" y="4168992"/>
            <a:ext cx="1410117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1FF8FC6-30A2-C980-6499-F7ACD0B94C12}"/>
              </a:ext>
            </a:extLst>
          </p:cNvPr>
          <p:cNvSpPr txBox="1"/>
          <p:nvPr/>
        </p:nvSpPr>
        <p:spPr>
          <a:xfrm>
            <a:off x="7873319" y="4192128"/>
            <a:ext cx="109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CEA4EE0-37F7-5C73-99DE-87DC69CDAB63}"/>
              </a:ext>
            </a:extLst>
          </p:cNvPr>
          <p:cNvSpPr txBox="1"/>
          <p:nvPr/>
        </p:nvSpPr>
        <p:spPr>
          <a:xfrm>
            <a:off x="9787553" y="4192128"/>
            <a:ext cx="109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  <a:endParaRPr lang="en-US" dirty="0"/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FD002CAB-1E93-0E30-9CAA-360ED18F4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64" y="6012876"/>
            <a:ext cx="11816785" cy="743177"/>
          </a:xfrm>
        </p:spPr>
        <p:txBody>
          <a:bodyPr>
            <a:noAutofit/>
          </a:bodyPr>
          <a:lstStyle/>
          <a:p>
            <a:pPr marL="114300" indent="-342900"/>
            <a:r>
              <a:rPr lang="en-US" sz="2400" dirty="0">
                <a:latin typeface="Palatino Linotype" panose="02040502050505030304" pitchFamily="18" charset="0"/>
              </a:rPr>
              <a:t>Some states allow the coordinator/participants to exit only when they receive messages from others. How can they exit if they do not receive required messages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81453054-AEB2-286A-A67F-04220B104812}"/>
              </a:ext>
            </a:extLst>
          </p:cNvPr>
          <p:cNvSpPr/>
          <p:nvPr/>
        </p:nvSpPr>
        <p:spPr>
          <a:xfrm>
            <a:off x="1494845" y="5390984"/>
            <a:ext cx="6368995" cy="264393"/>
          </a:xfrm>
          <a:custGeom>
            <a:avLst/>
            <a:gdLst>
              <a:gd name="connsiteX0" fmla="*/ 6368995 w 6368995"/>
              <a:gd name="connsiteY0" fmla="*/ 0 h 604339"/>
              <a:gd name="connsiteX1" fmla="*/ 3554233 w 6368995"/>
              <a:gd name="connsiteY1" fmla="*/ 604299 h 604339"/>
              <a:gd name="connsiteX2" fmla="*/ 0 w 6368995"/>
              <a:gd name="connsiteY2" fmla="*/ 23854 h 60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8995" h="604339">
                <a:moveTo>
                  <a:pt x="6368995" y="0"/>
                </a:moveTo>
                <a:cubicBezTo>
                  <a:pt x="5492363" y="300161"/>
                  <a:pt x="4615732" y="600323"/>
                  <a:pt x="3554233" y="604299"/>
                </a:cubicBezTo>
                <a:cubicBezTo>
                  <a:pt x="2492734" y="608275"/>
                  <a:pt x="1246367" y="316064"/>
                  <a:pt x="0" y="23854"/>
                </a:cubicBezTo>
              </a:path>
            </a:pathLst>
          </a:custGeom>
          <a:noFill/>
          <a:ln w="254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56FD7A2B-ADD5-A2EB-88CF-820A47050299}"/>
              </a:ext>
            </a:extLst>
          </p:cNvPr>
          <p:cNvSpPr/>
          <p:nvPr/>
        </p:nvSpPr>
        <p:spPr>
          <a:xfrm>
            <a:off x="4293704" y="5398936"/>
            <a:ext cx="6448508" cy="320707"/>
          </a:xfrm>
          <a:custGeom>
            <a:avLst/>
            <a:gdLst>
              <a:gd name="connsiteX0" fmla="*/ 6448508 w 6448508"/>
              <a:gd name="connsiteY0" fmla="*/ 0 h 826938"/>
              <a:gd name="connsiteX1" fmla="*/ 3204376 w 6448508"/>
              <a:gd name="connsiteY1" fmla="*/ 826935 h 826938"/>
              <a:gd name="connsiteX2" fmla="*/ 0 w 6448508"/>
              <a:gd name="connsiteY2" fmla="*/ 7951 h 82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48508" h="826938">
                <a:moveTo>
                  <a:pt x="6448508" y="0"/>
                </a:moveTo>
                <a:cubicBezTo>
                  <a:pt x="5363817" y="412805"/>
                  <a:pt x="4279127" y="825610"/>
                  <a:pt x="3204376" y="826935"/>
                </a:cubicBezTo>
                <a:cubicBezTo>
                  <a:pt x="2129625" y="828260"/>
                  <a:pt x="1064812" y="418105"/>
                  <a:pt x="0" y="7951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6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C2A2A-3CE1-6F72-7493-0DC5DA8CC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10A5F-FE31-0ADC-1A7B-46BB81C98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2PC Termination 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CF9564-9511-E318-2FA0-D27FE2AF9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8AE3C-789A-5856-F51C-3AF14F516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How to terminate 2PC protocol under coordinator/participant failures?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What can happen to 2PC without a well-defined termination protocol?</a:t>
            </a:r>
            <a:endParaRPr lang="en-US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408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5AAA5-28D8-10FB-28AE-B7FEEA926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604C0-299D-5701-9194-D54487B9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Useful Readings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39989D-C515-6193-0E07-1A3521108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5290C0-C960-872D-9876-0577C31C1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6941E3-F01F-147F-6F10-ED54E3764C4E}"/>
              </a:ext>
            </a:extLst>
          </p:cNvPr>
          <p:cNvSpPr txBox="1"/>
          <p:nvPr/>
        </p:nvSpPr>
        <p:spPr>
          <a:xfrm>
            <a:off x="838200" y="1274346"/>
            <a:ext cx="107762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In general, a good practice is to read the recommended books end-to-end.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From </a:t>
            </a:r>
            <a:r>
              <a:rPr lang="en-US" sz="2400" b="1" dirty="0">
                <a:latin typeface="Palatino Linotype" panose="02040502050505030304" pitchFamily="18" charset="0"/>
              </a:rPr>
              <a:t>Principles of Distributed Database Systems</a:t>
            </a:r>
            <a:r>
              <a:rPr lang="en-US" sz="2400" dirty="0">
                <a:latin typeface="Palatino Linotype" panose="02040502050505030304" pitchFamily="18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Chapters 1, 10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Chapter 11.1, 11.2, 11.3, 11.6, 11.7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Chapters 12, and 13 (</a:t>
            </a:r>
            <a:r>
              <a:rPr lang="en-US" sz="2400" i="1" dirty="0">
                <a:latin typeface="Palatino Linotype" panose="02040502050505030304" pitchFamily="18" charset="0"/>
              </a:rPr>
              <a:t>to be covered</a:t>
            </a:r>
            <a:r>
              <a:rPr lang="en-US" sz="2400" dirty="0">
                <a:latin typeface="Palatino Linotype" panose="02040502050505030304" pitchFamily="18" charset="0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2132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98644-7DED-99D3-F8AE-7755AA106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9930F-EEB9-2A7D-C7AD-3270C41B6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2PC Termination 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AD2C9D-3130-4F30-2B15-FCD481FCB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E019E-64FD-E8DB-185E-572D91B83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The termination protocol allows 2PC to make progress under failures.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How to start a termination protocol?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326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7721F-8BE1-C423-93AC-1188FE1D8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81ECC-76C9-2C48-55EE-51AE27894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2PC Termination 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3BDFA-0939-C87A-9A66-A368CE56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B15CE-7CFB-E689-5953-388502B2E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The termination protocol allows 2PC to make progress under failures.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How to start a termination protocol?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Use timers.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Whenever the coordinator/participant enters a new state, it starts a timer.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5028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A90D5-FAA0-20F3-1210-A8DA44E1F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6EB1D-ACB4-C607-7A20-C743D52EB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2PC Termination 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BC63C2-BD1B-B7CD-59CA-9E93E550C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195C6-1FB5-012F-D901-6FB0D8641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The termination protocol allows 2PC to make progress under failures.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How to start a termination protocol?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Use timers.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Whenever the coordinator/participant enters a new state, it starts a timer.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The timer defines the maximum amount of time the coordinator/participant should wait before starting the termination protocol.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When the timer timeouts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dirty="0">
                <a:latin typeface="Palatino Linotype" panose="02040502050505030304" pitchFamily="18" charset="0"/>
              </a:rPr>
              <a:t>initiate the termination protocol.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9930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5C8A5-0B0E-1C04-0F64-BDED9CCB1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2C43B-1BCA-89CB-ADFD-AF584766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2PC Termination 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D5AC65-AA2E-45AB-4991-F001080DC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BDD23-C21D-F290-FCCB-AE6CC20DE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The termination protocol allows 2PC to make progress under failures.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How to start a termination protocol?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Use timers.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Whenever the coordinator/participant enters a new state, it starts a timer.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The timer defines the maximum amount of time the coordinator/participant should wait before starting the termination protocol.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When the timer timeouts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dirty="0">
                <a:latin typeface="Palatino Linotype" panose="02040502050505030304" pitchFamily="18" charset="0"/>
              </a:rPr>
              <a:t>initiate the termination protocol.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Termination protocol is a state transition protocol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allows moving across states.</a:t>
            </a:r>
            <a:endParaRPr lang="en-US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9769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F1DEB-0549-6914-8341-EFA04656A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284D6-5E76-DB3C-600E-EDA33C8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2PC Coordinator Timeout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EA0698-F6FA-ADD6-AA3D-D1AD7F1B5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65068-7E0C-BB6F-47A7-B6E1E17D0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Timeout in Ready State:</a:t>
            </a:r>
          </a:p>
          <a:p>
            <a:pPr lvl="1"/>
            <a:endParaRPr lang="en-US" sz="20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6657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A9136-49D8-355B-D71B-0EB87C69E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74600-73C3-6293-1335-F1685F0BC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2PC Coordinator Timeout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625D0A-55C5-9F48-7315-1CC44B676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6E67D-E6D8-7690-24C1-8606E8B1D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Timeout in Ready State: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Implies that the coordinator did not receive votes from all the participants.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92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18109-13B6-FFA2-F804-4FF91105E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EDBF6-2402-7E9B-F9DC-A2B7CA3A0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2PC Coordinator Timeout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68C66-F548-1F17-6C26-0D8537812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5E2E3-F4F6-2556-CB7D-EA436F840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Timeout in Ready State: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Implies that the coordinator did not receive votes from all the participants.</a:t>
            </a:r>
          </a:p>
          <a:p>
            <a:pPr lvl="1"/>
            <a:endParaRPr lang="en-US" sz="18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Coordinator cannot unilaterally commit the transaction. Why?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1939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B44AD-D216-02C6-E8BD-996629DD7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86B62-DF2E-F8FD-0683-44E7D3B82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2PC Coordinator Timeout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6DD47A-1824-DC1C-2FEE-6E1591970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655AD-7E4B-A35B-BDAF-3AB1C6B16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Timeout in Ready State: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Implies that the coordinator did not receive votes from all the participants.</a:t>
            </a:r>
          </a:p>
          <a:p>
            <a:pPr lvl="1"/>
            <a:endParaRPr lang="en-US" sz="18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Coordinator cannot unilaterally commit the transaction. Why?</a:t>
            </a:r>
          </a:p>
          <a:p>
            <a:pPr lvl="1"/>
            <a:endParaRPr lang="en-US" sz="18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Coordination aborts the transaction and sends Abort as the global decision.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6395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3AD52-4C7A-ADEC-7C23-B4C157C55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579E5-911E-A364-B032-E4355BEAB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2PC Coordinator Timeout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B9B981-9468-0345-1853-6093D1052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AADF5-BFAC-08AB-2641-4E45B72E8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Timeout in Ready State: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Implies that the coordinator did not receive votes from all the participants.</a:t>
            </a:r>
          </a:p>
          <a:p>
            <a:pPr lvl="1"/>
            <a:endParaRPr lang="en-US" sz="18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Coordinator cannot unilaterally commit the transaction. Why?</a:t>
            </a:r>
          </a:p>
          <a:p>
            <a:pPr lvl="1"/>
            <a:endParaRPr lang="en-US" sz="18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Coordination aborts the transaction and sends Abort as the global decision.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Timeout in Abort/Commit State:</a:t>
            </a:r>
          </a:p>
        </p:txBody>
      </p:sp>
    </p:spTree>
    <p:extLst>
      <p:ext uri="{BB962C8B-B14F-4D97-AF65-F5344CB8AC3E}">
        <p14:creationId xmlns:p14="http://schemas.microsoft.com/office/powerpoint/2010/main" val="30938748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FFC76-C18F-E162-AC01-EB551B620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45469-580B-78C8-BB2A-C9DFFED82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2PC Coordinator Timeout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5DE0CB-2572-6ADD-A820-A2403E72F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61503-93B0-3C89-AB85-5DE75E9A1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Timeout in Ready State: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Implies that the coordinator did not receive votes from all the participants.</a:t>
            </a:r>
          </a:p>
          <a:p>
            <a:pPr lvl="1"/>
            <a:endParaRPr lang="en-US" sz="18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Coordinator cannot unilaterally commit the transaction. Why?</a:t>
            </a:r>
          </a:p>
          <a:p>
            <a:pPr lvl="1"/>
            <a:endParaRPr lang="en-US" sz="18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Coordination aborts the transaction and sends Abort as the global decision.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Timeout in Abort/Commit State: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Implies that the coordinator did not receive acknowledgments from all the participants.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pPr lvl="1"/>
            <a:endParaRPr lang="en-US" sz="20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96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7D68B-8D9A-D7F0-0DDB-33786996B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AB1FE-1F4E-BB6E-3C23-F43E9C807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Last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07D66-FA56-360F-ED7F-581C0DAE1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Last class we looked at: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Distributed Transaction Processing</a:t>
            </a:r>
          </a:p>
          <a:p>
            <a:r>
              <a:rPr lang="en-US" sz="2400" dirty="0">
                <a:latin typeface="Palatino Linotype" panose="02040502050505030304" pitchFamily="18" charset="0"/>
              </a:rPr>
              <a:t>Concurrency Control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2PL</a:t>
            </a:r>
          </a:p>
          <a:p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Necessary actions when running a distributed transaction  Undo, Redo</a:t>
            </a:r>
            <a:endParaRPr lang="en-US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589B8-7814-76CD-163A-687031D38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7344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8C292-2EFC-7E7F-9ECA-71FD23871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616AE-D9F8-2C63-6708-C67394987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2PC Coordinator Timeout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F23F12-46EF-E33A-2744-14A282087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737F4-7D16-6DA0-E4E4-07674CBE0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Timeout in Ready State: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Implies that the coordinator did not receive votes from all the participants.</a:t>
            </a:r>
          </a:p>
          <a:p>
            <a:pPr lvl="1"/>
            <a:endParaRPr lang="en-US" sz="18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Coordinator cannot unilaterally commit the transaction. Why?</a:t>
            </a:r>
          </a:p>
          <a:p>
            <a:pPr lvl="1"/>
            <a:endParaRPr lang="en-US" sz="18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Coordination aborts the transaction and sends Abort as the global decision.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Timeout in Abort/Commit State: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Implies that the coordinator did not receive acknowledgments from all the participants.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Coordinator repeatedly sends the global decision to participants that have not responded.</a:t>
            </a:r>
          </a:p>
        </p:txBody>
      </p:sp>
    </p:spTree>
    <p:extLst>
      <p:ext uri="{BB962C8B-B14F-4D97-AF65-F5344CB8AC3E}">
        <p14:creationId xmlns:p14="http://schemas.microsoft.com/office/powerpoint/2010/main" val="27364192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68B52-DA98-B133-2153-8D857DE9E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0600B-E4C7-83C1-4156-4BB1C0C94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2PC Participant Timeout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34A05-A1D3-676B-52E3-618C515B1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C993D-6248-5713-A7CC-ACA1962B3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Timeout in Initial State:</a:t>
            </a:r>
          </a:p>
          <a:p>
            <a:pPr lvl="1"/>
            <a:endParaRPr lang="en-US" sz="20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6523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7221B-F758-4032-4F93-F4EA2513F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D002B-353B-350B-D60E-32C980E39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2PC Participant Timeout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73CFBF-46B7-599C-4A49-09572DED9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2348F-AFE3-CFDD-B072-26D633438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Timeout in Initial State: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Implies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dirty="0">
                <a:latin typeface="Palatino Linotype" panose="02040502050505030304" pitchFamily="18" charset="0"/>
              </a:rPr>
              <a:t>participant is waiting for Prepare message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Palatino Linotype" panose="02040502050505030304" pitchFamily="18" charset="0"/>
            </a:endParaRPr>
          </a:p>
          <a:p>
            <a:pPr lvl="1"/>
            <a:endParaRPr lang="en-US" sz="20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8530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08AFF-7F1A-401D-816C-332ACD550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3EABD-C8B6-784C-7A72-56077605F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2PC Participant Timeout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CD5E7C-01C3-487E-63A7-9EF598FDB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6BB5E-22B7-8C0C-1199-06009ECA6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Timeout in Initial State: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Implies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dirty="0">
                <a:latin typeface="Palatino Linotype" panose="02040502050505030304" pitchFamily="18" charset="0"/>
              </a:rPr>
              <a:t>participant is waiting for Prepare message</a:t>
            </a:r>
          </a:p>
          <a:p>
            <a:pPr lvl="1"/>
            <a:endParaRPr lang="en-US" sz="16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Participant unilaterally aborts the transaction.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Palatino Linotype" panose="02040502050505030304" pitchFamily="18" charset="0"/>
            </a:endParaRPr>
          </a:p>
          <a:p>
            <a:pPr lvl="1"/>
            <a:endParaRPr lang="en-US" sz="20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8889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D0FDE-9975-D5AA-1AFC-D0D873E3B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52ADC-591E-E24D-990E-A5C157D45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2PC Participant Timeout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EE6F8B-98A9-A4A3-E1E8-0DBA775B4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EEB99-F1FC-BEEE-D9E0-8C58C76BD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Timeout in Initial State: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Implies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dirty="0">
                <a:latin typeface="Palatino Linotype" panose="02040502050505030304" pitchFamily="18" charset="0"/>
              </a:rPr>
              <a:t>participant is waiting for Prepare message</a:t>
            </a:r>
          </a:p>
          <a:p>
            <a:pPr lvl="1"/>
            <a:endParaRPr lang="en-US" sz="16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Participant unilaterally aborts the transaction.</a:t>
            </a:r>
          </a:p>
          <a:p>
            <a:pPr lvl="1"/>
            <a:endParaRPr lang="en-US" sz="16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What if the participant receives a Prepare in the future?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Palatino Linotype" panose="02040502050505030304" pitchFamily="18" charset="0"/>
            </a:endParaRPr>
          </a:p>
          <a:p>
            <a:pPr lvl="1"/>
            <a:endParaRPr lang="en-US" sz="20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5199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52AF4-14DC-E283-6A86-10B222408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9C972-9972-EF60-1C4B-82C174467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2PC Participant Timeout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BC6E6A-17C5-90E6-76B1-7BB62DFF8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438A-CCB8-0B31-794D-02479ACAB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Timeout in Initial State: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Implies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dirty="0">
                <a:latin typeface="Palatino Linotype" panose="02040502050505030304" pitchFamily="18" charset="0"/>
              </a:rPr>
              <a:t>participant is waiting for Prepare message</a:t>
            </a:r>
          </a:p>
          <a:p>
            <a:pPr lvl="1"/>
            <a:endParaRPr lang="en-US" sz="16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Participant unilaterally aborts the transaction.</a:t>
            </a:r>
          </a:p>
          <a:p>
            <a:pPr lvl="1"/>
            <a:endParaRPr lang="en-US" sz="16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What if the participant receives a Prepare in the future?</a:t>
            </a:r>
          </a:p>
          <a:p>
            <a:pPr lvl="2"/>
            <a:r>
              <a:rPr lang="en-US" sz="2400" dirty="0">
                <a:latin typeface="Palatino Linotype" panose="02040502050505030304" pitchFamily="18" charset="0"/>
              </a:rPr>
              <a:t>Either ignore or send a vote-abort.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Palatino Linotype" panose="02040502050505030304" pitchFamily="18" charset="0"/>
            </a:endParaRPr>
          </a:p>
          <a:p>
            <a:pPr lvl="1"/>
            <a:endParaRPr lang="en-US" sz="20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4037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34AA6-26CC-B573-0765-38942C6F0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E1D1D-42F8-2C99-1C04-809948C33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2PC Participant Timeout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0B57B-5D48-E8AD-F7D0-6DA87BD42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3720F-30FD-B954-2EFF-2F3766EB0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Timeout in Initial State: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Implies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dirty="0">
                <a:latin typeface="Palatino Linotype" panose="02040502050505030304" pitchFamily="18" charset="0"/>
              </a:rPr>
              <a:t>participant is waiting for Prepare message</a:t>
            </a:r>
          </a:p>
          <a:p>
            <a:pPr lvl="1"/>
            <a:endParaRPr lang="en-US" sz="16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Participant unilaterally aborts the transaction.</a:t>
            </a:r>
          </a:p>
          <a:p>
            <a:pPr lvl="1"/>
            <a:endParaRPr lang="en-US" sz="16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What if the participant receives a Prepare in the future?</a:t>
            </a:r>
          </a:p>
          <a:p>
            <a:pPr lvl="2"/>
            <a:r>
              <a:rPr lang="en-US" sz="2400" dirty="0">
                <a:latin typeface="Palatino Linotype" panose="02040502050505030304" pitchFamily="18" charset="0"/>
              </a:rPr>
              <a:t>Either ignore or send a vote-abort.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Timeout in Ready State:</a:t>
            </a:r>
          </a:p>
          <a:p>
            <a:pPr lvl="1"/>
            <a:endParaRPr lang="en-US" sz="2000" b="1" dirty="0">
              <a:latin typeface="Palatino Linotype" panose="02040502050505030304" pitchFamily="18" charset="0"/>
            </a:endParaRPr>
          </a:p>
          <a:p>
            <a:pPr lvl="1"/>
            <a:endParaRPr lang="en-US" sz="20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6892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26534-16B7-8AD0-94F5-3C2556D4A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05195-EEBC-A721-A97B-F461147FB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2PC Participant Timeout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28A1EF-8639-53D4-82D0-D7BA8994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BF9D7-C092-1CA7-A513-011C8D366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Timeout in Initial State: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Implies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dirty="0">
                <a:latin typeface="Palatino Linotype" panose="02040502050505030304" pitchFamily="18" charset="0"/>
              </a:rPr>
              <a:t>participant is waiting for Prepare message</a:t>
            </a:r>
          </a:p>
          <a:p>
            <a:pPr lvl="1"/>
            <a:endParaRPr lang="en-US" sz="16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Participant unilaterally aborts the transaction.</a:t>
            </a:r>
          </a:p>
          <a:p>
            <a:pPr lvl="1"/>
            <a:endParaRPr lang="en-US" sz="16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What if the participant receives a Prepare in the future?</a:t>
            </a:r>
          </a:p>
          <a:p>
            <a:pPr lvl="2"/>
            <a:r>
              <a:rPr lang="en-US" sz="2400" dirty="0">
                <a:latin typeface="Palatino Linotype" panose="02040502050505030304" pitchFamily="18" charset="0"/>
              </a:rPr>
              <a:t>Either ignore or send a vote-abort.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Timeout in Ready State: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Implies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participant voted to commit but has not received the global decision.</a:t>
            </a:r>
            <a:endParaRPr lang="en-US" dirty="0">
              <a:latin typeface="Palatino Linotype" panose="02040502050505030304" pitchFamily="18" charset="0"/>
            </a:endParaRPr>
          </a:p>
          <a:p>
            <a:pPr lvl="1"/>
            <a:endParaRPr lang="en-US" sz="20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2005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2D972-5FBE-D3B1-AC5D-978C10B4C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201B3-8279-BFED-42C0-76332E928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2PC Participant Timeout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3F6334-394A-9E8E-955E-FDD3ACA94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FE33D-4155-87FC-B86B-3FDE433A0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Timeout in Initial State: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Implies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dirty="0">
                <a:latin typeface="Palatino Linotype" panose="02040502050505030304" pitchFamily="18" charset="0"/>
              </a:rPr>
              <a:t>participant is waiting for Prepare message</a:t>
            </a:r>
          </a:p>
          <a:p>
            <a:pPr lvl="1"/>
            <a:endParaRPr lang="en-US" sz="16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Participant unilaterally aborts the transaction.</a:t>
            </a:r>
          </a:p>
          <a:p>
            <a:pPr lvl="1"/>
            <a:endParaRPr lang="en-US" sz="16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What if the participant receives a Prepare in the future?</a:t>
            </a:r>
          </a:p>
          <a:p>
            <a:pPr lvl="2"/>
            <a:r>
              <a:rPr lang="en-US" sz="2400" dirty="0">
                <a:latin typeface="Palatino Linotype" panose="02040502050505030304" pitchFamily="18" charset="0"/>
              </a:rPr>
              <a:t>Either ignore or send a vote-abort.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Timeout in Ready State: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Implies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participant voted to commit but has not received the global decision.</a:t>
            </a:r>
          </a:p>
          <a:p>
            <a:pPr lvl="1"/>
            <a:endParaRPr lang="en-US" sz="16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Cannot unilaterally make a decision, or change its own vote (to vote abort) .</a:t>
            </a:r>
            <a:endParaRPr lang="en-US" dirty="0">
              <a:latin typeface="Palatino Linotype" panose="02040502050505030304" pitchFamily="18" charset="0"/>
            </a:endParaRPr>
          </a:p>
          <a:p>
            <a:pPr lvl="1"/>
            <a:endParaRPr lang="en-US" sz="20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7412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8F3C2-0169-4C3F-D7CD-C8C3A09D8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643C5-2995-A25E-0AB9-4A16B77C1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2PC Participant Timeout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D7CDD7-61BA-44E6-A2A3-03C2433BC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7C489-83A6-5A0F-FFCF-125415534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Timeout in Initial State: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Implies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dirty="0">
                <a:latin typeface="Palatino Linotype" panose="02040502050505030304" pitchFamily="18" charset="0"/>
              </a:rPr>
              <a:t>participant is waiting for Prepare message</a:t>
            </a:r>
          </a:p>
          <a:p>
            <a:pPr lvl="1"/>
            <a:endParaRPr lang="en-US" sz="16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Participant unilaterally aborts the transaction.</a:t>
            </a:r>
          </a:p>
          <a:p>
            <a:pPr lvl="1"/>
            <a:endParaRPr lang="en-US" sz="16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What if the participant receives a Prepare in the future?</a:t>
            </a:r>
          </a:p>
          <a:p>
            <a:pPr lvl="2"/>
            <a:r>
              <a:rPr lang="en-US" sz="2400" dirty="0">
                <a:latin typeface="Palatino Linotype" panose="02040502050505030304" pitchFamily="18" charset="0"/>
              </a:rPr>
              <a:t>Either ignore or send a vote-abort.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Timeout in Ready State: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Implies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participant voted to commit but has not received the global decision.</a:t>
            </a:r>
          </a:p>
          <a:p>
            <a:pPr lvl="1"/>
            <a:endParaRPr lang="en-US" sz="16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Cannot unilaterally make a decision, or change its own vote (to vote abort) .</a:t>
            </a:r>
            <a:endParaRPr lang="en-US" dirty="0">
              <a:latin typeface="Palatino Linotype" panose="02040502050505030304" pitchFamily="18" charset="0"/>
            </a:endParaRPr>
          </a:p>
          <a:p>
            <a:pPr lvl="1"/>
            <a:endParaRPr lang="en-US" sz="20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Participant remains blocked until it hears a decision.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465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6C06E-5DE3-F8AC-3942-706003F1C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E9945-FA13-A441-0F69-C94E57D62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Transaction Fate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F85CA9-0718-698B-0DA4-E4F9C6ADE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20596-5EE1-5058-3FF2-45FEA3D41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Once a distributed transaction is executed by all the participants, we need to decide whether to commit or abort the transaction.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When will a transaction commit or abort?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 transaction </a:t>
            </a:r>
            <a:r>
              <a:rPr lang="en-US" sz="2400" b="1" dirty="0">
                <a:latin typeface="Palatino Linotype" panose="02040502050505030304" pitchFamily="18" charset="0"/>
              </a:rPr>
              <a:t>commits </a:t>
            </a:r>
            <a:r>
              <a:rPr lang="en-US" sz="2400" dirty="0">
                <a:latin typeface="Palatino Linotype" panose="02040502050505030304" pitchFamily="18" charset="0"/>
              </a:rPr>
              <a:t>when all the participants agree.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 transaction </a:t>
            </a:r>
            <a:r>
              <a:rPr lang="en-US" sz="2400" b="1" dirty="0">
                <a:latin typeface="Palatino Linotype" panose="02040502050505030304" pitchFamily="18" charset="0"/>
              </a:rPr>
              <a:t>aborts </a:t>
            </a:r>
            <a:r>
              <a:rPr lang="en-US" sz="2400" dirty="0">
                <a:latin typeface="Palatino Linotype" panose="02040502050505030304" pitchFamily="18" charset="0"/>
              </a:rPr>
              <a:t>when one of the participant disagrees.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9235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C24CD-3608-A5B1-9389-456457FE5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56340-A2C6-2623-1E85-9DE51F4EF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2PC Blocking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4BC50C-DD1B-C99E-DAF5-89C7AF9CF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0F969-9173-F6FB-AB41-1B997C665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pPr marL="342900" lvl="1" indent="-342900"/>
            <a:r>
              <a:rPr lang="en-US" dirty="0">
                <a:latin typeface="Palatino Linotype" panose="02040502050505030304" pitchFamily="18" charset="0"/>
              </a:rPr>
              <a:t>Participant remaining blocked impacts system liveness!</a:t>
            </a:r>
          </a:p>
          <a:p>
            <a:pPr marL="342900" lvl="1" indent="-342900"/>
            <a:endParaRPr lang="en-US" sz="1800" dirty="0">
              <a:latin typeface="Palatino Linotype" panose="02040502050505030304" pitchFamily="18" charset="0"/>
            </a:endParaRPr>
          </a:p>
          <a:p>
            <a:pPr marL="342900" lvl="1" indent="-342900"/>
            <a:r>
              <a:rPr lang="en-US" dirty="0">
                <a:latin typeface="Palatino Linotype" panose="02040502050505030304" pitchFamily="18" charset="0"/>
              </a:rPr>
              <a:t>What can we do?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7283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58DFB-82FA-4452-F062-D30C85F67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DF511-90B8-5935-F304-0A633621D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2PC Blocking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6DD287-5C4F-C1B5-BB83-7CA346A7D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EDF16-CC29-F817-6A16-281064EA5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pPr marL="342900" lvl="1" indent="-342900"/>
            <a:r>
              <a:rPr lang="en-US" dirty="0">
                <a:latin typeface="Palatino Linotype" panose="02040502050505030304" pitchFamily="18" charset="0"/>
              </a:rPr>
              <a:t>Participant remaining blocked impacts system liveness!</a:t>
            </a:r>
          </a:p>
          <a:p>
            <a:pPr marL="342900" lvl="1" indent="-342900"/>
            <a:endParaRPr lang="en-US" sz="1800" dirty="0">
              <a:latin typeface="Palatino Linotype" panose="02040502050505030304" pitchFamily="18" charset="0"/>
            </a:endParaRPr>
          </a:p>
          <a:p>
            <a:pPr marL="342900" lvl="1" indent="-342900"/>
            <a:r>
              <a:rPr lang="en-US" dirty="0">
                <a:latin typeface="Palatino Linotype" panose="02040502050505030304" pitchFamily="18" charset="0"/>
              </a:rPr>
              <a:t>What can we do?</a:t>
            </a:r>
          </a:p>
          <a:p>
            <a:pPr marL="342900" lvl="1" indent="-342900"/>
            <a:endParaRPr lang="en-US" sz="1800" dirty="0">
              <a:latin typeface="Palatino Linotype" panose="02040502050505030304" pitchFamily="18" charset="0"/>
            </a:endParaRPr>
          </a:p>
          <a:p>
            <a:pPr marL="342900" lvl="1" indent="-342900"/>
            <a:r>
              <a:rPr lang="en-US" dirty="0">
                <a:latin typeface="Palatino Linotype" panose="02040502050505030304" pitchFamily="18" charset="0"/>
              </a:rPr>
              <a:t>Several important scenarios to consider?</a:t>
            </a:r>
          </a:p>
          <a:p>
            <a:pPr marL="800100" lvl="2" indent="-342900"/>
            <a:r>
              <a:rPr lang="en-US" sz="2400" dirty="0">
                <a:latin typeface="Palatino Linotype" panose="02040502050505030304" pitchFamily="18" charset="0"/>
              </a:rPr>
              <a:t>Can participants communicate with each other?</a:t>
            </a:r>
          </a:p>
          <a:p>
            <a:pPr marL="800100" lvl="2" indent="-342900"/>
            <a:endParaRPr lang="en-US" sz="1800" dirty="0">
              <a:latin typeface="Palatino Linotype" panose="02040502050505030304" pitchFamily="18" charset="0"/>
            </a:endParaRPr>
          </a:p>
          <a:p>
            <a:pPr marL="800100" lvl="2" indent="-342900"/>
            <a:r>
              <a:rPr lang="en-US" sz="2400" dirty="0">
                <a:latin typeface="Palatino Linotype" panose="02040502050505030304" pitchFamily="18" charset="0"/>
              </a:rPr>
              <a:t>Who all have failed?</a:t>
            </a:r>
          </a:p>
          <a:p>
            <a:pPr marL="800100" lvl="2" indent="-342900"/>
            <a:endParaRPr lang="en-US" sz="1800" dirty="0">
              <a:latin typeface="Palatino Linotype" panose="02040502050505030304" pitchFamily="18" charset="0"/>
            </a:endParaRPr>
          </a:p>
          <a:p>
            <a:pPr marL="800100" lvl="2" indent="-342900"/>
            <a:r>
              <a:rPr lang="en-US" sz="2400" dirty="0">
                <a:latin typeface="Palatino Linotype" panose="02040502050505030304" pitchFamily="18" charset="0"/>
              </a:rPr>
              <a:t>Can unilateral decisions be made?</a:t>
            </a:r>
          </a:p>
        </p:txBody>
      </p:sp>
    </p:spTree>
    <p:extLst>
      <p:ext uri="{BB962C8B-B14F-4D97-AF65-F5344CB8AC3E}">
        <p14:creationId xmlns:p14="http://schemas.microsoft.com/office/powerpoint/2010/main" val="24602848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AB98D-699E-8DEE-C197-E7752162D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84916-4F35-4D03-2FFA-AAE449455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2PC Blocking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AC97B3-87E8-CFD2-5683-05FDF5071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294E7-9BE4-39CC-CCB8-8AE1FC3BC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pPr marL="342900" lvl="1" indent="-342900"/>
            <a:r>
              <a:rPr lang="en-US" dirty="0">
                <a:latin typeface="Palatino Linotype" panose="02040502050505030304" pitchFamily="18" charset="0"/>
              </a:rPr>
              <a:t>If the communication is not centralized, then participants can communicate with each other and try to make progress.</a:t>
            </a:r>
          </a:p>
          <a:p>
            <a:pPr marL="342900" lvl="1" indent="-342900"/>
            <a:endParaRPr lang="en-US" sz="2400" dirty="0">
              <a:latin typeface="Palatino Linotype" panose="02040502050505030304" pitchFamily="18" charset="0"/>
            </a:endParaRPr>
          </a:p>
          <a:p>
            <a:pPr marL="342900" lvl="1" indent="-342900"/>
            <a:r>
              <a:rPr lang="en-US" dirty="0">
                <a:latin typeface="Palatino Linotype" panose="02040502050505030304" pitchFamily="18" charset="0"/>
              </a:rPr>
              <a:t>If a participant timeouts in Initial State (did not get a chance to vote) and has not received a global decision, it can unilaterally abort.</a:t>
            </a:r>
          </a:p>
          <a:p>
            <a:pPr marL="800100" lvl="2" indent="-342900"/>
            <a:r>
              <a:rPr lang="en-US" sz="2400" dirty="0">
                <a:latin typeface="Palatino Linotype" panose="02040502050505030304" pitchFamily="18" charset="0"/>
              </a:rPr>
              <a:t>Post unilaterally aborting, forward the decision to everyone.</a:t>
            </a:r>
          </a:p>
          <a:p>
            <a:pPr marL="342900" lvl="1" indent="-342900"/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4605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216F8-41E3-1BA2-EE2E-26C407F17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B8D5B-E341-6C4E-3982-ABA9F00A0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2PC Blocking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5956F5-6F07-A6DF-85B0-EFD1B088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B0C28-522E-B235-9934-E38FD6478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pPr marL="342900" lvl="1" indent="-342900"/>
            <a:r>
              <a:rPr lang="en-US" dirty="0">
                <a:latin typeface="Palatino Linotype" panose="02040502050505030304" pitchFamily="18" charset="0"/>
              </a:rPr>
              <a:t>If the communication is not centralized, then participants can communicate with each other and try to make progress.</a:t>
            </a:r>
          </a:p>
          <a:p>
            <a:pPr marL="342900" lvl="1" indent="-342900"/>
            <a:endParaRPr lang="en-US" sz="2400" dirty="0">
              <a:latin typeface="Palatino Linotype" panose="02040502050505030304" pitchFamily="18" charset="0"/>
            </a:endParaRPr>
          </a:p>
          <a:p>
            <a:pPr marL="342900" lvl="1" indent="-342900"/>
            <a:r>
              <a:rPr lang="en-US" dirty="0">
                <a:latin typeface="Palatino Linotype" panose="02040502050505030304" pitchFamily="18" charset="0"/>
              </a:rPr>
              <a:t>If a participant timeouts in Initial State (did not get a chance to vote) and has not received a global decision, it can unilaterally abort.</a:t>
            </a:r>
          </a:p>
          <a:p>
            <a:pPr marL="800100" lvl="2" indent="-342900"/>
            <a:r>
              <a:rPr lang="en-US" sz="2400" dirty="0">
                <a:latin typeface="Palatino Linotype" panose="02040502050505030304" pitchFamily="18" charset="0"/>
              </a:rPr>
              <a:t>Post unilaterally aborting, forward the decision to everyone.</a:t>
            </a:r>
          </a:p>
          <a:p>
            <a:pPr marL="342900" lvl="1" indent="-342900"/>
            <a:endParaRPr lang="en-US" sz="2400" dirty="0">
              <a:latin typeface="Palatino Linotype" panose="02040502050505030304" pitchFamily="18" charset="0"/>
            </a:endParaRPr>
          </a:p>
          <a:p>
            <a:pPr marL="342900" lvl="1" indent="-342900"/>
            <a:r>
              <a:rPr lang="en-US" dirty="0">
                <a:latin typeface="Palatino Linotype" panose="02040502050505030304" pitchFamily="18" charset="0"/>
              </a:rPr>
              <a:t>If a participant timeouts in Ready State (voted to commit) and it can determine that only the coordinator failed, it can still make progress.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5403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FEAF7-2B1D-A63D-4298-8BA0B16FF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887B7-D3A1-E573-266E-39F8EEB4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2PC Blocking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0E2205-3A5B-0CF6-97BC-D30B12F1C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59456-6AD0-18D1-B914-CCE7752AC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pPr marL="342900" lvl="1" indent="-342900"/>
            <a:r>
              <a:rPr lang="en-US" dirty="0">
                <a:latin typeface="Palatino Linotype" panose="02040502050505030304" pitchFamily="18" charset="0"/>
              </a:rPr>
              <a:t>If the communication is not centralized, then participants can communicate with each other and try to make progress.</a:t>
            </a:r>
          </a:p>
          <a:p>
            <a:pPr marL="342900" lvl="1" indent="-342900"/>
            <a:endParaRPr lang="en-US" sz="2400" dirty="0">
              <a:latin typeface="Palatino Linotype" panose="02040502050505030304" pitchFamily="18" charset="0"/>
            </a:endParaRPr>
          </a:p>
          <a:p>
            <a:pPr marL="342900" lvl="1" indent="-342900"/>
            <a:r>
              <a:rPr lang="en-US" dirty="0">
                <a:latin typeface="Palatino Linotype" panose="02040502050505030304" pitchFamily="18" charset="0"/>
              </a:rPr>
              <a:t>If a participant timeouts in Initial State (did not get a chance to vote) and has not received a global decision, it can unilaterally abort.</a:t>
            </a:r>
          </a:p>
          <a:p>
            <a:pPr marL="800100" lvl="2" indent="-342900"/>
            <a:r>
              <a:rPr lang="en-US" sz="2400" dirty="0">
                <a:latin typeface="Palatino Linotype" panose="02040502050505030304" pitchFamily="18" charset="0"/>
              </a:rPr>
              <a:t>Post unilaterally aborting, forward the decision to everyone.</a:t>
            </a:r>
          </a:p>
          <a:p>
            <a:pPr marL="342900" lvl="1" indent="-342900"/>
            <a:endParaRPr lang="en-US" sz="2400" dirty="0">
              <a:latin typeface="Palatino Linotype" panose="02040502050505030304" pitchFamily="18" charset="0"/>
            </a:endParaRPr>
          </a:p>
          <a:p>
            <a:pPr marL="342900" lvl="1" indent="-342900"/>
            <a:r>
              <a:rPr lang="en-US" dirty="0">
                <a:latin typeface="Palatino Linotype" panose="02040502050505030304" pitchFamily="18" charset="0"/>
              </a:rPr>
              <a:t>If a participant timeouts in Ready State (voted to commit) and it can determine that only the coordinator failed, it can still make progress.</a:t>
            </a:r>
          </a:p>
          <a:p>
            <a:pPr marL="800100" lvl="2" indent="-342900"/>
            <a:r>
              <a:rPr lang="en-US" sz="2400" dirty="0">
                <a:latin typeface="Palatino Linotype" panose="02040502050505030304" pitchFamily="18" charset="0"/>
              </a:rPr>
              <a:t>Elect a new coordinator.</a:t>
            </a:r>
          </a:p>
          <a:p>
            <a:pPr marL="800100" lvl="2" indent="-342900"/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5318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619EF-B8E4-7D63-567E-C8D44FA09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2B9CD-B155-3A92-C170-CDEB6C940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2PC Blocking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297448-CDAA-CEFB-E574-63B2457A3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55B61-CDF2-727E-34DB-1F8EFEAA2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pPr marL="342900" lvl="1" indent="-342900"/>
            <a:r>
              <a:rPr lang="en-US" dirty="0">
                <a:latin typeface="Palatino Linotype" panose="02040502050505030304" pitchFamily="18" charset="0"/>
              </a:rPr>
              <a:t>If the communication is not centralized, then participants can communicate with each other and try to make progress.</a:t>
            </a:r>
          </a:p>
          <a:p>
            <a:pPr marL="342900" lvl="1" indent="-342900"/>
            <a:endParaRPr lang="en-US" sz="2400" dirty="0">
              <a:latin typeface="Palatino Linotype" panose="02040502050505030304" pitchFamily="18" charset="0"/>
            </a:endParaRPr>
          </a:p>
          <a:p>
            <a:pPr marL="342900" lvl="1" indent="-342900"/>
            <a:r>
              <a:rPr lang="en-US" dirty="0">
                <a:latin typeface="Palatino Linotype" panose="02040502050505030304" pitchFamily="18" charset="0"/>
              </a:rPr>
              <a:t>If a participant timeouts in Initial State (did not get a chance to vote) and has not received a global decision, it can unilaterally abort.</a:t>
            </a:r>
          </a:p>
          <a:p>
            <a:pPr marL="800100" lvl="2" indent="-342900"/>
            <a:r>
              <a:rPr lang="en-US" sz="2400" dirty="0">
                <a:latin typeface="Palatino Linotype" panose="02040502050505030304" pitchFamily="18" charset="0"/>
              </a:rPr>
              <a:t>Post unilaterally aborting, forward the decision to everyone.</a:t>
            </a:r>
          </a:p>
          <a:p>
            <a:pPr marL="342900" lvl="1" indent="-342900"/>
            <a:endParaRPr lang="en-US" sz="2400" dirty="0">
              <a:latin typeface="Palatino Linotype" panose="02040502050505030304" pitchFamily="18" charset="0"/>
            </a:endParaRPr>
          </a:p>
          <a:p>
            <a:pPr marL="342900" lvl="1" indent="-342900"/>
            <a:r>
              <a:rPr lang="en-US" dirty="0">
                <a:latin typeface="Palatino Linotype" panose="02040502050505030304" pitchFamily="18" charset="0"/>
              </a:rPr>
              <a:t>If a participant timeouts in Ready State (voted to commit) and it can determine that only the coordinator failed, it can still make progress.</a:t>
            </a:r>
          </a:p>
          <a:p>
            <a:pPr marL="800100" lvl="2" indent="-342900"/>
            <a:r>
              <a:rPr lang="en-US" sz="2400" dirty="0">
                <a:latin typeface="Palatino Linotype" panose="02040502050505030304" pitchFamily="18" charset="0"/>
              </a:rPr>
              <a:t>Elect a new coordinator.</a:t>
            </a:r>
          </a:p>
          <a:p>
            <a:pPr marL="800100" lvl="2" indent="-342900"/>
            <a:endParaRPr lang="en-US" sz="2400" dirty="0">
              <a:latin typeface="Palatino Linotype" panose="02040502050505030304" pitchFamily="18" charset="0"/>
            </a:endParaRPr>
          </a:p>
          <a:p>
            <a:pPr marL="800100" lvl="2" indent="-342900"/>
            <a:r>
              <a:rPr lang="en-US" sz="2400" dirty="0">
                <a:latin typeface="Palatino Linotype" panose="02040502050505030304" pitchFamily="18" charset="0"/>
              </a:rPr>
              <a:t>New Coordinator collects all the votes and makes a decision.</a:t>
            </a:r>
          </a:p>
        </p:txBody>
      </p:sp>
    </p:spTree>
    <p:extLst>
      <p:ext uri="{BB962C8B-B14F-4D97-AF65-F5344CB8AC3E}">
        <p14:creationId xmlns:p14="http://schemas.microsoft.com/office/powerpoint/2010/main" val="13245196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BC1CE-62C9-2017-0EE8-B946505D6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F8A1-47E6-A86F-6645-FFA52D7C8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Any situation where 2PC always blocks?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FF7134-3A80-DBB5-160C-099DB5F58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56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6459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86C7E-EEFF-4E3D-230C-B832360E6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C2D9D-F196-D9BC-1217-D8FA93132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Any situation where 2PC always blocks?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E50FE5-D554-C8E8-8C9C-A7E5CB1C7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9CC329-2EA4-AF29-7D4F-A6FE49149144}"/>
              </a:ext>
            </a:extLst>
          </p:cNvPr>
          <p:cNvSpPr/>
          <p:nvPr/>
        </p:nvSpPr>
        <p:spPr>
          <a:xfrm>
            <a:off x="1994357" y="2092935"/>
            <a:ext cx="1992464" cy="485029"/>
          </a:xfrm>
          <a:prstGeom prst="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Coordinator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7DBCAE-C64B-A49D-63A0-D7D41B227192}"/>
              </a:ext>
            </a:extLst>
          </p:cNvPr>
          <p:cNvSpPr/>
          <p:nvPr/>
        </p:nvSpPr>
        <p:spPr>
          <a:xfrm>
            <a:off x="8416936" y="2092935"/>
            <a:ext cx="1992464" cy="4850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Participant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6F67FE-43F5-F585-97B0-C4F4A6BBFFB0}"/>
              </a:ext>
            </a:extLst>
          </p:cNvPr>
          <p:cNvSpPr/>
          <p:nvPr/>
        </p:nvSpPr>
        <p:spPr>
          <a:xfrm>
            <a:off x="1994357" y="5123289"/>
            <a:ext cx="1992464" cy="485029"/>
          </a:xfrm>
          <a:prstGeom prst="rect">
            <a:avLst/>
          </a:prstGeom>
          <a:solidFill>
            <a:schemeClr val="bg2">
              <a:lumMod val="5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Participant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B90358-62B3-377F-F2F9-1B36DF9481D0}"/>
              </a:ext>
            </a:extLst>
          </p:cNvPr>
          <p:cNvSpPr/>
          <p:nvPr/>
        </p:nvSpPr>
        <p:spPr>
          <a:xfrm>
            <a:off x="8416936" y="5123288"/>
            <a:ext cx="1992464" cy="48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Participant</a:t>
            </a:r>
          </a:p>
        </p:txBody>
      </p:sp>
    </p:spTree>
    <p:extLst>
      <p:ext uri="{BB962C8B-B14F-4D97-AF65-F5344CB8AC3E}">
        <p14:creationId xmlns:p14="http://schemas.microsoft.com/office/powerpoint/2010/main" val="25117394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1E084-010D-EFEA-1C5E-5CE856FCC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77661-FCEC-FD07-AC71-9B07062F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Any situation where 2PC always blocks?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E47492-6292-C202-A621-62A68D31E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641BCB-359C-A91B-2B5B-750D5B3A04E1}"/>
              </a:ext>
            </a:extLst>
          </p:cNvPr>
          <p:cNvSpPr/>
          <p:nvPr/>
        </p:nvSpPr>
        <p:spPr>
          <a:xfrm>
            <a:off x="1994357" y="2092935"/>
            <a:ext cx="1992464" cy="485029"/>
          </a:xfrm>
          <a:prstGeom prst="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Coordinator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62D88D-6402-E1B1-663C-0171919A77A5}"/>
              </a:ext>
            </a:extLst>
          </p:cNvPr>
          <p:cNvSpPr/>
          <p:nvPr/>
        </p:nvSpPr>
        <p:spPr>
          <a:xfrm>
            <a:off x="8416935" y="2092934"/>
            <a:ext cx="1992464" cy="4850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Participant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4D91AE-60C1-A968-6285-8F53AF6F2AD2}"/>
              </a:ext>
            </a:extLst>
          </p:cNvPr>
          <p:cNvSpPr/>
          <p:nvPr/>
        </p:nvSpPr>
        <p:spPr>
          <a:xfrm>
            <a:off x="1994357" y="5123289"/>
            <a:ext cx="1992464" cy="485029"/>
          </a:xfrm>
          <a:prstGeom prst="rect">
            <a:avLst/>
          </a:prstGeom>
          <a:solidFill>
            <a:schemeClr val="bg2">
              <a:lumMod val="5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Participant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F97130-D6B4-0482-7FAE-14E77EBEA18E}"/>
              </a:ext>
            </a:extLst>
          </p:cNvPr>
          <p:cNvSpPr/>
          <p:nvPr/>
        </p:nvSpPr>
        <p:spPr>
          <a:xfrm>
            <a:off x="8416936" y="5123288"/>
            <a:ext cx="1992464" cy="48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Participant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48C299C-C53E-F4E2-8229-BD71FB017CE2}"/>
              </a:ext>
            </a:extLst>
          </p:cNvPr>
          <p:cNvCxnSpPr>
            <a:cxnSpLocks/>
            <a:stCxn id="3" idx="2"/>
            <a:endCxn id="6" idx="0"/>
          </p:cNvCxnSpPr>
          <p:nvPr/>
        </p:nvCxnSpPr>
        <p:spPr>
          <a:xfrm>
            <a:off x="2990589" y="2577964"/>
            <a:ext cx="0" cy="2545325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ACC7798-AEDA-4938-8C0D-23B44047EE4E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3986821" y="2577964"/>
            <a:ext cx="5426347" cy="2545324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FF8DC4C-211F-7D99-0907-304ADBE0EBB1}"/>
              </a:ext>
            </a:extLst>
          </p:cNvPr>
          <p:cNvCxnSpPr>
            <a:cxnSpLocks/>
            <a:stCxn id="3" idx="3"/>
            <a:endCxn id="4" idx="1"/>
          </p:cNvCxnSpPr>
          <p:nvPr/>
        </p:nvCxnSpPr>
        <p:spPr>
          <a:xfrm flipV="1">
            <a:off x="3986821" y="2335449"/>
            <a:ext cx="4430114" cy="1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6E209E6-1073-7849-BA2A-950B3D9FF087}"/>
              </a:ext>
            </a:extLst>
          </p:cNvPr>
          <p:cNvSpPr txBox="1"/>
          <p:nvPr/>
        </p:nvSpPr>
        <p:spPr>
          <a:xfrm>
            <a:off x="4909614" y="1960938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1594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856D3-962D-A489-F65A-EB250BAB6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0D628-D1AE-4C7A-1961-53D69E8C7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Any situation where 2PC always blocks?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FBA0ED-1105-5D4A-CB42-BA6F1F6DD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87148E-E3D2-A564-6A0D-592141204EE9}"/>
              </a:ext>
            </a:extLst>
          </p:cNvPr>
          <p:cNvSpPr/>
          <p:nvPr/>
        </p:nvSpPr>
        <p:spPr>
          <a:xfrm>
            <a:off x="1994357" y="2092935"/>
            <a:ext cx="1992464" cy="485029"/>
          </a:xfrm>
          <a:prstGeom prst="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Coordinator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1E9D3-2339-6AAC-E6F0-B9AB1DA5BE07}"/>
              </a:ext>
            </a:extLst>
          </p:cNvPr>
          <p:cNvSpPr/>
          <p:nvPr/>
        </p:nvSpPr>
        <p:spPr>
          <a:xfrm>
            <a:off x="8416935" y="2092934"/>
            <a:ext cx="1992464" cy="4850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Participant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C8129F-5800-F099-95F9-0C258C71BA07}"/>
              </a:ext>
            </a:extLst>
          </p:cNvPr>
          <p:cNvSpPr/>
          <p:nvPr/>
        </p:nvSpPr>
        <p:spPr>
          <a:xfrm>
            <a:off x="1994357" y="5123289"/>
            <a:ext cx="1992464" cy="485029"/>
          </a:xfrm>
          <a:prstGeom prst="rect">
            <a:avLst/>
          </a:prstGeom>
          <a:solidFill>
            <a:schemeClr val="bg2">
              <a:lumMod val="5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Participant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16E83F-10F0-A800-02CB-2FF34092860F}"/>
              </a:ext>
            </a:extLst>
          </p:cNvPr>
          <p:cNvSpPr/>
          <p:nvPr/>
        </p:nvSpPr>
        <p:spPr>
          <a:xfrm>
            <a:off x="8416936" y="5123288"/>
            <a:ext cx="1992464" cy="48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Participant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6EE97B7-4E6E-7880-DCA3-5EBDA2B62650}"/>
              </a:ext>
            </a:extLst>
          </p:cNvPr>
          <p:cNvCxnSpPr>
            <a:cxnSpLocks/>
            <a:stCxn id="3" idx="2"/>
            <a:endCxn id="6" idx="0"/>
          </p:cNvCxnSpPr>
          <p:nvPr/>
        </p:nvCxnSpPr>
        <p:spPr>
          <a:xfrm>
            <a:off x="2990589" y="2577964"/>
            <a:ext cx="0" cy="2545325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893FFEE-D9AD-D82E-5739-C2F4CAEACE2A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3986821" y="2577964"/>
            <a:ext cx="5426347" cy="2545324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BEA2CD1-E52C-9594-5384-13C3275C68FB}"/>
              </a:ext>
            </a:extLst>
          </p:cNvPr>
          <p:cNvCxnSpPr>
            <a:cxnSpLocks/>
            <a:stCxn id="4" idx="1"/>
            <a:endCxn id="3" idx="3"/>
          </p:cNvCxnSpPr>
          <p:nvPr/>
        </p:nvCxnSpPr>
        <p:spPr>
          <a:xfrm flipH="1">
            <a:off x="3986821" y="2335449"/>
            <a:ext cx="4430114" cy="1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C1699FA-CA30-5E2C-F1F2-C2EF86B8F741}"/>
              </a:ext>
            </a:extLst>
          </p:cNvPr>
          <p:cNvSpPr txBox="1"/>
          <p:nvPr/>
        </p:nvSpPr>
        <p:spPr>
          <a:xfrm>
            <a:off x="4909614" y="1960938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 commit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440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B9A8A-5E94-ED40-83DD-56B75E7B8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940CE-2417-B17E-7EBD-9F7626C94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Abort or Commit Decision Making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EEB223-09E0-C9A6-7871-34D4AEA5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CDD48-C45D-2A3D-B2F7-28E10F979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How to decide whether to abort or commit a transaction?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Remember, we are in a distributed setting and decisions of all the participants need to be taken into consideration.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One participant may say commit, while other says abort.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How should we proceed?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1240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4E93E-3836-E462-FCA8-3EDAEA3D8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F4C3E-6CDF-29D2-6B8E-EFBE1394F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Any situation where 2PC always blocks?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9DC4CC-AC52-4390-2C41-EE36D9AC2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57D581-85F6-815D-53D9-89A82E7AB6A5}"/>
              </a:ext>
            </a:extLst>
          </p:cNvPr>
          <p:cNvSpPr/>
          <p:nvPr/>
        </p:nvSpPr>
        <p:spPr>
          <a:xfrm>
            <a:off x="1994357" y="2092935"/>
            <a:ext cx="1992464" cy="485029"/>
          </a:xfrm>
          <a:prstGeom prst="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Coordinator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02FB69-4BFF-D13F-74B5-846CFEF98529}"/>
              </a:ext>
            </a:extLst>
          </p:cNvPr>
          <p:cNvSpPr/>
          <p:nvPr/>
        </p:nvSpPr>
        <p:spPr>
          <a:xfrm>
            <a:off x="8416935" y="2092934"/>
            <a:ext cx="1992464" cy="4850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Participant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170C48-D5CA-FB15-EC4E-1484ADA11A37}"/>
              </a:ext>
            </a:extLst>
          </p:cNvPr>
          <p:cNvSpPr/>
          <p:nvPr/>
        </p:nvSpPr>
        <p:spPr>
          <a:xfrm>
            <a:off x="1994357" y="5123289"/>
            <a:ext cx="1992464" cy="485029"/>
          </a:xfrm>
          <a:prstGeom prst="rect">
            <a:avLst/>
          </a:prstGeom>
          <a:solidFill>
            <a:schemeClr val="bg2">
              <a:lumMod val="5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Participant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BE14A3-10D5-6BEE-BF78-D2CFA1287530}"/>
              </a:ext>
            </a:extLst>
          </p:cNvPr>
          <p:cNvSpPr/>
          <p:nvPr/>
        </p:nvSpPr>
        <p:spPr>
          <a:xfrm>
            <a:off x="8416936" y="5123288"/>
            <a:ext cx="1992464" cy="48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Participant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FE8478B-4132-399A-9275-B81B535C7B19}"/>
              </a:ext>
            </a:extLst>
          </p:cNvPr>
          <p:cNvCxnSpPr>
            <a:cxnSpLocks/>
            <a:stCxn id="3" idx="2"/>
            <a:endCxn id="6" idx="0"/>
          </p:cNvCxnSpPr>
          <p:nvPr/>
        </p:nvCxnSpPr>
        <p:spPr>
          <a:xfrm>
            <a:off x="2990589" y="2577964"/>
            <a:ext cx="0" cy="2545325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4EC58F1-DE80-E3DD-DAC9-BB91B0B9EEA6}"/>
              </a:ext>
            </a:extLst>
          </p:cNvPr>
          <p:cNvSpPr txBox="1"/>
          <p:nvPr/>
        </p:nvSpPr>
        <p:spPr>
          <a:xfrm>
            <a:off x="1088385" y="3581142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9305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F3BBC-1204-0784-ABA9-50D588298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C92B6-4186-45E7-0F50-5963DC061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Any situation where 2PC always blocks?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8D4AC2-AEC5-2216-476B-4B520C431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996872-830E-7C1A-560F-1136235FB24A}"/>
              </a:ext>
            </a:extLst>
          </p:cNvPr>
          <p:cNvSpPr/>
          <p:nvPr/>
        </p:nvSpPr>
        <p:spPr>
          <a:xfrm>
            <a:off x="1994357" y="2092935"/>
            <a:ext cx="1992464" cy="485029"/>
          </a:xfrm>
          <a:prstGeom prst="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Coordinator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5C239F-BDDE-8CAD-A724-41972AA19AFA}"/>
              </a:ext>
            </a:extLst>
          </p:cNvPr>
          <p:cNvSpPr/>
          <p:nvPr/>
        </p:nvSpPr>
        <p:spPr>
          <a:xfrm>
            <a:off x="8416935" y="2092934"/>
            <a:ext cx="1992464" cy="4850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Participant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117A98-739F-99A2-CCC5-B6B0A7B1ACEC}"/>
              </a:ext>
            </a:extLst>
          </p:cNvPr>
          <p:cNvSpPr/>
          <p:nvPr/>
        </p:nvSpPr>
        <p:spPr>
          <a:xfrm>
            <a:off x="1994357" y="5123289"/>
            <a:ext cx="1992464" cy="485029"/>
          </a:xfrm>
          <a:prstGeom prst="rect">
            <a:avLst/>
          </a:prstGeom>
          <a:solidFill>
            <a:schemeClr val="bg2">
              <a:lumMod val="5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Participant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E513F6-E071-FD2C-9EDD-CDA3DAB8E107}"/>
              </a:ext>
            </a:extLst>
          </p:cNvPr>
          <p:cNvSpPr/>
          <p:nvPr/>
        </p:nvSpPr>
        <p:spPr>
          <a:xfrm>
            <a:off x="8416936" y="5123288"/>
            <a:ext cx="1992464" cy="48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Participant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7B20D79-D067-ECB8-CDC5-29415F281EA5}"/>
              </a:ext>
            </a:extLst>
          </p:cNvPr>
          <p:cNvCxnSpPr>
            <a:cxnSpLocks/>
            <a:stCxn id="3" idx="2"/>
            <a:endCxn id="6" idx="0"/>
          </p:cNvCxnSpPr>
          <p:nvPr/>
        </p:nvCxnSpPr>
        <p:spPr>
          <a:xfrm>
            <a:off x="2990589" y="2577964"/>
            <a:ext cx="0" cy="2545325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459E520-BBEA-DB65-BAB4-F067CE7447DB}"/>
              </a:ext>
            </a:extLst>
          </p:cNvPr>
          <p:cNvSpPr txBox="1"/>
          <p:nvPr/>
        </p:nvSpPr>
        <p:spPr>
          <a:xfrm>
            <a:off x="1088385" y="3581142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  <a:endParaRPr lang="en-US" dirty="0"/>
          </a:p>
        </p:txBody>
      </p:sp>
      <p:sp>
        <p:nvSpPr>
          <p:cNvPr id="9" name="Multiply 8">
            <a:extLst>
              <a:ext uri="{FF2B5EF4-FFF2-40B4-BE49-F238E27FC236}">
                <a16:creationId xmlns:a16="http://schemas.microsoft.com/office/drawing/2014/main" id="{63E2CE51-7C11-0408-88D3-1C5B510A38AB}"/>
              </a:ext>
            </a:extLst>
          </p:cNvPr>
          <p:cNvSpPr/>
          <p:nvPr/>
        </p:nvSpPr>
        <p:spPr>
          <a:xfrm>
            <a:off x="2422698" y="1390120"/>
            <a:ext cx="1135781" cy="1886552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>
            <a:extLst>
              <a:ext uri="{FF2B5EF4-FFF2-40B4-BE49-F238E27FC236}">
                <a16:creationId xmlns:a16="http://schemas.microsoft.com/office/drawing/2014/main" id="{E8316727-5E74-2209-9D39-D345F5CD1C97}"/>
              </a:ext>
            </a:extLst>
          </p:cNvPr>
          <p:cNvSpPr/>
          <p:nvPr/>
        </p:nvSpPr>
        <p:spPr>
          <a:xfrm>
            <a:off x="2422698" y="4524604"/>
            <a:ext cx="1135781" cy="1886552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676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372AF-DC77-AABD-0704-A0F6BC778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3B4C1-2C49-3BBD-1C05-FA3A2FCB9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Any situation where 2PC always blocks?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771476-551F-2C53-6F1A-61025BDC8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47DAC5-9CB2-4881-99F9-8AA16D493788}"/>
              </a:ext>
            </a:extLst>
          </p:cNvPr>
          <p:cNvSpPr/>
          <p:nvPr/>
        </p:nvSpPr>
        <p:spPr>
          <a:xfrm>
            <a:off x="1994357" y="2092935"/>
            <a:ext cx="1992464" cy="485029"/>
          </a:xfrm>
          <a:prstGeom prst="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Coordinator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7D4756-6871-96C1-0E41-950E048D8F76}"/>
              </a:ext>
            </a:extLst>
          </p:cNvPr>
          <p:cNvSpPr/>
          <p:nvPr/>
        </p:nvSpPr>
        <p:spPr>
          <a:xfrm>
            <a:off x="8416935" y="2092934"/>
            <a:ext cx="1992464" cy="4850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Participant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2FF98D-0D04-015C-8BDC-AEDA18310389}"/>
              </a:ext>
            </a:extLst>
          </p:cNvPr>
          <p:cNvSpPr/>
          <p:nvPr/>
        </p:nvSpPr>
        <p:spPr>
          <a:xfrm>
            <a:off x="1994357" y="5123289"/>
            <a:ext cx="1992464" cy="485029"/>
          </a:xfrm>
          <a:prstGeom prst="rect">
            <a:avLst/>
          </a:prstGeom>
          <a:solidFill>
            <a:schemeClr val="bg2">
              <a:lumMod val="5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Participant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BEE456-65AF-5D36-7E42-14654EBC9DAD}"/>
              </a:ext>
            </a:extLst>
          </p:cNvPr>
          <p:cNvSpPr/>
          <p:nvPr/>
        </p:nvSpPr>
        <p:spPr>
          <a:xfrm>
            <a:off x="8416936" y="5123288"/>
            <a:ext cx="1992464" cy="48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Participant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1D533D2-AB44-7DCD-5C5D-764E95D5B826}"/>
              </a:ext>
            </a:extLst>
          </p:cNvPr>
          <p:cNvCxnSpPr>
            <a:cxnSpLocks/>
            <a:stCxn id="3" idx="2"/>
            <a:endCxn id="6" idx="0"/>
          </p:cNvCxnSpPr>
          <p:nvPr/>
        </p:nvCxnSpPr>
        <p:spPr>
          <a:xfrm>
            <a:off x="2990589" y="2577964"/>
            <a:ext cx="0" cy="2545325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FED271B-33D3-C8B5-A6C1-0692B2F8980B}"/>
              </a:ext>
            </a:extLst>
          </p:cNvPr>
          <p:cNvSpPr txBox="1"/>
          <p:nvPr/>
        </p:nvSpPr>
        <p:spPr>
          <a:xfrm>
            <a:off x="1088385" y="3581142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  <a:endParaRPr lang="en-US" dirty="0"/>
          </a:p>
        </p:txBody>
      </p:sp>
      <p:sp>
        <p:nvSpPr>
          <p:cNvPr id="9" name="Multiply 8">
            <a:extLst>
              <a:ext uri="{FF2B5EF4-FFF2-40B4-BE49-F238E27FC236}">
                <a16:creationId xmlns:a16="http://schemas.microsoft.com/office/drawing/2014/main" id="{546CD42A-AC91-F5EB-B183-2FCFE37022A3}"/>
              </a:ext>
            </a:extLst>
          </p:cNvPr>
          <p:cNvSpPr/>
          <p:nvPr/>
        </p:nvSpPr>
        <p:spPr>
          <a:xfrm>
            <a:off x="2422698" y="1390120"/>
            <a:ext cx="1135781" cy="1886552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>
            <a:extLst>
              <a:ext uri="{FF2B5EF4-FFF2-40B4-BE49-F238E27FC236}">
                <a16:creationId xmlns:a16="http://schemas.microsoft.com/office/drawing/2014/main" id="{72BC4C18-5E67-9D09-C10E-F1693787E8F5}"/>
              </a:ext>
            </a:extLst>
          </p:cNvPr>
          <p:cNvSpPr/>
          <p:nvPr/>
        </p:nvSpPr>
        <p:spPr>
          <a:xfrm>
            <a:off x="2422698" y="4524604"/>
            <a:ext cx="1135781" cy="1886552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78A988-A8BE-9F03-CE59-39792E8C1814}"/>
              </a:ext>
            </a:extLst>
          </p:cNvPr>
          <p:cNvSpPr txBox="1"/>
          <p:nvPr/>
        </p:nvSpPr>
        <p:spPr>
          <a:xfrm>
            <a:off x="7565360" y="1769768"/>
            <a:ext cx="213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3A97E2-38F7-0C6C-0C79-CFC757D0C49F}"/>
              </a:ext>
            </a:extLst>
          </p:cNvPr>
          <p:cNvSpPr txBox="1"/>
          <p:nvPr/>
        </p:nvSpPr>
        <p:spPr>
          <a:xfrm>
            <a:off x="7565359" y="4800122"/>
            <a:ext cx="213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5DE2D0-73F7-E744-6980-D0088A990E06}"/>
              </a:ext>
            </a:extLst>
          </p:cNvPr>
          <p:cNvSpPr txBox="1"/>
          <p:nvPr/>
        </p:nvSpPr>
        <p:spPr>
          <a:xfrm>
            <a:off x="6808848" y="3407526"/>
            <a:ext cx="4645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How should these participants make progress?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548288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35EC2-C660-1EF3-2F38-488B6BE96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0DE09-6D6A-EBB4-31F8-BE799325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Any situation where 2PC always blocks?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D30589-1A9F-ECB5-C4EE-D62EBBB51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0CAC8-DEE6-D2FA-C5BE-65BA5E938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pPr marL="342900" lvl="1" indent="-342900"/>
            <a:r>
              <a:rPr lang="en-US" dirty="0">
                <a:latin typeface="Palatino Linotype" panose="02040502050505030304" pitchFamily="18" charset="0"/>
              </a:rPr>
              <a:t>Thus, 2PC is termed as a blocking protocol!</a:t>
            </a:r>
          </a:p>
          <a:p>
            <a:pPr marL="342900" lvl="1" indent="-342900"/>
            <a:endParaRPr lang="en-US" sz="2400" dirty="0">
              <a:latin typeface="Palatino Linotype" panose="02040502050505030304" pitchFamily="18" charset="0"/>
            </a:endParaRPr>
          </a:p>
          <a:p>
            <a:pPr marL="342900" lvl="1" indent="-342900"/>
            <a:r>
              <a:rPr lang="en-US" sz="2400" dirty="0">
                <a:latin typeface="Palatino Linotype" panose="02040502050505030304" pitchFamily="18" charset="0"/>
              </a:rPr>
              <a:t>Is there any alternative?</a:t>
            </a:r>
          </a:p>
        </p:txBody>
      </p:sp>
    </p:spTree>
    <p:extLst>
      <p:ext uri="{BB962C8B-B14F-4D97-AF65-F5344CB8AC3E}">
        <p14:creationId xmlns:p14="http://schemas.microsoft.com/office/powerpoint/2010/main" val="402067669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D1B16-1E65-D9D4-CB84-5231FA8AB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7802D-443B-A373-C87D-5ABC440BB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Three Phase Commit 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EE1B5B-EBA8-782D-BF95-1095DDD4F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53BD9-75F6-0E59-A552-E0F9F081A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30417"/>
            <a:ext cx="11816785" cy="5191058"/>
          </a:xfrm>
        </p:spPr>
        <p:txBody>
          <a:bodyPr>
            <a:noAutofit/>
          </a:bodyPr>
          <a:lstStyle/>
          <a:p>
            <a:pPr marL="342900" lvl="1" indent="-342900"/>
            <a:r>
              <a:rPr lang="en-US" dirty="0">
                <a:latin typeface="Palatino Linotype" panose="02040502050505030304" pitchFamily="18" charset="0"/>
              </a:rPr>
              <a:t>The Three Phase Commit (3PC) protocol is non-blocking under node failures.</a:t>
            </a:r>
          </a:p>
          <a:p>
            <a:pPr marL="342900" lvl="1" indent="-342900"/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5505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7D5F9-E058-72BA-95F6-435849BB2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74BD8-A779-3311-E091-4A6EE742B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3PC Protocol Flow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34A928-C949-BDFB-9A32-0A7EC4FC5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ABA73F-ABFD-E836-96C5-A38E724634B2}"/>
              </a:ext>
            </a:extLst>
          </p:cNvPr>
          <p:cNvSpPr/>
          <p:nvPr/>
        </p:nvSpPr>
        <p:spPr>
          <a:xfrm>
            <a:off x="1888479" y="1342164"/>
            <a:ext cx="1992464" cy="485029"/>
          </a:xfrm>
          <a:prstGeom prst="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Coordinator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8B30A0-C601-87AF-30EB-CD586229C24E}"/>
              </a:ext>
            </a:extLst>
          </p:cNvPr>
          <p:cNvSpPr/>
          <p:nvPr/>
        </p:nvSpPr>
        <p:spPr>
          <a:xfrm>
            <a:off x="8311058" y="1342164"/>
            <a:ext cx="1992464" cy="4850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Participant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596FDF-2442-F821-B8A9-62FA0CA44C31}"/>
              </a:ext>
            </a:extLst>
          </p:cNvPr>
          <p:cNvSpPr/>
          <p:nvPr/>
        </p:nvSpPr>
        <p:spPr>
          <a:xfrm>
            <a:off x="2179652" y="245574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3D13CD-75A5-5327-CAF2-76627D9220E5}"/>
              </a:ext>
            </a:extLst>
          </p:cNvPr>
          <p:cNvSpPr/>
          <p:nvPr/>
        </p:nvSpPr>
        <p:spPr>
          <a:xfrm>
            <a:off x="8602231" y="243978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</p:spTree>
    <p:extLst>
      <p:ext uri="{BB962C8B-B14F-4D97-AF65-F5344CB8AC3E}">
        <p14:creationId xmlns:p14="http://schemas.microsoft.com/office/powerpoint/2010/main" val="89298965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A165B-B327-6713-04C0-896240986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474D3-469D-9F86-7573-D44D26E84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3PC Protocol Flow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FCDEE-AB27-74DC-FD03-8174DF215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401439-131D-5C2D-A28D-83E76D30196D}"/>
              </a:ext>
            </a:extLst>
          </p:cNvPr>
          <p:cNvSpPr/>
          <p:nvPr/>
        </p:nvSpPr>
        <p:spPr>
          <a:xfrm>
            <a:off x="1888479" y="1342164"/>
            <a:ext cx="1992464" cy="485029"/>
          </a:xfrm>
          <a:prstGeom prst="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Coordinator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95FAA4-4862-8471-D89D-69A7E6FA6205}"/>
              </a:ext>
            </a:extLst>
          </p:cNvPr>
          <p:cNvSpPr/>
          <p:nvPr/>
        </p:nvSpPr>
        <p:spPr>
          <a:xfrm>
            <a:off x="8311058" y="1342164"/>
            <a:ext cx="1992464" cy="4850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Participant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009908-E0EC-74E5-4DE4-2A663825FCF8}"/>
              </a:ext>
            </a:extLst>
          </p:cNvPr>
          <p:cNvSpPr/>
          <p:nvPr/>
        </p:nvSpPr>
        <p:spPr>
          <a:xfrm>
            <a:off x="2179652" y="245574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383550-675B-5C7D-2143-28BC3C9511EF}"/>
              </a:ext>
            </a:extLst>
          </p:cNvPr>
          <p:cNvSpPr/>
          <p:nvPr/>
        </p:nvSpPr>
        <p:spPr>
          <a:xfrm>
            <a:off x="8602231" y="243978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9111A57-001C-679B-1344-740847AFFB15}"/>
              </a:ext>
            </a:extLst>
          </p:cNvPr>
          <p:cNvCxnSpPr>
            <a:endCxn id="9" idx="1"/>
          </p:cNvCxnSpPr>
          <p:nvPr/>
        </p:nvCxnSpPr>
        <p:spPr>
          <a:xfrm>
            <a:off x="23346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38D05A5-1F25-F78E-734C-72FA47135B93}"/>
              </a:ext>
            </a:extLst>
          </p:cNvPr>
          <p:cNvSpPr txBox="1"/>
          <p:nvPr/>
        </p:nvSpPr>
        <p:spPr>
          <a:xfrm>
            <a:off x="138396" y="2048231"/>
            <a:ext cx="213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 to Commit a transaction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1656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0D2CD-4CC4-8A12-DE0D-599BD8C80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E75C2-80E9-B33E-D37A-9DFF3910D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3PC Protocol Flow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084101-A315-F396-1BCB-BD5B9537C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52FE21-798D-2BAF-6793-0B7562A436FD}"/>
              </a:ext>
            </a:extLst>
          </p:cNvPr>
          <p:cNvSpPr/>
          <p:nvPr/>
        </p:nvSpPr>
        <p:spPr>
          <a:xfrm>
            <a:off x="1888479" y="1342164"/>
            <a:ext cx="1992464" cy="485029"/>
          </a:xfrm>
          <a:prstGeom prst="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Coordinator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0AC118-89FB-EEBA-6B0B-5E71F7B1FFE7}"/>
              </a:ext>
            </a:extLst>
          </p:cNvPr>
          <p:cNvSpPr/>
          <p:nvPr/>
        </p:nvSpPr>
        <p:spPr>
          <a:xfrm>
            <a:off x="8311058" y="1342164"/>
            <a:ext cx="1992464" cy="4850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Participant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2A19F2-B8AB-3E78-4AFE-4D7F1B624B5D}"/>
              </a:ext>
            </a:extLst>
          </p:cNvPr>
          <p:cNvSpPr/>
          <p:nvPr/>
        </p:nvSpPr>
        <p:spPr>
          <a:xfrm>
            <a:off x="2179652" y="245574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BFDBD8-BCF5-2AFD-7A7D-DD53341DEDA8}"/>
              </a:ext>
            </a:extLst>
          </p:cNvPr>
          <p:cNvSpPr/>
          <p:nvPr/>
        </p:nvSpPr>
        <p:spPr>
          <a:xfrm>
            <a:off x="8602231" y="243978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98F82B4-BBD7-27A2-EDCF-5FC9E34335D8}"/>
              </a:ext>
            </a:extLst>
          </p:cNvPr>
          <p:cNvCxnSpPr>
            <a:endCxn id="9" idx="1"/>
          </p:cNvCxnSpPr>
          <p:nvPr/>
        </p:nvCxnSpPr>
        <p:spPr>
          <a:xfrm>
            <a:off x="23346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C6ED65E-9E30-4CE7-EE36-BA77A5BAF7C3}"/>
              </a:ext>
            </a:extLst>
          </p:cNvPr>
          <p:cNvSpPr txBox="1"/>
          <p:nvPr/>
        </p:nvSpPr>
        <p:spPr>
          <a:xfrm>
            <a:off x="138396" y="2048231"/>
            <a:ext cx="213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 to Commit a transaction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720709-A6DC-9597-CC72-48246976809D}"/>
              </a:ext>
            </a:extLst>
          </p:cNvPr>
          <p:cNvCxnSpPr/>
          <p:nvPr/>
        </p:nvCxnSpPr>
        <p:spPr>
          <a:xfrm>
            <a:off x="3589769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041A055-FFFD-5505-4E75-69E3F50290E9}"/>
              </a:ext>
            </a:extLst>
          </p:cNvPr>
          <p:cNvSpPr txBox="1"/>
          <p:nvPr/>
        </p:nvSpPr>
        <p:spPr>
          <a:xfrm>
            <a:off x="3494700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3769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1A13B-7AFE-F15F-5D1D-EB2C70306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55A78-6B05-D8C0-5F6D-F1B2F5601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3PC Protocol Flow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F3930F-1783-7A42-3DC3-344FAB2F3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386691-3EFC-2515-0DC9-3FE7899B10EE}"/>
              </a:ext>
            </a:extLst>
          </p:cNvPr>
          <p:cNvSpPr/>
          <p:nvPr/>
        </p:nvSpPr>
        <p:spPr>
          <a:xfrm>
            <a:off x="1888479" y="1342164"/>
            <a:ext cx="1992464" cy="485029"/>
          </a:xfrm>
          <a:prstGeom prst="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Coordinator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57619E-C2EB-98DC-6620-EAE5937203C1}"/>
              </a:ext>
            </a:extLst>
          </p:cNvPr>
          <p:cNvSpPr/>
          <p:nvPr/>
        </p:nvSpPr>
        <p:spPr>
          <a:xfrm>
            <a:off x="8311058" y="1342164"/>
            <a:ext cx="1992464" cy="4850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Participant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B803C1-93A5-FDCA-1858-51ED52096BC4}"/>
              </a:ext>
            </a:extLst>
          </p:cNvPr>
          <p:cNvSpPr/>
          <p:nvPr/>
        </p:nvSpPr>
        <p:spPr>
          <a:xfrm>
            <a:off x="2179652" y="245574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47EE0D-3A92-A4C8-4F3C-11374AB4E1A3}"/>
              </a:ext>
            </a:extLst>
          </p:cNvPr>
          <p:cNvSpPr/>
          <p:nvPr/>
        </p:nvSpPr>
        <p:spPr>
          <a:xfrm>
            <a:off x="8602231" y="243978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CF1F1AD-C787-BD04-058C-6F9D8F1421D3}"/>
              </a:ext>
            </a:extLst>
          </p:cNvPr>
          <p:cNvCxnSpPr>
            <a:endCxn id="9" idx="1"/>
          </p:cNvCxnSpPr>
          <p:nvPr/>
        </p:nvCxnSpPr>
        <p:spPr>
          <a:xfrm>
            <a:off x="23346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30C4B5F-9533-E4D8-4459-884289E70B03}"/>
              </a:ext>
            </a:extLst>
          </p:cNvPr>
          <p:cNvSpPr txBox="1"/>
          <p:nvPr/>
        </p:nvSpPr>
        <p:spPr>
          <a:xfrm>
            <a:off x="138396" y="2048231"/>
            <a:ext cx="213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 to Commit a transaction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3AC1F3E-2FDE-9A14-B6EA-CAE499C9027E}"/>
              </a:ext>
            </a:extLst>
          </p:cNvPr>
          <p:cNvCxnSpPr/>
          <p:nvPr/>
        </p:nvCxnSpPr>
        <p:spPr>
          <a:xfrm>
            <a:off x="3589769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59E9177-B96D-281E-05C7-87426B66ABFA}"/>
              </a:ext>
            </a:extLst>
          </p:cNvPr>
          <p:cNvSpPr txBox="1"/>
          <p:nvPr/>
        </p:nvSpPr>
        <p:spPr>
          <a:xfrm>
            <a:off x="3494700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70E4A6E-F910-4296-097B-2E45A37BF4D7}"/>
              </a:ext>
            </a:extLst>
          </p:cNvPr>
          <p:cNvCxnSpPr/>
          <p:nvPr/>
        </p:nvCxnSpPr>
        <p:spPr>
          <a:xfrm>
            <a:off x="665604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0A47387-5C4D-1E59-E722-4AA1B0A84F21}"/>
              </a:ext>
            </a:extLst>
          </p:cNvPr>
          <p:cNvSpPr txBox="1"/>
          <p:nvPr/>
        </p:nvSpPr>
        <p:spPr>
          <a:xfrm>
            <a:off x="6560975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9126C80-FAEF-58AF-6A1A-4DE4F3982A22}"/>
              </a:ext>
            </a:extLst>
          </p:cNvPr>
          <p:cNvCxnSpPr>
            <a:cxnSpLocks/>
          </p:cNvCxnSpPr>
          <p:nvPr/>
        </p:nvCxnSpPr>
        <p:spPr>
          <a:xfrm>
            <a:off x="2884711" y="2940772"/>
            <a:ext cx="0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897B169-A738-C96F-B5F3-7A3D602770F2}"/>
              </a:ext>
            </a:extLst>
          </p:cNvPr>
          <p:cNvSpPr/>
          <p:nvPr/>
        </p:nvSpPr>
        <p:spPr>
          <a:xfrm>
            <a:off x="2179652" y="3683964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</a:t>
            </a:r>
          </a:p>
        </p:txBody>
      </p:sp>
    </p:spTree>
    <p:extLst>
      <p:ext uri="{BB962C8B-B14F-4D97-AF65-F5344CB8AC3E}">
        <p14:creationId xmlns:p14="http://schemas.microsoft.com/office/powerpoint/2010/main" val="63135235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65E05-9417-D715-0624-0929E192D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91D17-70C1-CD2C-1937-E9EFC5FB0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3PC Protocol Flow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1833EE-570D-A323-7526-004AB87F4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E5C848-5020-A6FB-D55B-04F3A04C057E}"/>
              </a:ext>
            </a:extLst>
          </p:cNvPr>
          <p:cNvSpPr/>
          <p:nvPr/>
        </p:nvSpPr>
        <p:spPr>
          <a:xfrm>
            <a:off x="1888479" y="1342164"/>
            <a:ext cx="1992464" cy="485029"/>
          </a:xfrm>
          <a:prstGeom prst="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Coordinator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431A46-93CC-EBAB-BC0F-CB11CAC6AEFB}"/>
              </a:ext>
            </a:extLst>
          </p:cNvPr>
          <p:cNvSpPr/>
          <p:nvPr/>
        </p:nvSpPr>
        <p:spPr>
          <a:xfrm>
            <a:off x="8311058" y="1342164"/>
            <a:ext cx="1992464" cy="4850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Participant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6BBE3B-E495-E7A2-F50B-C549362461B7}"/>
              </a:ext>
            </a:extLst>
          </p:cNvPr>
          <p:cNvSpPr/>
          <p:nvPr/>
        </p:nvSpPr>
        <p:spPr>
          <a:xfrm>
            <a:off x="2179652" y="245574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2DCC6F-21E2-1066-9B64-81ED8C91BEBB}"/>
              </a:ext>
            </a:extLst>
          </p:cNvPr>
          <p:cNvSpPr/>
          <p:nvPr/>
        </p:nvSpPr>
        <p:spPr>
          <a:xfrm>
            <a:off x="8602231" y="243978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8356512-6EB1-0A15-43A7-2852BE87D9ED}"/>
              </a:ext>
            </a:extLst>
          </p:cNvPr>
          <p:cNvCxnSpPr>
            <a:endCxn id="9" idx="1"/>
          </p:cNvCxnSpPr>
          <p:nvPr/>
        </p:nvCxnSpPr>
        <p:spPr>
          <a:xfrm>
            <a:off x="23346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40A0EDB-ABF8-F1DA-E6EE-19D153FD1145}"/>
              </a:ext>
            </a:extLst>
          </p:cNvPr>
          <p:cNvSpPr txBox="1"/>
          <p:nvPr/>
        </p:nvSpPr>
        <p:spPr>
          <a:xfrm>
            <a:off x="138396" y="2048231"/>
            <a:ext cx="213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 to Commit a transaction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052A950-2A90-618C-94D9-69DD0E86552D}"/>
              </a:ext>
            </a:extLst>
          </p:cNvPr>
          <p:cNvCxnSpPr/>
          <p:nvPr/>
        </p:nvCxnSpPr>
        <p:spPr>
          <a:xfrm>
            <a:off x="3589769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14CD0F3-1C69-89DF-BAF5-2A98F169118D}"/>
              </a:ext>
            </a:extLst>
          </p:cNvPr>
          <p:cNvSpPr txBox="1"/>
          <p:nvPr/>
        </p:nvSpPr>
        <p:spPr>
          <a:xfrm>
            <a:off x="3494700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CCA92EC-A1E3-A66A-01B6-B0CCB33FFC2A}"/>
              </a:ext>
            </a:extLst>
          </p:cNvPr>
          <p:cNvCxnSpPr/>
          <p:nvPr/>
        </p:nvCxnSpPr>
        <p:spPr>
          <a:xfrm>
            <a:off x="665604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79BCA47-A2E8-4DCA-3456-626B241F7EB8}"/>
              </a:ext>
            </a:extLst>
          </p:cNvPr>
          <p:cNvSpPr txBox="1"/>
          <p:nvPr/>
        </p:nvSpPr>
        <p:spPr>
          <a:xfrm>
            <a:off x="6560975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EC833B6-E6E0-39FE-2760-13A3DE59A84D}"/>
              </a:ext>
            </a:extLst>
          </p:cNvPr>
          <p:cNvCxnSpPr>
            <a:cxnSpLocks/>
          </p:cNvCxnSpPr>
          <p:nvPr/>
        </p:nvCxnSpPr>
        <p:spPr>
          <a:xfrm>
            <a:off x="2884711" y="2940772"/>
            <a:ext cx="0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5C948182-8924-DC33-E649-0375563F688D}"/>
              </a:ext>
            </a:extLst>
          </p:cNvPr>
          <p:cNvSpPr/>
          <p:nvPr/>
        </p:nvSpPr>
        <p:spPr>
          <a:xfrm>
            <a:off x="2179652" y="3683964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787ED5E-AD18-4D7D-FF0F-A49550121CD1}"/>
              </a:ext>
            </a:extLst>
          </p:cNvPr>
          <p:cNvCxnSpPr>
            <a:cxnSpLocks/>
          </p:cNvCxnSpPr>
          <p:nvPr/>
        </p:nvCxnSpPr>
        <p:spPr>
          <a:xfrm flipH="1">
            <a:off x="6656044" y="2822713"/>
            <a:ext cx="1946187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1E45D00-3A1D-D248-90E2-D0505C594F88}"/>
              </a:ext>
            </a:extLst>
          </p:cNvPr>
          <p:cNvSpPr txBox="1"/>
          <p:nvPr/>
        </p:nvSpPr>
        <p:spPr>
          <a:xfrm>
            <a:off x="6637174" y="2823570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923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A8DDD-1DF3-7D0F-3239-A92EAC0D4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BA1A4-9C19-748E-77C5-A56666EC8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Commit Protocols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ADD8C-9959-A56E-7A94-25963EE40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7902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C8EEA-383E-BEEA-7E81-150307A3F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6594-5D9B-9840-9B43-11336301C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3PC Protocol Flow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EF2A8A-D11B-7637-5F71-DA4F2FB6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9F9742-1B77-6108-0176-2403733EE07C}"/>
              </a:ext>
            </a:extLst>
          </p:cNvPr>
          <p:cNvSpPr/>
          <p:nvPr/>
        </p:nvSpPr>
        <p:spPr>
          <a:xfrm>
            <a:off x="1888479" y="1342164"/>
            <a:ext cx="1992464" cy="485029"/>
          </a:xfrm>
          <a:prstGeom prst="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Coordinator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83B8BF-167A-2E4F-43C1-2A52912A82EF}"/>
              </a:ext>
            </a:extLst>
          </p:cNvPr>
          <p:cNvSpPr/>
          <p:nvPr/>
        </p:nvSpPr>
        <p:spPr>
          <a:xfrm>
            <a:off x="8311058" y="1342164"/>
            <a:ext cx="1992464" cy="4850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Participant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2E2645-C8C5-5FD3-44FA-5F1EC7E87054}"/>
              </a:ext>
            </a:extLst>
          </p:cNvPr>
          <p:cNvSpPr/>
          <p:nvPr/>
        </p:nvSpPr>
        <p:spPr>
          <a:xfrm>
            <a:off x="2179652" y="245574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1BA08E-28B4-2045-44C2-710452221164}"/>
              </a:ext>
            </a:extLst>
          </p:cNvPr>
          <p:cNvSpPr/>
          <p:nvPr/>
        </p:nvSpPr>
        <p:spPr>
          <a:xfrm>
            <a:off x="8602231" y="243978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3A10F7E-EB18-DC38-DA80-D1E6378DFA06}"/>
              </a:ext>
            </a:extLst>
          </p:cNvPr>
          <p:cNvCxnSpPr>
            <a:endCxn id="9" idx="1"/>
          </p:cNvCxnSpPr>
          <p:nvPr/>
        </p:nvCxnSpPr>
        <p:spPr>
          <a:xfrm>
            <a:off x="23346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122C09B-1762-145B-F7D6-C88F69A004A1}"/>
              </a:ext>
            </a:extLst>
          </p:cNvPr>
          <p:cNvSpPr txBox="1"/>
          <p:nvPr/>
        </p:nvSpPr>
        <p:spPr>
          <a:xfrm>
            <a:off x="138396" y="2048231"/>
            <a:ext cx="213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 to Commit a transaction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8EA4737-2753-97D9-712E-F0F461EEB5A3}"/>
              </a:ext>
            </a:extLst>
          </p:cNvPr>
          <p:cNvCxnSpPr/>
          <p:nvPr/>
        </p:nvCxnSpPr>
        <p:spPr>
          <a:xfrm>
            <a:off x="3589769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2FBD33A-A9A6-E361-3D57-BED8855EE782}"/>
              </a:ext>
            </a:extLst>
          </p:cNvPr>
          <p:cNvSpPr txBox="1"/>
          <p:nvPr/>
        </p:nvSpPr>
        <p:spPr>
          <a:xfrm>
            <a:off x="3494700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AA8400C-7F88-5210-3C54-4932721DB14D}"/>
              </a:ext>
            </a:extLst>
          </p:cNvPr>
          <p:cNvCxnSpPr/>
          <p:nvPr/>
        </p:nvCxnSpPr>
        <p:spPr>
          <a:xfrm>
            <a:off x="665604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F2923EA-A73F-28C1-C4AB-E6704C461E5E}"/>
              </a:ext>
            </a:extLst>
          </p:cNvPr>
          <p:cNvSpPr txBox="1"/>
          <p:nvPr/>
        </p:nvSpPr>
        <p:spPr>
          <a:xfrm>
            <a:off x="6560975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5AF7BCE-42BA-1E99-5D10-40554A041200}"/>
              </a:ext>
            </a:extLst>
          </p:cNvPr>
          <p:cNvCxnSpPr>
            <a:cxnSpLocks/>
          </p:cNvCxnSpPr>
          <p:nvPr/>
        </p:nvCxnSpPr>
        <p:spPr>
          <a:xfrm>
            <a:off x="2884711" y="2940772"/>
            <a:ext cx="0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CB1E09B-41EA-6C30-F4D0-7681B467F37F}"/>
              </a:ext>
            </a:extLst>
          </p:cNvPr>
          <p:cNvSpPr/>
          <p:nvPr/>
        </p:nvSpPr>
        <p:spPr>
          <a:xfrm>
            <a:off x="2179652" y="3683964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1F9774-1288-D6BA-9CBD-DCD3DC85C964}"/>
              </a:ext>
            </a:extLst>
          </p:cNvPr>
          <p:cNvSpPr/>
          <p:nvPr/>
        </p:nvSpPr>
        <p:spPr>
          <a:xfrm>
            <a:off x="8602231" y="368396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AEE176B-366D-8B5F-E447-304233611AA5}"/>
              </a:ext>
            </a:extLst>
          </p:cNvPr>
          <p:cNvCxnSpPr>
            <a:cxnSpLocks/>
          </p:cNvCxnSpPr>
          <p:nvPr/>
        </p:nvCxnSpPr>
        <p:spPr>
          <a:xfrm>
            <a:off x="9307290" y="2940772"/>
            <a:ext cx="0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8223EF1-915F-0808-3364-B20924D44E36}"/>
              </a:ext>
            </a:extLst>
          </p:cNvPr>
          <p:cNvCxnSpPr>
            <a:cxnSpLocks/>
          </p:cNvCxnSpPr>
          <p:nvPr/>
        </p:nvCxnSpPr>
        <p:spPr>
          <a:xfrm flipH="1">
            <a:off x="6656044" y="2822713"/>
            <a:ext cx="1946187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D010A79-7808-0239-FD34-9BB6CB4E4682}"/>
              </a:ext>
            </a:extLst>
          </p:cNvPr>
          <p:cNvSpPr txBox="1"/>
          <p:nvPr/>
        </p:nvSpPr>
        <p:spPr>
          <a:xfrm>
            <a:off x="6637174" y="2823570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2B7076-E137-A76D-7E20-E9048929E8E1}"/>
              </a:ext>
            </a:extLst>
          </p:cNvPr>
          <p:cNvSpPr/>
          <p:nvPr/>
        </p:nvSpPr>
        <p:spPr>
          <a:xfrm>
            <a:off x="10012348" y="4912184"/>
            <a:ext cx="1410117" cy="48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3C043B6-9E22-337F-8C4A-EF554A420020}"/>
              </a:ext>
            </a:extLst>
          </p:cNvPr>
          <p:cNvSpPr/>
          <p:nvPr/>
        </p:nvSpPr>
        <p:spPr>
          <a:xfrm>
            <a:off x="7192114" y="4912185"/>
            <a:ext cx="1410117" cy="4850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0BCD3ED-5FB9-F9A2-89EE-99849CBEB378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7897173" y="2924812"/>
            <a:ext cx="705058" cy="1987373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C80C993-3384-2800-3D2B-AE1D9E7AC7EB}"/>
              </a:ext>
            </a:extLst>
          </p:cNvPr>
          <p:cNvSpPr txBox="1"/>
          <p:nvPr/>
        </p:nvSpPr>
        <p:spPr>
          <a:xfrm>
            <a:off x="6778284" y="3841404"/>
            <a:ext cx="1578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Vote-Abort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B7ABA1-0737-50A9-87A3-151CE3973C33}"/>
              </a:ext>
            </a:extLst>
          </p:cNvPr>
          <p:cNvSpPr txBox="1"/>
          <p:nvPr/>
        </p:nvSpPr>
        <p:spPr>
          <a:xfrm>
            <a:off x="9223079" y="3127701"/>
            <a:ext cx="180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Vote-Commit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15863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7DA3C-6A3B-3427-47DC-09BF69F50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A546B-E4D9-56FD-26DB-91AE9DD50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3PC Protocol Flow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247733-9358-5533-A4C8-B44F46DAA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AAC53B-367F-8B09-EF45-A740848105B0}"/>
              </a:ext>
            </a:extLst>
          </p:cNvPr>
          <p:cNvSpPr/>
          <p:nvPr/>
        </p:nvSpPr>
        <p:spPr>
          <a:xfrm>
            <a:off x="1888479" y="1342164"/>
            <a:ext cx="1992464" cy="485029"/>
          </a:xfrm>
          <a:prstGeom prst="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Coordinator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1FBBC4-EE79-7E14-593B-CD4AA5C95DA2}"/>
              </a:ext>
            </a:extLst>
          </p:cNvPr>
          <p:cNvSpPr/>
          <p:nvPr/>
        </p:nvSpPr>
        <p:spPr>
          <a:xfrm>
            <a:off x="8311058" y="1342164"/>
            <a:ext cx="1992464" cy="4850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Participant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565859-FFFB-0E31-6EF3-A63E465B393A}"/>
              </a:ext>
            </a:extLst>
          </p:cNvPr>
          <p:cNvSpPr/>
          <p:nvPr/>
        </p:nvSpPr>
        <p:spPr>
          <a:xfrm>
            <a:off x="2179652" y="245574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6922D2-0E60-6716-D269-2DEDDDA39464}"/>
              </a:ext>
            </a:extLst>
          </p:cNvPr>
          <p:cNvSpPr/>
          <p:nvPr/>
        </p:nvSpPr>
        <p:spPr>
          <a:xfrm>
            <a:off x="8602231" y="243978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978DF48-23C9-F75A-E528-84DAC64EF9F3}"/>
              </a:ext>
            </a:extLst>
          </p:cNvPr>
          <p:cNvCxnSpPr>
            <a:endCxn id="9" idx="1"/>
          </p:cNvCxnSpPr>
          <p:nvPr/>
        </p:nvCxnSpPr>
        <p:spPr>
          <a:xfrm>
            <a:off x="23346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B969B8E-EF71-7579-1384-D17D1E025670}"/>
              </a:ext>
            </a:extLst>
          </p:cNvPr>
          <p:cNvSpPr txBox="1"/>
          <p:nvPr/>
        </p:nvSpPr>
        <p:spPr>
          <a:xfrm>
            <a:off x="138396" y="2048231"/>
            <a:ext cx="213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 to Commit a transaction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AD289A7-68BC-0EBB-463C-D7FD998C6852}"/>
              </a:ext>
            </a:extLst>
          </p:cNvPr>
          <p:cNvCxnSpPr/>
          <p:nvPr/>
        </p:nvCxnSpPr>
        <p:spPr>
          <a:xfrm>
            <a:off x="3589769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30DD47E-2281-4E69-50B7-2F0A1AF8B56A}"/>
              </a:ext>
            </a:extLst>
          </p:cNvPr>
          <p:cNvSpPr txBox="1"/>
          <p:nvPr/>
        </p:nvSpPr>
        <p:spPr>
          <a:xfrm>
            <a:off x="3494700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17FC5BA-2165-5027-88D0-8E4FBE496632}"/>
              </a:ext>
            </a:extLst>
          </p:cNvPr>
          <p:cNvCxnSpPr/>
          <p:nvPr/>
        </p:nvCxnSpPr>
        <p:spPr>
          <a:xfrm>
            <a:off x="665604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AE2E019-52DF-ABE4-0BA3-F2966E9B6ACD}"/>
              </a:ext>
            </a:extLst>
          </p:cNvPr>
          <p:cNvSpPr txBox="1"/>
          <p:nvPr/>
        </p:nvSpPr>
        <p:spPr>
          <a:xfrm>
            <a:off x="6560975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61315D2-4D63-7E06-783C-A1CF025F7163}"/>
              </a:ext>
            </a:extLst>
          </p:cNvPr>
          <p:cNvCxnSpPr>
            <a:cxnSpLocks/>
          </p:cNvCxnSpPr>
          <p:nvPr/>
        </p:nvCxnSpPr>
        <p:spPr>
          <a:xfrm>
            <a:off x="2884711" y="2940772"/>
            <a:ext cx="0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9A7A356-E843-D34B-79DA-5D87AC0F3B5A}"/>
              </a:ext>
            </a:extLst>
          </p:cNvPr>
          <p:cNvSpPr/>
          <p:nvPr/>
        </p:nvSpPr>
        <p:spPr>
          <a:xfrm>
            <a:off x="2179652" y="3683964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BF22DA-6356-398F-AD80-C6CFF485A735}"/>
              </a:ext>
            </a:extLst>
          </p:cNvPr>
          <p:cNvSpPr/>
          <p:nvPr/>
        </p:nvSpPr>
        <p:spPr>
          <a:xfrm>
            <a:off x="8602231" y="368396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7B24939-AC39-F5B3-B0E6-3A6B2468ECDA}"/>
              </a:ext>
            </a:extLst>
          </p:cNvPr>
          <p:cNvCxnSpPr>
            <a:cxnSpLocks/>
          </p:cNvCxnSpPr>
          <p:nvPr/>
        </p:nvCxnSpPr>
        <p:spPr>
          <a:xfrm>
            <a:off x="9307290" y="2940772"/>
            <a:ext cx="0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E284BFE-DBCD-B9EF-4A88-BD5D6764CD8B}"/>
              </a:ext>
            </a:extLst>
          </p:cNvPr>
          <p:cNvSpPr/>
          <p:nvPr/>
        </p:nvSpPr>
        <p:spPr>
          <a:xfrm>
            <a:off x="10012348" y="4912184"/>
            <a:ext cx="1410117" cy="48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F2EE31-6643-164A-4B98-0C2B83695EC2}"/>
              </a:ext>
            </a:extLst>
          </p:cNvPr>
          <p:cNvSpPr/>
          <p:nvPr/>
        </p:nvSpPr>
        <p:spPr>
          <a:xfrm>
            <a:off x="7192114" y="4912185"/>
            <a:ext cx="1410117" cy="4850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CB18244-947A-7360-166C-6E4E0B0D339C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7897173" y="2924812"/>
            <a:ext cx="705058" cy="1987373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803ABD4-59D4-D038-D529-00915B2E61DF}"/>
              </a:ext>
            </a:extLst>
          </p:cNvPr>
          <p:cNvSpPr txBox="1"/>
          <p:nvPr/>
        </p:nvSpPr>
        <p:spPr>
          <a:xfrm>
            <a:off x="6778284" y="3841404"/>
            <a:ext cx="1578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Vote-Abort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CDB1AD-1FF2-25A2-9C1D-9901E844CB8B}"/>
              </a:ext>
            </a:extLst>
          </p:cNvPr>
          <p:cNvSpPr txBox="1"/>
          <p:nvPr/>
        </p:nvSpPr>
        <p:spPr>
          <a:xfrm>
            <a:off x="9223079" y="3127701"/>
            <a:ext cx="180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Vote-Commit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DFDB1FC-AFC7-B371-F881-476AC0FBF6A9}"/>
              </a:ext>
            </a:extLst>
          </p:cNvPr>
          <p:cNvSpPr/>
          <p:nvPr/>
        </p:nvSpPr>
        <p:spPr>
          <a:xfrm>
            <a:off x="3589769" y="4912185"/>
            <a:ext cx="1410117" cy="48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215FE5D-85F8-358B-3DC6-431AF495D0BF}"/>
              </a:ext>
            </a:extLst>
          </p:cNvPr>
          <p:cNvSpPr/>
          <p:nvPr/>
        </p:nvSpPr>
        <p:spPr>
          <a:xfrm>
            <a:off x="769535" y="4912185"/>
            <a:ext cx="1410117" cy="4850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1FC766A-BC59-49AD-BE68-5887740B3A75}"/>
              </a:ext>
            </a:extLst>
          </p:cNvPr>
          <p:cNvCxnSpPr>
            <a:cxnSpLocks/>
          </p:cNvCxnSpPr>
          <p:nvPr/>
        </p:nvCxnSpPr>
        <p:spPr>
          <a:xfrm flipH="1">
            <a:off x="3608641" y="3810408"/>
            <a:ext cx="1946187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3764083-663A-39AA-CF30-F9DFC33F2076}"/>
              </a:ext>
            </a:extLst>
          </p:cNvPr>
          <p:cNvSpPr txBox="1"/>
          <p:nvPr/>
        </p:nvSpPr>
        <p:spPr>
          <a:xfrm>
            <a:off x="3589771" y="3431204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Votes</a:t>
            </a:r>
            <a:endParaRPr lang="en-US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FBB6893-B642-D291-BB8E-6926D1A18920}"/>
              </a:ext>
            </a:extLst>
          </p:cNvPr>
          <p:cNvCxnSpPr>
            <a:cxnSpLocks/>
          </p:cNvCxnSpPr>
          <p:nvPr/>
        </p:nvCxnSpPr>
        <p:spPr>
          <a:xfrm flipH="1">
            <a:off x="6656044" y="2822713"/>
            <a:ext cx="1946187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B872B93-3723-43C9-7255-E48F0F48502F}"/>
              </a:ext>
            </a:extLst>
          </p:cNvPr>
          <p:cNvSpPr txBox="1"/>
          <p:nvPr/>
        </p:nvSpPr>
        <p:spPr>
          <a:xfrm>
            <a:off x="6637174" y="2823570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75448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0D74D-FC58-6239-E7AC-9AAE202CF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A1929-0A8C-8C7B-6841-D661B1649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3PC Protocol Flow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BFD91-EDD6-3816-D33E-05BE189B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09846D-B6A9-2268-CFC7-6AF76B77A664}"/>
              </a:ext>
            </a:extLst>
          </p:cNvPr>
          <p:cNvSpPr/>
          <p:nvPr/>
        </p:nvSpPr>
        <p:spPr>
          <a:xfrm>
            <a:off x="1888479" y="1342164"/>
            <a:ext cx="1992464" cy="485029"/>
          </a:xfrm>
          <a:prstGeom prst="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Coordinator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623A4B-17AD-0C48-D7DB-56045F0A7289}"/>
              </a:ext>
            </a:extLst>
          </p:cNvPr>
          <p:cNvSpPr/>
          <p:nvPr/>
        </p:nvSpPr>
        <p:spPr>
          <a:xfrm>
            <a:off x="8311058" y="1342164"/>
            <a:ext cx="1992464" cy="4850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Participant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31ABEC-3794-9259-826F-FD951B048C0D}"/>
              </a:ext>
            </a:extLst>
          </p:cNvPr>
          <p:cNvSpPr/>
          <p:nvPr/>
        </p:nvSpPr>
        <p:spPr>
          <a:xfrm>
            <a:off x="2179652" y="245574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7BE614-23DA-C2D1-486C-ED7814225A94}"/>
              </a:ext>
            </a:extLst>
          </p:cNvPr>
          <p:cNvSpPr/>
          <p:nvPr/>
        </p:nvSpPr>
        <p:spPr>
          <a:xfrm>
            <a:off x="8602231" y="243978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A2CADB1-265B-F76E-DB74-B8E41CF377A3}"/>
              </a:ext>
            </a:extLst>
          </p:cNvPr>
          <p:cNvCxnSpPr>
            <a:endCxn id="9" idx="1"/>
          </p:cNvCxnSpPr>
          <p:nvPr/>
        </p:nvCxnSpPr>
        <p:spPr>
          <a:xfrm>
            <a:off x="23346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8E841CA-0E63-11F4-784B-5BFB82173E16}"/>
              </a:ext>
            </a:extLst>
          </p:cNvPr>
          <p:cNvSpPr txBox="1"/>
          <p:nvPr/>
        </p:nvSpPr>
        <p:spPr>
          <a:xfrm>
            <a:off x="138396" y="2048231"/>
            <a:ext cx="213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 to Commit a transaction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75B35B7-265E-CD75-7558-95FE36081D1E}"/>
              </a:ext>
            </a:extLst>
          </p:cNvPr>
          <p:cNvCxnSpPr/>
          <p:nvPr/>
        </p:nvCxnSpPr>
        <p:spPr>
          <a:xfrm>
            <a:off x="3589769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28ADAA4-8A94-4C36-2390-52657B14650D}"/>
              </a:ext>
            </a:extLst>
          </p:cNvPr>
          <p:cNvSpPr txBox="1"/>
          <p:nvPr/>
        </p:nvSpPr>
        <p:spPr>
          <a:xfrm>
            <a:off x="3494700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4E6DC30-7DFE-3171-1B68-B22B2A76EF12}"/>
              </a:ext>
            </a:extLst>
          </p:cNvPr>
          <p:cNvCxnSpPr/>
          <p:nvPr/>
        </p:nvCxnSpPr>
        <p:spPr>
          <a:xfrm>
            <a:off x="665604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C310826-B43D-1489-DC86-DFDBA5814CAA}"/>
              </a:ext>
            </a:extLst>
          </p:cNvPr>
          <p:cNvSpPr txBox="1"/>
          <p:nvPr/>
        </p:nvSpPr>
        <p:spPr>
          <a:xfrm>
            <a:off x="6560975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E8D9B6F-B5D0-D461-4DB9-F82969906D31}"/>
              </a:ext>
            </a:extLst>
          </p:cNvPr>
          <p:cNvCxnSpPr>
            <a:cxnSpLocks/>
          </p:cNvCxnSpPr>
          <p:nvPr/>
        </p:nvCxnSpPr>
        <p:spPr>
          <a:xfrm>
            <a:off x="2884711" y="2940772"/>
            <a:ext cx="0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7072300-4230-8E44-3C3E-8EE482635047}"/>
              </a:ext>
            </a:extLst>
          </p:cNvPr>
          <p:cNvSpPr/>
          <p:nvPr/>
        </p:nvSpPr>
        <p:spPr>
          <a:xfrm>
            <a:off x="2179652" y="3683964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353159-2017-AC3E-D17F-E7F3DB8946AF}"/>
              </a:ext>
            </a:extLst>
          </p:cNvPr>
          <p:cNvSpPr/>
          <p:nvPr/>
        </p:nvSpPr>
        <p:spPr>
          <a:xfrm>
            <a:off x="8602231" y="368396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156B97D-0E66-BBC0-5F19-38CCCD2A95BD}"/>
              </a:ext>
            </a:extLst>
          </p:cNvPr>
          <p:cNvCxnSpPr>
            <a:cxnSpLocks/>
          </p:cNvCxnSpPr>
          <p:nvPr/>
        </p:nvCxnSpPr>
        <p:spPr>
          <a:xfrm>
            <a:off x="9307290" y="2940772"/>
            <a:ext cx="0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50A48FA-37BA-E366-F04B-19D59FA29CE6}"/>
              </a:ext>
            </a:extLst>
          </p:cNvPr>
          <p:cNvCxnSpPr>
            <a:cxnSpLocks/>
          </p:cNvCxnSpPr>
          <p:nvPr/>
        </p:nvCxnSpPr>
        <p:spPr>
          <a:xfrm flipH="1">
            <a:off x="6656044" y="2822713"/>
            <a:ext cx="1946187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7F15668-3017-8D1A-1293-43D4A4B8F7EB}"/>
              </a:ext>
            </a:extLst>
          </p:cNvPr>
          <p:cNvSpPr txBox="1"/>
          <p:nvPr/>
        </p:nvSpPr>
        <p:spPr>
          <a:xfrm>
            <a:off x="6637174" y="2823570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79336C-ECFD-188B-A6CB-FC3EA9919FC7}"/>
              </a:ext>
            </a:extLst>
          </p:cNvPr>
          <p:cNvSpPr/>
          <p:nvPr/>
        </p:nvSpPr>
        <p:spPr>
          <a:xfrm>
            <a:off x="3589769" y="4912185"/>
            <a:ext cx="1410117" cy="48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1AF852-9EE2-96DA-AC2D-EDBE7D2A350D}"/>
              </a:ext>
            </a:extLst>
          </p:cNvPr>
          <p:cNvSpPr/>
          <p:nvPr/>
        </p:nvSpPr>
        <p:spPr>
          <a:xfrm>
            <a:off x="769535" y="4912185"/>
            <a:ext cx="1410117" cy="4850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D6DE6A-970D-406B-8BD6-84C0AA09AF4A}"/>
              </a:ext>
            </a:extLst>
          </p:cNvPr>
          <p:cNvSpPr/>
          <p:nvPr/>
        </p:nvSpPr>
        <p:spPr>
          <a:xfrm>
            <a:off x="10012348" y="4912184"/>
            <a:ext cx="1410117" cy="48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4C9ED1F-9CAB-F872-E31C-8BA1C2B5B3E6}"/>
              </a:ext>
            </a:extLst>
          </p:cNvPr>
          <p:cNvSpPr/>
          <p:nvPr/>
        </p:nvSpPr>
        <p:spPr>
          <a:xfrm>
            <a:off x="7192114" y="4912185"/>
            <a:ext cx="1410117" cy="4850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2E802F1-52F3-626F-B3CC-84421F0F13FF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7897173" y="2924812"/>
            <a:ext cx="705058" cy="1987373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1059ACD-F862-47BF-8D91-992E65C15BED}"/>
              </a:ext>
            </a:extLst>
          </p:cNvPr>
          <p:cNvSpPr txBox="1"/>
          <p:nvPr/>
        </p:nvSpPr>
        <p:spPr>
          <a:xfrm>
            <a:off x="6778284" y="3841404"/>
            <a:ext cx="1578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Vote-Abort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E54621-9AF9-DB09-F885-AD8CFF11C386}"/>
              </a:ext>
            </a:extLst>
          </p:cNvPr>
          <p:cNvSpPr txBox="1"/>
          <p:nvPr/>
        </p:nvSpPr>
        <p:spPr>
          <a:xfrm>
            <a:off x="9223079" y="3127701"/>
            <a:ext cx="180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Vote-Commit</a:t>
            </a:r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A0CE77F-C252-BE59-1091-667855C7E6FE}"/>
              </a:ext>
            </a:extLst>
          </p:cNvPr>
          <p:cNvCxnSpPr>
            <a:cxnSpLocks/>
          </p:cNvCxnSpPr>
          <p:nvPr/>
        </p:nvCxnSpPr>
        <p:spPr>
          <a:xfrm flipH="1">
            <a:off x="3608641" y="3810408"/>
            <a:ext cx="1946187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7404586-E918-C15D-415A-F99E8C454163}"/>
              </a:ext>
            </a:extLst>
          </p:cNvPr>
          <p:cNvSpPr txBox="1"/>
          <p:nvPr/>
        </p:nvSpPr>
        <p:spPr>
          <a:xfrm>
            <a:off x="3589771" y="3431204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Votes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7AF99B-1D40-686D-8CAF-D3712E8BFEFD}"/>
              </a:ext>
            </a:extLst>
          </p:cNvPr>
          <p:cNvSpPr txBox="1"/>
          <p:nvPr/>
        </p:nvSpPr>
        <p:spPr>
          <a:xfrm>
            <a:off x="3584040" y="3929245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Global Decision</a:t>
            </a:r>
            <a:endParaRPr lang="en-US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0F8E8D1-5B4F-7248-D60F-44E70312D4F0}"/>
              </a:ext>
            </a:extLst>
          </p:cNvPr>
          <p:cNvCxnSpPr/>
          <p:nvPr/>
        </p:nvCxnSpPr>
        <p:spPr>
          <a:xfrm>
            <a:off x="3617932" y="3929379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91209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D7089-BC59-9F49-2FCC-1A46B1F7A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B573F-CA66-8C07-E51B-28995C317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3PC Protocol Flow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B73509-6702-2762-DAC4-5D135FCC1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8F4DD8-7EC4-241B-3BBD-23EF593C4E04}"/>
              </a:ext>
            </a:extLst>
          </p:cNvPr>
          <p:cNvSpPr/>
          <p:nvPr/>
        </p:nvSpPr>
        <p:spPr>
          <a:xfrm>
            <a:off x="1888479" y="1342164"/>
            <a:ext cx="1992464" cy="485029"/>
          </a:xfrm>
          <a:prstGeom prst="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Coordinator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3035FD-2C4A-EBBF-6E7C-375F713D3F16}"/>
              </a:ext>
            </a:extLst>
          </p:cNvPr>
          <p:cNvSpPr/>
          <p:nvPr/>
        </p:nvSpPr>
        <p:spPr>
          <a:xfrm>
            <a:off x="8311058" y="1342164"/>
            <a:ext cx="1992464" cy="4850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Participant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1CCD04-CB4E-6946-B16F-7D1AED35C15A}"/>
              </a:ext>
            </a:extLst>
          </p:cNvPr>
          <p:cNvSpPr/>
          <p:nvPr/>
        </p:nvSpPr>
        <p:spPr>
          <a:xfrm>
            <a:off x="2179652" y="245574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7D070F-4BA4-9690-20A7-593BB20684D6}"/>
              </a:ext>
            </a:extLst>
          </p:cNvPr>
          <p:cNvSpPr/>
          <p:nvPr/>
        </p:nvSpPr>
        <p:spPr>
          <a:xfrm>
            <a:off x="8602231" y="243978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4AB003F-0988-0A8C-0893-90A335EB3135}"/>
              </a:ext>
            </a:extLst>
          </p:cNvPr>
          <p:cNvCxnSpPr>
            <a:endCxn id="9" idx="1"/>
          </p:cNvCxnSpPr>
          <p:nvPr/>
        </p:nvCxnSpPr>
        <p:spPr>
          <a:xfrm>
            <a:off x="23346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A27D453-5A5B-4616-A781-9107C96CF90D}"/>
              </a:ext>
            </a:extLst>
          </p:cNvPr>
          <p:cNvSpPr txBox="1"/>
          <p:nvPr/>
        </p:nvSpPr>
        <p:spPr>
          <a:xfrm>
            <a:off x="138396" y="2048231"/>
            <a:ext cx="213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 to Commit a transaction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BDD37CC-8314-E869-6549-BA83EA436D5D}"/>
              </a:ext>
            </a:extLst>
          </p:cNvPr>
          <p:cNvCxnSpPr/>
          <p:nvPr/>
        </p:nvCxnSpPr>
        <p:spPr>
          <a:xfrm>
            <a:off x="3589769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C30440D-3AF8-CA58-C8C4-50A83B571B13}"/>
              </a:ext>
            </a:extLst>
          </p:cNvPr>
          <p:cNvSpPr txBox="1"/>
          <p:nvPr/>
        </p:nvSpPr>
        <p:spPr>
          <a:xfrm>
            <a:off x="3494700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28956B9-25B9-6595-2F9A-C112715F4FB9}"/>
              </a:ext>
            </a:extLst>
          </p:cNvPr>
          <p:cNvCxnSpPr/>
          <p:nvPr/>
        </p:nvCxnSpPr>
        <p:spPr>
          <a:xfrm>
            <a:off x="665604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D0DB5BF-3112-84C0-9C31-6DFBE5A3C00D}"/>
              </a:ext>
            </a:extLst>
          </p:cNvPr>
          <p:cNvSpPr txBox="1"/>
          <p:nvPr/>
        </p:nvSpPr>
        <p:spPr>
          <a:xfrm>
            <a:off x="6560975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C2EA51B-5DB7-6BEE-DD3B-363D622C64A9}"/>
              </a:ext>
            </a:extLst>
          </p:cNvPr>
          <p:cNvCxnSpPr>
            <a:cxnSpLocks/>
          </p:cNvCxnSpPr>
          <p:nvPr/>
        </p:nvCxnSpPr>
        <p:spPr>
          <a:xfrm>
            <a:off x="2884711" y="2940772"/>
            <a:ext cx="0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921EDA1-B4F2-955E-BBED-2D5E03253976}"/>
              </a:ext>
            </a:extLst>
          </p:cNvPr>
          <p:cNvSpPr/>
          <p:nvPr/>
        </p:nvSpPr>
        <p:spPr>
          <a:xfrm>
            <a:off x="2179652" y="3683964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704C9E-26EB-6B4C-8F22-6C9FC02A2497}"/>
              </a:ext>
            </a:extLst>
          </p:cNvPr>
          <p:cNvSpPr/>
          <p:nvPr/>
        </p:nvSpPr>
        <p:spPr>
          <a:xfrm>
            <a:off x="8602231" y="368396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A65DC6E-E254-F1F8-FAB1-1B8CB9CFB3A1}"/>
              </a:ext>
            </a:extLst>
          </p:cNvPr>
          <p:cNvCxnSpPr>
            <a:cxnSpLocks/>
          </p:cNvCxnSpPr>
          <p:nvPr/>
        </p:nvCxnSpPr>
        <p:spPr>
          <a:xfrm>
            <a:off x="9307290" y="2940772"/>
            <a:ext cx="0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C02DAFA-5274-9B7D-E56E-8C7C6FD31E27}"/>
              </a:ext>
            </a:extLst>
          </p:cNvPr>
          <p:cNvCxnSpPr>
            <a:cxnSpLocks/>
          </p:cNvCxnSpPr>
          <p:nvPr/>
        </p:nvCxnSpPr>
        <p:spPr>
          <a:xfrm flipH="1">
            <a:off x="6656044" y="2822713"/>
            <a:ext cx="1946187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24189EC-C898-D2C5-B5F8-D44ECC265AFF}"/>
              </a:ext>
            </a:extLst>
          </p:cNvPr>
          <p:cNvSpPr txBox="1"/>
          <p:nvPr/>
        </p:nvSpPr>
        <p:spPr>
          <a:xfrm>
            <a:off x="6637174" y="2823570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CE0239-E524-3A59-40D9-69F6FFB6F931}"/>
              </a:ext>
            </a:extLst>
          </p:cNvPr>
          <p:cNvSpPr/>
          <p:nvPr/>
        </p:nvSpPr>
        <p:spPr>
          <a:xfrm>
            <a:off x="3589769" y="4912185"/>
            <a:ext cx="1410117" cy="48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085F9D-87C2-D104-3967-28D686633B13}"/>
              </a:ext>
            </a:extLst>
          </p:cNvPr>
          <p:cNvSpPr/>
          <p:nvPr/>
        </p:nvSpPr>
        <p:spPr>
          <a:xfrm>
            <a:off x="769535" y="4912185"/>
            <a:ext cx="1410117" cy="4850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0156EB-03C5-E638-204E-590829D218B4}"/>
              </a:ext>
            </a:extLst>
          </p:cNvPr>
          <p:cNvSpPr/>
          <p:nvPr/>
        </p:nvSpPr>
        <p:spPr>
          <a:xfrm>
            <a:off x="10012348" y="4912184"/>
            <a:ext cx="1410117" cy="48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30DEA8-DE41-C376-E777-21A4EA27A30B}"/>
              </a:ext>
            </a:extLst>
          </p:cNvPr>
          <p:cNvSpPr/>
          <p:nvPr/>
        </p:nvSpPr>
        <p:spPr>
          <a:xfrm>
            <a:off x="7192114" y="4912185"/>
            <a:ext cx="1410117" cy="4850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45F5871-F69C-4103-69F4-F81269030C4C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7897173" y="2924812"/>
            <a:ext cx="705058" cy="1987373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A3128EB-AB9B-77CF-5375-E5D4DB702DBA}"/>
              </a:ext>
            </a:extLst>
          </p:cNvPr>
          <p:cNvSpPr txBox="1"/>
          <p:nvPr/>
        </p:nvSpPr>
        <p:spPr>
          <a:xfrm>
            <a:off x="6778284" y="3841404"/>
            <a:ext cx="1578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Vote-Abort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8BA02F2-BC01-6413-6B3C-3C852D50A690}"/>
              </a:ext>
            </a:extLst>
          </p:cNvPr>
          <p:cNvSpPr txBox="1"/>
          <p:nvPr/>
        </p:nvSpPr>
        <p:spPr>
          <a:xfrm>
            <a:off x="9223079" y="3127701"/>
            <a:ext cx="180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Vote-Commit</a:t>
            </a:r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7BD4EC2-F0B4-F012-940F-FF769ED5C9EA}"/>
              </a:ext>
            </a:extLst>
          </p:cNvPr>
          <p:cNvCxnSpPr>
            <a:cxnSpLocks/>
          </p:cNvCxnSpPr>
          <p:nvPr/>
        </p:nvCxnSpPr>
        <p:spPr>
          <a:xfrm flipH="1">
            <a:off x="3608641" y="3810408"/>
            <a:ext cx="1946187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2BDE59A-A1C0-B5D6-A4F3-62F93ABC7C18}"/>
              </a:ext>
            </a:extLst>
          </p:cNvPr>
          <p:cNvSpPr txBox="1"/>
          <p:nvPr/>
        </p:nvSpPr>
        <p:spPr>
          <a:xfrm>
            <a:off x="3589771" y="3431204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Votes</a:t>
            </a:r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740F491-C7FE-431E-3B9C-FF0485BF676B}"/>
              </a:ext>
            </a:extLst>
          </p:cNvPr>
          <p:cNvCxnSpPr>
            <a:cxnSpLocks/>
            <a:stCxn id="15" idx="2"/>
            <a:endCxn id="19" idx="0"/>
          </p:cNvCxnSpPr>
          <p:nvPr/>
        </p:nvCxnSpPr>
        <p:spPr>
          <a:xfrm flipH="1">
            <a:off x="1474594" y="4168993"/>
            <a:ext cx="1410117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D044B41-20FC-33A2-0A12-15E4C0E5CC55}"/>
              </a:ext>
            </a:extLst>
          </p:cNvPr>
          <p:cNvSpPr txBox="1"/>
          <p:nvPr/>
        </p:nvSpPr>
        <p:spPr>
          <a:xfrm>
            <a:off x="-8043" y="4453771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Any Vote-Abort?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0F5E732-A875-5975-DC83-E794F95C9F4F}"/>
              </a:ext>
            </a:extLst>
          </p:cNvPr>
          <p:cNvSpPr txBox="1"/>
          <p:nvPr/>
        </p:nvSpPr>
        <p:spPr>
          <a:xfrm>
            <a:off x="3584040" y="3929245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Global Decision</a:t>
            </a:r>
            <a:endParaRPr lang="en-US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A7A7C6E-B847-22D8-BDDB-F2ECF696CFBE}"/>
              </a:ext>
            </a:extLst>
          </p:cNvPr>
          <p:cNvCxnSpPr/>
          <p:nvPr/>
        </p:nvCxnSpPr>
        <p:spPr>
          <a:xfrm>
            <a:off x="3617932" y="3929379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03036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4DF34-1A3F-B5DE-1AE6-C455BE537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73ABB-0FFC-FBBD-A94A-8DDB8F812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3PC Protocol Flow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64C199-F242-E073-F6A0-AD3A02165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BBC726-A97E-0167-3D33-2CDC7B2B69EA}"/>
              </a:ext>
            </a:extLst>
          </p:cNvPr>
          <p:cNvSpPr/>
          <p:nvPr/>
        </p:nvSpPr>
        <p:spPr>
          <a:xfrm>
            <a:off x="1888479" y="1342164"/>
            <a:ext cx="1992464" cy="485029"/>
          </a:xfrm>
          <a:prstGeom prst="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Coordinator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9544C2-F419-7D34-D50B-2AD3B8220978}"/>
              </a:ext>
            </a:extLst>
          </p:cNvPr>
          <p:cNvSpPr/>
          <p:nvPr/>
        </p:nvSpPr>
        <p:spPr>
          <a:xfrm>
            <a:off x="8311058" y="1342164"/>
            <a:ext cx="1992464" cy="4850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Participant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C0580E-8A1E-A6EA-F90A-4ACFAADEF5C3}"/>
              </a:ext>
            </a:extLst>
          </p:cNvPr>
          <p:cNvSpPr/>
          <p:nvPr/>
        </p:nvSpPr>
        <p:spPr>
          <a:xfrm>
            <a:off x="2179652" y="245574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AD5500-B0A4-2671-6B5C-52F37FC0DA5E}"/>
              </a:ext>
            </a:extLst>
          </p:cNvPr>
          <p:cNvSpPr/>
          <p:nvPr/>
        </p:nvSpPr>
        <p:spPr>
          <a:xfrm>
            <a:off x="8602231" y="243978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AE4FDCC-F6DB-56CF-5C89-26B72C5BA201}"/>
              </a:ext>
            </a:extLst>
          </p:cNvPr>
          <p:cNvCxnSpPr>
            <a:endCxn id="9" idx="1"/>
          </p:cNvCxnSpPr>
          <p:nvPr/>
        </p:nvCxnSpPr>
        <p:spPr>
          <a:xfrm>
            <a:off x="23346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971F383-3A44-841E-574A-4BE3E17FBBD7}"/>
              </a:ext>
            </a:extLst>
          </p:cNvPr>
          <p:cNvSpPr txBox="1"/>
          <p:nvPr/>
        </p:nvSpPr>
        <p:spPr>
          <a:xfrm>
            <a:off x="138396" y="2048231"/>
            <a:ext cx="213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 to Commit a transaction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0FDFE4F-20DE-972E-F954-2E05E8DFC23A}"/>
              </a:ext>
            </a:extLst>
          </p:cNvPr>
          <p:cNvCxnSpPr/>
          <p:nvPr/>
        </p:nvCxnSpPr>
        <p:spPr>
          <a:xfrm>
            <a:off x="3589769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946254E-A69D-C051-DB5F-7D13DC997CE4}"/>
              </a:ext>
            </a:extLst>
          </p:cNvPr>
          <p:cNvSpPr txBox="1"/>
          <p:nvPr/>
        </p:nvSpPr>
        <p:spPr>
          <a:xfrm>
            <a:off x="3494700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580E472-E323-5181-E5CF-BC1D634DB83F}"/>
              </a:ext>
            </a:extLst>
          </p:cNvPr>
          <p:cNvCxnSpPr/>
          <p:nvPr/>
        </p:nvCxnSpPr>
        <p:spPr>
          <a:xfrm>
            <a:off x="665604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0151403-E935-2E9A-6B93-135F379571A6}"/>
              </a:ext>
            </a:extLst>
          </p:cNvPr>
          <p:cNvSpPr txBox="1"/>
          <p:nvPr/>
        </p:nvSpPr>
        <p:spPr>
          <a:xfrm>
            <a:off x="6560975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1CAE292-CDC2-01EF-EF56-BCAC7F27D6F3}"/>
              </a:ext>
            </a:extLst>
          </p:cNvPr>
          <p:cNvCxnSpPr>
            <a:cxnSpLocks/>
          </p:cNvCxnSpPr>
          <p:nvPr/>
        </p:nvCxnSpPr>
        <p:spPr>
          <a:xfrm>
            <a:off x="2884711" y="2940772"/>
            <a:ext cx="0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2AB01B3-76E0-2EAC-D241-1BBCB4030CAD}"/>
              </a:ext>
            </a:extLst>
          </p:cNvPr>
          <p:cNvSpPr/>
          <p:nvPr/>
        </p:nvSpPr>
        <p:spPr>
          <a:xfrm>
            <a:off x="2179652" y="3683964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7CE880-0C14-2EA8-4F18-064454F58CF0}"/>
              </a:ext>
            </a:extLst>
          </p:cNvPr>
          <p:cNvSpPr/>
          <p:nvPr/>
        </p:nvSpPr>
        <p:spPr>
          <a:xfrm>
            <a:off x="8602231" y="368396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2A2AFFD-9779-8F79-1126-07CA46902D5C}"/>
              </a:ext>
            </a:extLst>
          </p:cNvPr>
          <p:cNvCxnSpPr>
            <a:cxnSpLocks/>
          </p:cNvCxnSpPr>
          <p:nvPr/>
        </p:nvCxnSpPr>
        <p:spPr>
          <a:xfrm>
            <a:off x="9307290" y="2940772"/>
            <a:ext cx="0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CB6A295-1F5E-2F40-8774-F8A26DFCDE7C}"/>
              </a:ext>
            </a:extLst>
          </p:cNvPr>
          <p:cNvCxnSpPr>
            <a:cxnSpLocks/>
          </p:cNvCxnSpPr>
          <p:nvPr/>
        </p:nvCxnSpPr>
        <p:spPr>
          <a:xfrm flipH="1">
            <a:off x="6656044" y="2822713"/>
            <a:ext cx="1946187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1F36198-5555-7554-7F38-CC7D673EEA17}"/>
              </a:ext>
            </a:extLst>
          </p:cNvPr>
          <p:cNvSpPr txBox="1"/>
          <p:nvPr/>
        </p:nvSpPr>
        <p:spPr>
          <a:xfrm>
            <a:off x="6637174" y="2823570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57DEC3-7C99-0226-BE5C-FA5CDFEC14F8}"/>
              </a:ext>
            </a:extLst>
          </p:cNvPr>
          <p:cNvSpPr/>
          <p:nvPr/>
        </p:nvSpPr>
        <p:spPr>
          <a:xfrm>
            <a:off x="3589769" y="4912185"/>
            <a:ext cx="1637287" cy="4850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Pre-Commit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0F5ED0-7C42-F8E1-5F79-9095ADE3C68E}"/>
              </a:ext>
            </a:extLst>
          </p:cNvPr>
          <p:cNvSpPr/>
          <p:nvPr/>
        </p:nvSpPr>
        <p:spPr>
          <a:xfrm>
            <a:off x="769535" y="4912185"/>
            <a:ext cx="1410117" cy="4850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FAE3CA-3D30-418F-9229-B9A1C4EA3694}"/>
              </a:ext>
            </a:extLst>
          </p:cNvPr>
          <p:cNvSpPr/>
          <p:nvPr/>
        </p:nvSpPr>
        <p:spPr>
          <a:xfrm>
            <a:off x="10012348" y="4912184"/>
            <a:ext cx="1410117" cy="48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75432E-1BA4-3A52-4A19-EAF3300A64F0}"/>
              </a:ext>
            </a:extLst>
          </p:cNvPr>
          <p:cNvSpPr/>
          <p:nvPr/>
        </p:nvSpPr>
        <p:spPr>
          <a:xfrm>
            <a:off x="7192114" y="4912185"/>
            <a:ext cx="1410117" cy="4850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7824D49-F82B-7878-7877-26286C24449F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7897173" y="2924812"/>
            <a:ext cx="705058" cy="1987373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466A061-A7EC-17B3-DD70-C6278DE80277}"/>
              </a:ext>
            </a:extLst>
          </p:cNvPr>
          <p:cNvSpPr txBox="1"/>
          <p:nvPr/>
        </p:nvSpPr>
        <p:spPr>
          <a:xfrm>
            <a:off x="6778284" y="3841404"/>
            <a:ext cx="1578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Vote-Abort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A0C27A2-5328-F24F-44B1-984710B96262}"/>
              </a:ext>
            </a:extLst>
          </p:cNvPr>
          <p:cNvSpPr txBox="1"/>
          <p:nvPr/>
        </p:nvSpPr>
        <p:spPr>
          <a:xfrm>
            <a:off x="9223079" y="3127701"/>
            <a:ext cx="180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Vote-Commit</a:t>
            </a:r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2AF482-E603-F87F-4C0A-65058D892122}"/>
              </a:ext>
            </a:extLst>
          </p:cNvPr>
          <p:cNvCxnSpPr>
            <a:cxnSpLocks/>
          </p:cNvCxnSpPr>
          <p:nvPr/>
        </p:nvCxnSpPr>
        <p:spPr>
          <a:xfrm flipH="1">
            <a:off x="3608641" y="3810408"/>
            <a:ext cx="1946187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9412B24-C1FD-C42B-87F4-AF5CEB960B31}"/>
              </a:ext>
            </a:extLst>
          </p:cNvPr>
          <p:cNvSpPr txBox="1"/>
          <p:nvPr/>
        </p:nvSpPr>
        <p:spPr>
          <a:xfrm>
            <a:off x="3589771" y="3431204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Votes</a:t>
            </a:r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95A149E-0C6B-67A7-F59F-1F47B7363DB6}"/>
              </a:ext>
            </a:extLst>
          </p:cNvPr>
          <p:cNvCxnSpPr>
            <a:cxnSpLocks/>
            <a:stCxn id="15" idx="2"/>
            <a:endCxn id="19" idx="0"/>
          </p:cNvCxnSpPr>
          <p:nvPr/>
        </p:nvCxnSpPr>
        <p:spPr>
          <a:xfrm flipH="1">
            <a:off x="1474594" y="4168993"/>
            <a:ext cx="1410117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F57600F-EFF6-668C-4986-9DF53146C7DC}"/>
              </a:ext>
            </a:extLst>
          </p:cNvPr>
          <p:cNvSpPr txBox="1"/>
          <p:nvPr/>
        </p:nvSpPr>
        <p:spPr>
          <a:xfrm>
            <a:off x="-8043" y="4453771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Any Vote-Abort?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814E1B-8540-7290-9FF8-42EAAD97686F}"/>
              </a:ext>
            </a:extLst>
          </p:cNvPr>
          <p:cNvSpPr txBox="1"/>
          <p:nvPr/>
        </p:nvSpPr>
        <p:spPr>
          <a:xfrm>
            <a:off x="3584040" y="3929245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Global Decision</a:t>
            </a:r>
            <a:endParaRPr lang="en-US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81307C4-AA08-F257-96A2-31B17D94FB7B}"/>
              </a:ext>
            </a:extLst>
          </p:cNvPr>
          <p:cNvCxnSpPr/>
          <p:nvPr/>
        </p:nvCxnSpPr>
        <p:spPr>
          <a:xfrm>
            <a:off x="3617932" y="3929379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B197C01-7A26-82FA-4F0D-99C3B427B425}"/>
              </a:ext>
            </a:extLst>
          </p:cNvPr>
          <p:cNvCxnSpPr>
            <a:cxnSpLocks/>
          </p:cNvCxnSpPr>
          <p:nvPr/>
        </p:nvCxnSpPr>
        <p:spPr>
          <a:xfrm>
            <a:off x="2884711" y="4168993"/>
            <a:ext cx="1410117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03F1C79-AF8B-9E24-A1A1-8824192F62E5}"/>
              </a:ext>
            </a:extLst>
          </p:cNvPr>
          <p:cNvSpPr txBox="1"/>
          <p:nvPr/>
        </p:nvSpPr>
        <p:spPr>
          <a:xfrm>
            <a:off x="3845409" y="4453771"/>
            <a:ext cx="2107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All Vote-Commit?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FFAD961-D8D3-E2BB-18B3-3036FCF5854F}"/>
              </a:ext>
            </a:extLst>
          </p:cNvPr>
          <p:cNvSpPr/>
          <p:nvPr/>
        </p:nvSpPr>
        <p:spPr>
          <a:xfrm>
            <a:off x="3703353" y="6149709"/>
            <a:ext cx="1410117" cy="48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</a:p>
        </p:txBody>
      </p:sp>
    </p:spTree>
    <p:extLst>
      <p:ext uri="{BB962C8B-B14F-4D97-AF65-F5344CB8AC3E}">
        <p14:creationId xmlns:p14="http://schemas.microsoft.com/office/powerpoint/2010/main" val="76049036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8169E3-D149-26FA-CF6C-FD3CB21FA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D55DE-CB50-9465-1AD0-096FB814D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3PC Protocol Flow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F4835B-248A-A038-DD77-28207EDB2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43ADD2-F1C6-C0E1-7FCA-390817BCA4A8}"/>
              </a:ext>
            </a:extLst>
          </p:cNvPr>
          <p:cNvSpPr/>
          <p:nvPr/>
        </p:nvSpPr>
        <p:spPr>
          <a:xfrm>
            <a:off x="1888479" y="1342164"/>
            <a:ext cx="1992464" cy="485029"/>
          </a:xfrm>
          <a:prstGeom prst="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Coordinator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4FE018-2249-96A5-1C66-1F7A89BEB5B4}"/>
              </a:ext>
            </a:extLst>
          </p:cNvPr>
          <p:cNvSpPr/>
          <p:nvPr/>
        </p:nvSpPr>
        <p:spPr>
          <a:xfrm>
            <a:off x="8311058" y="1342164"/>
            <a:ext cx="1992464" cy="4850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Participant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2FBA06-7A76-CBAC-9C1D-C985ECB858B4}"/>
              </a:ext>
            </a:extLst>
          </p:cNvPr>
          <p:cNvSpPr/>
          <p:nvPr/>
        </p:nvSpPr>
        <p:spPr>
          <a:xfrm>
            <a:off x="2179652" y="245574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EBF473-1FAC-1F4F-63B4-21543DF38AF6}"/>
              </a:ext>
            </a:extLst>
          </p:cNvPr>
          <p:cNvSpPr/>
          <p:nvPr/>
        </p:nvSpPr>
        <p:spPr>
          <a:xfrm>
            <a:off x="8602231" y="243978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BCE42B9-AF43-447A-08C2-D95AF001444B}"/>
              </a:ext>
            </a:extLst>
          </p:cNvPr>
          <p:cNvCxnSpPr>
            <a:endCxn id="9" idx="1"/>
          </p:cNvCxnSpPr>
          <p:nvPr/>
        </p:nvCxnSpPr>
        <p:spPr>
          <a:xfrm>
            <a:off x="23346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B0E5F8E-0DF1-083E-8648-44D57BDA3732}"/>
              </a:ext>
            </a:extLst>
          </p:cNvPr>
          <p:cNvSpPr txBox="1"/>
          <p:nvPr/>
        </p:nvSpPr>
        <p:spPr>
          <a:xfrm>
            <a:off x="138396" y="2048231"/>
            <a:ext cx="213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 to Commit a transaction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E241182-7395-CF2F-8E7D-433B60C0C160}"/>
              </a:ext>
            </a:extLst>
          </p:cNvPr>
          <p:cNvCxnSpPr/>
          <p:nvPr/>
        </p:nvCxnSpPr>
        <p:spPr>
          <a:xfrm>
            <a:off x="3589769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1087014-E10E-CA13-0CD0-824DFFE84125}"/>
              </a:ext>
            </a:extLst>
          </p:cNvPr>
          <p:cNvSpPr txBox="1"/>
          <p:nvPr/>
        </p:nvSpPr>
        <p:spPr>
          <a:xfrm>
            <a:off x="3494700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43F3134-F47B-95C3-E4EB-67FE867C2983}"/>
              </a:ext>
            </a:extLst>
          </p:cNvPr>
          <p:cNvCxnSpPr/>
          <p:nvPr/>
        </p:nvCxnSpPr>
        <p:spPr>
          <a:xfrm>
            <a:off x="665604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72C9985-69C7-FBEC-B800-45E3E3CC1B0D}"/>
              </a:ext>
            </a:extLst>
          </p:cNvPr>
          <p:cNvSpPr txBox="1"/>
          <p:nvPr/>
        </p:nvSpPr>
        <p:spPr>
          <a:xfrm>
            <a:off x="6560975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4CDE384-CDC2-84DA-55C0-0F5B35A65D87}"/>
              </a:ext>
            </a:extLst>
          </p:cNvPr>
          <p:cNvCxnSpPr>
            <a:cxnSpLocks/>
          </p:cNvCxnSpPr>
          <p:nvPr/>
        </p:nvCxnSpPr>
        <p:spPr>
          <a:xfrm>
            <a:off x="2884711" y="2940772"/>
            <a:ext cx="0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86DCCDD-EBDE-8FCF-E4FF-14CB2996A81D}"/>
              </a:ext>
            </a:extLst>
          </p:cNvPr>
          <p:cNvSpPr/>
          <p:nvPr/>
        </p:nvSpPr>
        <p:spPr>
          <a:xfrm>
            <a:off x="2179652" y="3683964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24C4BE-44E1-B712-AA5A-86F07C5D952A}"/>
              </a:ext>
            </a:extLst>
          </p:cNvPr>
          <p:cNvSpPr/>
          <p:nvPr/>
        </p:nvSpPr>
        <p:spPr>
          <a:xfrm>
            <a:off x="8602231" y="368396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DDC197B-D2DF-04BF-E83D-932FF97F9C10}"/>
              </a:ext>
            </a:extLst>
          </p:cNvPr>
          <p:cNvCxnSpPr>
            <a:cxnSpLocks/>
          </p:cNvCxnSpPr>
          <p:nvPr/>
        </p:nvCxnSpPr>
        <p:spPr>
          <a:xfrm>
            <a:off x="9307290" y="2940772"/>
            <a:ext cx="0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113A9C2-CA14-B4C7-5B2F-0863AC083D92}"/>
              </a:ext>
            </a:extLst>
          </p:cNvPr>
          <p:cNvCxnSpPr>
            <a:cxnSpLocks/>
          </p:cNvCxnSpPr>
          <p:nvPr/>
        </p:nvCxnSpPr>
        <p:spPr>
          <a:xfrm flipH="1">
            <a:off x="6656044" y="2822713"/>
            <a:ext cx="1946187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FE56AD0-18BF-9FD5-3D53-B182F5879EDF}"/>
              </a:ext>
            </a:extLst>
          </p:cNvPr>
          <p:cNvSpPr txBox="1"/>
          <p:nvPr/>
        </p:nvSpPr>
        <p:spPr>
          <a:xfrm>
            <a:off x="6637174" y="2823570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297627-64FD-AA9E-F104-152061F3590C}"/>
              </a:ext>
            </a:extLst>
          </p:cNvPr>
          <p:cNvSpPr/>
          <p:nvPr/>
        </p:nvSpPr>
        <p:spPr>
          <a:xfrm>
            <a:off x="3589769" y="4912185"/>
            <a:ext cx="1637287" cy="4850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Pre-Commit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5F24BCC-8F2A-0B80-BC82-33BB847D8F5D}"/>
              </a:ext>
            </a:extLst>
          </p:cNvPr>
          <p:cNvSpPr/>
          <p:nvPr/>
        </p:nvSpPr>
        <p:spPr>
          <a:xfrm>
            <a:off x="769535" y="4912185"/>
            <a:ext cx="1410117" cy="4850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823195-0F16-582D-B18D-584FE352F74E}"/>
              </a:ext>
            </a:extLst>
          </p:cNvPr>
          <p:cNvSpPr/>
          <p:nvPr/>
        </p:nvSpPr>
        <p:spPr>
          <a:xfrm>
            <a:off x="10012348" y="4912184"/>
            <a:ext cx="1410117" cy="48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623511-1DB5-63C2-67DC-CBF6C87E8EA3}"/>
              </a:ext>
            </a:extLst>
          </p:cNvPr>
          <p:cNvSpPr/>
          <p:nvPr/>
        </p:nvSpPr>
        <p:spPr>
          <a:xfrm>
            <a:off x="7192114" y="4912185"/>
            <a:ext cx="1410117" cy="4850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0C13AD7-6139-409D-43A3-661AF365E985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7897173" y="2924812"/>
            <a:ext cx="705058" cy="1987373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4C574E0-DF3B-8419-0BE5-B348AF469DAC}"/>
              </a:ext>
            </a:extLst>
          </p:cNvPr>
          <p:cNvSpPr txBox="1"/>
          <p:nvPr/>
        </p:nvSpPr>
        <p:spPr>
          <a:xfrm>
            <a:off x="6778284" y="3841404"/>
            <a:ext cx="1578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Vote-Abort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B2C12B-BD29-045B-2F1E-CBA10C6C263C}"/>
              </a:ext>
            </a:extLst>
          </p:cNvPr>
          <p:cNvSpPr txBox="1"/>
          <p:nvPr/>
        </p:nvSpPr>
        <p:spPr>
          <a:xfrm>
            <a:off x="9223079" y="3127701"/>
            <a:ext cx="180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Vote-Commit</a:t>
            </a:r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550626D-0106-FD96-E1F9-B5537C34F197}"/>
              </a:ext>
            </a:extLst>
          </p:cNvPr>
          <p:cNvCxnSpPr>
            <a:cxnSpLocks/>
          </p:cNvCxnSpPr>
          <p:nvPr/>
        </p:nvCxnSpPr>
        <p:spPr>
          <a:xfrm flipH="1">
            <a:off x="3608641" y="3810408"/>
            <a:ext cx="1946187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A1B4625-2435-7615-6007-06CEF15D92A4}"/>
              </a:ext>
            </a:extLst>
          </p:cNvPr>
          <p:cNvSpPr txBox="1"/>
          <p:nvPr/>
        </p:nvSpPr>
        <p:spPr>
          <a:xfrm>
            <a:off x="3589771" y="3431204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Votes</a:t>
            </a:r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5AD488F-1C3C-314B-D66C-25F959B19FC6}"/>
              </a:ext>
            </a:extLst>
          </p:cNvPr>
          <p:cNvCxnSpPr>
            <a:cxnSpLocks/>
            <a:stCxn id="15" idx="2"/>
            <a:endCxn id="19" idx="0"/>
          </p:cNvCxnSpPr>
          <p:nvPr/>
        </p:nvCxnSpPr>
        <p:spPr>
          <a:xfrm flipH="1">
            <a:off x="1474594" y="4168993"/>
            <a:ext cx="1410117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6ABA6BC-77D7-71E0-80CD-B6E384FF1F9C}"/>
              </a:ext>
            </a:extLst>
          </p:cNvPr>
          <p:cNvSpPr txBox="1"/>
          <p:nvPr/>
        </p:nvSpPr>
        <p:spPr>
          <a:xfrm>
            <a:off x="-8043" y="4453771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Any Vote-Abort?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2A04080-F012-3E3A-BF6C-61970CA31704}"/>
              </a:ext>
            </a:extLst>
          </p:cNvPr>
          <p:cNvSpPr txBox="1"/>
          <p:nvPr/>
        </p:nvSpPr>
        <p:spPr>
          <a:xfrm>
            <a:off x="3584040" y="3929245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Global Decision</a:t>
            </a:r>
            <a:endParaRPr lang="en-US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4FC56B8-40F3-1765-6DD0-CF0FBDD35B4E}"/>
              </a:ext>
            </a:extLst>
          </p:cNvPr>
          <p:cNvCxnSpPr/>
          <p:nvPr/>
        </p:nvCxnSpPr>
        <p:spPr>
          <a:xfrm>
            <a:off x="3617932" y="3929379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62A17FD-B7FC-96F6-3BF4-78CB9D303942}"/>
              </a:ext>
            </a:extLst>
          </p:cNvPr>
          <p:cNvCxnSpPr>
            <a:cxnSpLocks/>
          </p:cNvCxnSpPr>
          <p:nvPr/>
        </p:nvCxnSpPr>
        <p:spPr>
          <a:xfrm>
            <a:off x="2884711" y="4168993"/>
            <a:ext cx="1410117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40A0876-5295-92D3-EA96-15C5552E30B4}"/>
              </a:ext>
            </a:extLst>
          </p:cNvPr>
          <p:cNvSpPr txBox="1"/>
          <p:nvPr/>
        </p:nvSpPr>
        <p:spPr>
          <a:xfrm>
            <a:off x="3845409" y="4453771"/>
            <a:ext cx="2107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All Vote-Commit?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EA71FA7-5BB4-2328-4F90-ED4435EA3A6B}"/>
              </a:ext>
            </a:extLst>
          </p:cNvPr>
          <p:cNvSpPr/>
          <p:nvPr/>
        </p:nvSpPr>
        <p:spPr>
          <a:xfrm>
            <a:off x="3703353" y="6149709"/>
            <a:ext cx="1410117" cy="48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82EFFB8-E8D4-DD0E-6F6C-A2731429356F}"/>
              </a:ext>
            </a:extLst>
          </p:cNvPr>
          <p:cNvCxnSpPr>
            <a:cxnSpLocks/>
          </p:cNvCxnSpPr>
          <p:nvPr/>
        </p:nvCxnSpPr>
        <p:spPr>
          <a:xfrm flipH="1">
            <a:off x="10012348" y="3926478"/>
            <a:ext cx="1755582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6E6088B-ABD2-9041-5A6B-2A8497E03010}"/>
              </a:ext>
            </a:extLst>
          </p:cNvPr>
          <p:cNvSpPr txBox="1"/>
          <p:nvPr/>
        </p:nvSpPr>
        <p:spPr>
          <a:xfrm>
            <a:off x="9985972" y="3556832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Global Decision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15869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55D1B-F06C-2E52-8575-AE3C25078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A921D-0E23-BDBD-8E67-FACD8FDF3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3PC Protocol Flow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2F4625-7D6F-3BA8-C31D-DED164260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E9B69B-2ADB-3944-7FF8-B77520196227}"/>
              </a:ext>
            </a:extLst>
          </p:cNvPr>
          <p:cNvSpPr/>
          <p:nvPr/>
        </p:nvSpPr>
        <p:spPr>
          <a:xfrm>
            <a:off x="1888479" y="1342164"/>
            <a:ext cx="1992464" cy="485029"/>
          </a:xfrm>
          <a:prstGeom prst="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Coordinator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DA9D8F-8892-3D9A-6685-B6E77880E69B}"/>
              </a:ext>
            </a:extLst>
          </p:cNvPr>
          <p:cNvSpPr/>
          <p:nvPr/>
        </p:nvSpPr>
        <p:spPr>
          <a:xfrm>
            <a:off x="8311058" y="1342164"/>
            <a:ext cx="1992464" cy="4850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Participant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BF055C-7A87-97F1-DA20-AF89EC70C368}"/>
              </a:ext>
            </a:extLst>
          </p:cNvPr>
          <p:cNvSpPr/>
          <p:nvPr/>
        </p:nvSpPr>
        <p:spPr>
          <a:xfrm>
            <a:off x="2179652" y="245574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69265C-EA24-DE4C-F07B-863E5DB7CDC7}"/>
              </a:ext>
            </a:extLst>
          </p:cNvPr>
          <p:cNvSpPr/>
          <p:nvPr/>
        </p:nvSpPr>
        <p:spPr>
          <a:xfrm>
            <a:off x="8602231" y="243978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14EDBF4-73F9-5E1B-45B9-4996903CFE8B}"/>
              </a:ext>
            </a:extLst>
          </p:cNvPr>
          <p:cNvCxnSpPr>
            <a:endCxn id="9" idx="1"/>
          </p:cNvCxnSpPr>
          <p:nvPr/>
        </p:nvCxnSpPr>
        <p:spPr>
          <a:xfrm>
            <a:off x="23346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55AB7C9-506C-E596-6757-62634895B73B}"/>
              </a:ext>
            </a:extLst>
          </p:cNvPr>
          <p:cNvSpPr txBox="1"/>
          <p:nvPr/>
        </p:nvSpPr>
        <p:spPr>
          <a:xfrm>
            <a:off x="138396" y="2048231"/>
            <a:ext cx="213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 to Commit a transaction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CFB487C-8B11-FE0C-F09B-7A0B876FB387}"/>
              </a:ext>
            </a:extLst>
          </p:cNvPr>
          <p:cNvCxnSpPr/>
          <p:nvPr/>
        </p:nvCxnSpPr>
        <p:spPr>
          <a:xfrm>
            <a:off x="3589769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DFFA9F0-9034-1EAF-7CDD-4D35C21B87F2}"/>
              </a:ext>
            </a:extLst>
          </p:cNvPr>
          <p:cNvSpPr txBox="1"/>
          <p:nvPr/>
        </p:nvSpPr>
        <p:spPr>
          <a:xfrm>
            <a:off x="3494700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9B4E7B8-EF0A-E496-6F74-73EBE1B1D3D2}"/>
              </a:ext>
            </a:extLst>
          </p:cNvPr>
          <p:cNvCxnSpPr/>
          <p:nvPr/>
        </p:nvCxnSpPr>
        <p:spPr>
          <a:xfrm>
            <a:off x="665604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C75C006-D698-8F57-3579-2FD58391E108}"/>
              </a:ext>
            </a:extLst>
          </p:cNvPr>
          <p:cNvSpPr txBox="1"/>
          <p:nvPr/>
        </p:nvSpPr>
        <p:spPr>
          <a:xfrm>
            <a:off x="6560975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5338BFF-66ED-61C1-659B-231FCF9105B3}"/>
              </a:ext>
            </a:extLst>
          </p:cNvPr>
          <p:cNvCxnSpPr>
            <a:cxnSpLocks/>
          </p:cNvCxnSpPr>
          <p:nvPr/>
        </p:nvCxnSpPr>
        <p:spPr>
          <a:xfrm>
            <a:off x="2884711" y="2940772"/>
            <a:ext cx="0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8B6F2A9-E50E-AC37-9344-2AA4D06D0417}"/>
              </a:ext>
            </a:extLst>
          </p:cNvPr>
          <p:cNvSpPr/>
          <p:nvPr/>
        </p:nvSpPr>
        <p:spPr>
          <a:xfrm>
            <a:off x="2179652" y="3683964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08CEEB-53A7-6885-58A5-B51486A400FB}"/>
              </a:ext>
            </a:extLst>
          </p:cNvPr>
          <p:cNvSpPr/>
          <p:nvPr/>
        </p:nvSpPr>
        <p:spPr>
          <a:xfrm>
            <a:off x="8602231" y="368396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F8B1A8C-62A4-6825-74B6-34D7EEE7FADA}"/>
              </a:ext>
            </a:extLst>
          </p:cNvPr>
          <p:cNvCxnSpPr>
            <a:cxnSpLocks/>
          </p:cNvCxnSpPr>
          <p:nvPr/>
        </p:nvCxnSpPr>
        <p:spPr>
          <a:xfrm>
            <a:off x="9307290" y="2940772"/>
            <a:ext cx="0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C3F0A4B-F1DB-B389-4F66-B18A2B6182A8}"/>
              </a:ext>
            </a:extLst>
          </p:cNvPr>
          <p:cNvCxnSpPr>
            <a:cxnSpLocks/>
          </p:cNvCxnSpPr>
          <p:nvPr/>
        </p:nvCxnSpPr>
        <p:spPr>
          <a:xfrm flipH="1">
            <a:off x="6656044" y="2822713"/>
            <a:ext cx="1946187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194BE73-F72F-3D84-5494-0185C40B6D00}"/>
              </a:ext>
            </a:extLst>
          </p:cNvPr>
          <p:cNvSpPr txBox="1"/>
          <p:nvPr/>
        </p:nvSpPr>
        <p:spPr>
          <a:xfrm>
            <a:off x="6637174" y="2823570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2DDF4D-1FFA-8227-632A-31F7175AD717}"/>
              </a:ext>
            </a:extLst>
          </p:cNvPr>
          <p:cNvSpPr/>
          <p:nvPr/>
        </p:nvSpPr>
        <p:spPr>
          <a:xfrm>
            <a:off x="3589769" y="4912185"/>
            <a:ext cx="1637287" cy="4850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Pre-Commit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286BDE-691F-FBBE-0CED-C91CA8BC8B6E}"/>
              </a:ext>
            </a:extLst>
          </p:cNvPr>
          <p:cNvSpPr/>
          <p:nvPr/>
        </p:nvSpPr>
        <p:spPr>
          <a:xfrm>
            <a:off x="769535" y="4912185"/>
            <a:ext cx="1410117" cy="4850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EF108A9-A413-8D0B-EFF7-AB952EF1E8A0}"/>
              </a:ext>
            </a:extLst>
          </p:cNvPr>
          <p:cNvSpPr/>
          <p:nvPr/>
        </p:nvSpPr>
        <p:spPr>
          <a:xfrm>
            <a:off x="7192114" y="4912185"/>
            <a:ext cx="1410117" cy="4850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B168977-EDFA-91D6-ED59-7C4DBDA41B68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7897173" y="2924812"/>
            <a:ext cx="705058" cy="1987373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81B5DC7-95FA-AFF9-2038-8573B564DCD8}"/>
              </a:ext>
            </a:extLst>
          </p:cNvPr>
          <p:cNvSpPr txBox="1"/>
          <p:nvPr/>
        </p:nvSpPr>
        <p:spPr>
          <a:xfrm>
            <a:off x="6778284" y="3841404"/>
            <a:ext cx="1578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Vote-Abort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5569DDD-B0BB-7BC2-AC82-26BDFEC88678}"/>
              </a:ext>
            </a:extLst>
          </p:cNvPr>
          <p:cNvSpPr txBox="1"/>
          <p:nvPr/>
        </p:nvSpPr>
        <p:spPr>
          <a:xfrm>
            <a:off x="9223079" y="3127701"/>
            <a:ext cx="180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Vote-Commit</a:t>
            </a:r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E2926C-9CED-F99D-EA90-F9175497C299}"/>
              </a:ext>
            </a:extLst>
          </p:cNvPr>
          <p:cNvCxnSpPr>
            <a:cxnSpLocks/>
          </p:cNvCxnSpPr>
          <p:nvPr/>
        </p:nvCxnSpPr>
        <p:spPr>
          <a:xfrm flipH="1">
            <a:off x="3608641" y="3810408"/>
            <a:ext cx="1946187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62D2C24-A984-F502-706C-10E781B64AA3}"/>
              </a:ext>
            </a:extLst>
          </p:cNvPr>
          <p:cNvSpPr txBox="1"/>
          <p:nvPr/>
        </p:nvSpPr>
        <p:spPr>
          <a:xfrm>
            <a:off x="3589771" y="3431204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Votes</a:t>
            </a:r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B880749-139C-AFDB-2E66-60062A056996}"/>
              </a:ext>
            </a:extLst>
          </p:cNvPr>
          <p:cNvCxnSpPr>
            <a:cxnSpLocks/>
            <a:stCxn id="15" idx="2"/>
            <a:endCxn id="19" idx="0"/>
          </p:cNvCxnSpPr>
          <p:nvPr/>
        </p:nvCxnSpPr>
        <p:spPr>
          <a:xfrm flipH="1">
            <a:off x="1474594" y="4168993"/>
            <a:ext cx="1410117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68CF51A-FAF0-8663-5D85-CF53EAEF870C}"/>
              </a:ext>
            </a:extLst>
          </p:cNvPr>
          <p:cNvSpPr txBox="1"/>
          <p:nvPr/>
        </p:nvSpPr>
        <p:spPr>
          <a:xfrm>
            <a:off x="-8043" y="4453771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Any Vote-Abort?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0358A65-67BF-6688-44F7-65852A804C1D}"/>
              </a:ext>
            </a:extLst>
          </p:cNvPr>
          <p:cNvSpPr txBox="1"/>
          <p:nvPr/>
        </p:nvSpPr>
        <p:spPr>
          <a:xfrm>
            <a:off x="3584040" y="3929245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Global Decision</a:t>
            </a:r>
            <a:endParaRPr lang="en-US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8D752F7-EE89-1F4D-90FE-35E392BF74D7}"/>
              </a:ext>
            </a:extLst>
          </p:cNvPr>
          <p:cNvCxnSpPr/>
          <p:nvPr/>
        </p:nvCxnSpPr>
        <p:spPr>
          <a:xfrm>
            <a:off x="3617932" y="3929379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12C1D5A-8D08-95FD-20E5-8D1895F3EF35}"/>
              </a:ext>
            </a:extLst>
          </p:cNvPr>
          <p:cNvCxnSpPr>
            <a:cxnSpLocks/>
          </p:cNvCxnSpPr>
          <p:nvPr/>
        </p:nvCxnSpPr>
        <p:spPr>
          <a:xfrm>
            <a:off x="2884711" y="4168993"/>
            <a:ext cx="1410117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EC1571B-703D-30BF-B910-17408BD7209F}"/>
              </a:ext>
            </a:extLst>
          </p:cNvPr>
          <p:cNvSpPr txBox="1"/>
          <p:nvPr/>
        </p:nvSpPr>
        <p:spPr>
          <a:xfrm>
            <a:off x="3845409" y="4453771"/>
            <a:ext cx="2107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All Vote-Commit?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B7491E4-474C-DF6A-167D-0A90A334249A}"/>
              </a:ext>
            </a:extLst>
          </p:cNvPr>
          <p:cNvSpPr/>
          <p:nvPr/>
        </p:nvSpPr>
        <p:spPr>
          <a:xfrm>
            <a:off x="3703353" y="6149709"/>
            <a:ext cx="1410117" cy="48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7B18548-76B7-A1CE-733E-50414A1BD7DA}"/>
              </a:ext>
            </a:extLst>
          </p:cNvPr>
          <p:cNvCxnSpPr>
            <a:cxnSpLocks/>
          </p:cNvCxnSpPr>
          <p:nvPr/>
        </p:nvCxnSpPr>
        <p:spPr>
          <a:xfrm flipH="1">
            <a:off x="10012348" y="3926478"/>
            <a:ext cx="1755582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BB884536-759D-3E88-2382-FE205DCB6FC9}"/>
              </a:ext>
            </a:extLst>
          </p:cNvPr>
          <p:cNvSpPr txBox="1"/>
          <p:nvPr/>
        </p:nvSpPr>
        <p:spPr>
          <a:xfrm>
            <a:off x="9985972" y="3556832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Global Decision</a:t>
            </a:r>
            <a:endParaRPr lang="en-US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AF60090-1303-E763-7052-B5F22F20BAE4}"/>
              </a:ext>
            </a:extLst>
          </p:cNvPr>
          <p:cNvCxnSpPr>
            <a:cxnSpLocks/>
          </p:cNvCxnSpPr>
          <p:nvPr/>
        </p:nvCxnSpPr>
        <p:spPr>
          <a:xfrm flipH="1">
            <a:off x="7897173" y="4168992"/>
            <a:ext cx="1410117" cy="743193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ADA3DA3D-C604-2C5E-CF74-F35FA3C0F1FC}"/>
              </a:ext>
            </a:extLst>
          </p:cNvPr>
          <p:cNvSpPr txBox="1"/>
          <p:nvPr/>
        </p:nvSpPr>
        <p:spPr>
          <a:xfrm>
            <a:off x="7873319" y="4192128"/>
            <a:ext cx="109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E171A01-D1D9-16A7-5BD8-42960883D37A}"/>
              </a:ext>
            </a:extLst>
          </p:cNvPr>
          <p:cNvSpPr/>
          <p:nvPr/>
        </p:nvSpPr>
        <p:spPr>
          <a:xfrm>
            <a:off x="9985972" y="4915486"/>
            <a:ext cx="1637287" cy="4850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Pre-Commit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FD25376-A9CE-109B-0486-C729541008F3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9307290" y="4168992"/>
            <a:ext cx="1394119" cy="735915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2369B102-507E-CDB3-243F-6350E3836CC3}"/>
              </a:ext>
            </a:extLst>
          </p:cNvPr>
          <p:cNvSpPr txBox="1"/>
          <p:nvPr/>
        </p:nvSpPr>
        <p:spPr>
          <a:xfrm>
            <a:off x="9890709" y="4204944"/>
            <a:ext cx="2107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Prepare-to-Commit</a:t>
            </a:r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20906EE-2EB2-D390-7C1C-D24778E2CA85}"/>
              </a:ext>
            </a:extLst>
          </p:cNvPr>
          <p:cNvSpPr/>
          <p:nvPr/>
        </p:nvSpPr>
        <p:spPr>
          <a:xfrm>
            <a:off x="10109934" y="6142431"/>
            <a:ext cx="1410117" cy="48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</a:p>
        </p:txBody>
      </p:sp>
    </p:spTree>
    <p:extLst>
      <p:ext uri="{BB962C8B-B14F-4D97-AF65-F5344CB8AC3E}">
        <p14:creationId xmlns:p14="http://schemas.microsoft.com/office/powerpoint/2010/main" val="274209458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0F4D9-BBDD-05D5-A438-95B088C8F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CE834-927B-DCF9-A220-15BEFDA08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3PC Protocol Flow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CC07F3-1EE9-C09E-B80B-E7946B284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8A7C26-4491-CBD6-FCEC-D1CA189A1F97}"/>
              </a:ext>
            </a:extLst>
          </p:cNvPr>
          <p:cNvSpPr/>
          <p:nvPr/>
        </p:nvSpPr>
        <p:spPr>
          <a:xfrm>
            <a:off x="1888479" y="1342164"/>
            <a:ext cx="1992464" cy="485029"/>
          </a:xfrm>
          <a:prstGeom prst="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Coordinator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4DBEBD-5A86-D083-3CED-EF631975B734}"/>
              </a:ext>
            </a:extLst>
          </p:cNvPr>
          <p:cNvSpPr/>
          <p:nvPr/>
        </p:nvSpPr>
        <p:spPr>
          <a:xfrm>
            <a:off x="8311058" y="1342164"/>
            <a:ext cx="1992464" cy="4850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Participant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A7C855-730E-851D-BFF6-D818092D97C6}"/>
              </a:ext>
            </a:extLst>
          </p:cNvPr>
          <p:cNvSpPr/>
          <p:nvPr/>
        </p:nvSpPr>
        <p:spPr>
          <a:xfrm>
            <a:off x="2179652" y="245574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E6E565-940F-47AE-621C-3EFB6FA453F6}"/>
              </a:ext>
            </a:extLst>
          </p:cNvPr>
          <p:cNvSpPr/>
          <p:nvPr/>
        </p:nvSpPr>
        <p:spPr>
          <a:xfrm>
            <a:off x="8602231" y="243978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20EC4BA-EAA9-BDF9-E0DA-036A38F707D6}"/>
              </a:ext>
            </a:extLst>
          </p:cNvPr>
          <p:cNvCxnSpPr>
            <a:endCxn id="9" idx="1"/>
          </p:cNvCxnSpPr>
          <p:nvPr/>
        </p:nvCxnSpPr>
        <p:spPr>
          <a:xfrm>
            <a:off x="23346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30FBE05-9C01-D6ED-1846-C74D4DC31999}"/>
              </a:ext>
            </a:extLst>
          </p:cNvPr>
          <p:cNvSpPr txBox="1"/>
          <p:nvPr/>
        </p:nvSpPr>
        <p:spPr>
          <a:xfrm>
            <a:off x="138396" y="2048231"/>
            <a:ext cx="213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 to Commit a transaction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6E0B8C9-801E-C90C-3069-609301C8F490}"/>
              </a:ext>
            </a:extLst>
          </p:cNvPr>
          <p:cNvCxnSpPr/>
          <p:nvPr/>
        </p:nvCxnSpPr>
        <p:spPr>
          <a:xfrm>
            <a:off x="3589769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9DD8170-F5CD-FB88-EE95-FF979030FBF3}"/>
              </a:ext>
            </a:extLst>
          </p:cNvPr>
          <p:cNvSpPr txBox="1"/>
          <p:nvPr/>
        </p:nvSpPr>
        <p:spPr>
          <a:xfrm>
            <a:off x="3494700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E988640-9279-4D62-5F78-1FB9E69CF19E}"/>
              </a:ext>
            </a:extLst>
          </p:cNvPr>
          <p:cNvCxnSpPr/>
          <p:nvPr/>
        </p:nvCxnSpPr>
        <p:spPr>
          <a:xfrm>
            <a:off x="665604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E080CD0-FD2A-48A5-F321-B3DC6470099F}"/>
              </a:ext>
            </a:extLst>
          </p:cNvPr>
          <p:cNvSpPr txBox="1"/>
          <p:nvPr/>
        </p:nvSpPr>
        <p:spPr>
          <a:xfrm>
            <a:off x="6560975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97BD3AF-67B5-8372-F10B-E60167451C49}"/>
              </a:ext>
            </a:extLst>
          </p:cNvPr>
          <p:cNvCxnSpPr>
            <a:cxnSpLocks/>
          </p:cNvCxnSpPr>
          <p:nvPr/>
        </p:nvCxnSpPr>
        <p:spPr>
          <a:xfrm>
            <a:off x="2884711" y="2940772"/>
            <a:ext cx="0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15D1652-F3BC-5920-276D-CC9D85EBD0D1}"/>
              </a:ext>
            </a:extLst>
          </p:cNvPr>
          <p:cNvSpPr/>
          <p:nvPr/>
        </p:nvSpPr>
        <p:spPr>
          <a:xfrm>
            <a:off x="2179652" y="3683964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27B35D-A9D3-6319-158E-2CE79CE53FB3}"/>
              </a:ext>
            </a:extLst>
          </p:cNvPr>
          <p:cNvSpPr/>
          <p:nvPr/>
        </p:nvSpPr>
        <p:spPr>
          <a:xfrm>
            <a:off x="8602231" y="368396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AAA21FB-37DD-ED5A-5FEB-E5B210588ED2}"/>
              </a:ext>
            </a:extLst>
          </p:cNvPr>
          <p:cNvCxnSpPr>
            <a:cxnSpLocks/>
          </p:cNvCxnSpPr>
          <p:nvPr/>
        </p:nvCxnSpPr>
        <p:spPr>
          <a:xfrm>
            <a:off x="9307290" y="2940772"/>
            <a:ext cx="0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59136B9-0D4E-887E-D79D-1C9269DA22E5}"/>
              </a:ext>
            </a:extLst>
          </p:cNvPr>
          <p:cNvCxnSpPr>
            <a:cxnSpLocks/>
          </p:cNvCxnSpPr>
          <p:nvPr/>
        </p:nvCxnSpPr>
        <p:spPr>
          <a:xfrm flipH="1">
            <a:off x="6656044" y="2822713"/>
            <a:ext cx="1946187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ECF7060-6342-0644-9B02-7F42B77EAFB4}"/>
              </a:ext>
            </a:extLst>
          </p:cNvPr>
          <p:cNvSpPr txBox="1"/>
          <p:nvPr/>
        </p:nvSpPr>
        <p:spPr>
          <a:xfrm>
            <a:off x="6637174" y="2823570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98C7B-6E9A-B1A0-F178-21A4A4A04EF3}"/>
              </a:ext>
            </a:extLst>
          </p:cNvPr>
          <p:cNvSpPr/>
          <p:nvPr/>
        </p:nvSpPr>
        <p:spPr>
          <a:xfrm>
            <a:off x="3589769" y="4912185"/>
            <a:ext cx="1637287" cy="4850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Pre-Commit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C580321-293C-BC6B-A455-8B013D8B5380}"/>
              </a:ext>
            </a:extLst>
          </p:cNvPr>
          <p:cNvSpPr/>
          <p:nvPr/>
        </p:nvSpPr>
        <p:spPr>
          <a:xfrm>
            <a:off x="769535" y="4912185"/>
            <a:ext cx="1410117" cy="4850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00C96F-C4FF-9BB9-C448-5041CC19E087}"/>
              </a:ext>
            </a:extLst>
          </p:cNvPr>
          <p:cNvSpPr/>
          <p:nvPr/>
        </p:nvSpPr>
        <p:spPr>
          <a:xfrm>
            <a:off x="7192114" y="4912185"/>
            <a:ext cx="1410117" cy="4850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F004C43-AAED-2223-626B-EF2E47B6C84D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7897173" y="2924812"/>
            <a:ext cx="705058" cy="1987373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CF03465-5BD3-8CBC-9DAE-4A54AE1EC7E1}"/>
              </a:ext>
            </a:extLst>
          </p:cNvPr>
          <p:cNvSpPr txBox="1"/>
          <p:nvPr/>
        </p:nvSpPr>
        <p:spPr>
          <a:xfrm>
            <a:off x="6778284" y="3841404"/>
            <a:ext cx="1578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Vote-Abort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6B30C9-35A9-D3DB-40B6-17A3BBFAD941}"/>
              </a:ext>
            </a:extLst>
          </p:cNvPr>
          <p:cNvSpPr txBox="1"/>
          <p:nvPr/>
        </p:nvSpPr>
        <p:spPr>
          <a:xfrm>
            <a:off x="9223079" y="3127701"/>
            <a:ext cx="180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Vote-Commit</a:t>
            </a:r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0CB42E0-26C2-122F-0E13-6E171C11A3B7}"/>
              </a:ext>
            </a:extLst>
          </p:cNvPr>
          <p:cNvCxnSpPr>
            <a:cxnSpLocks/>
          </p:cNvCxnSpPr>
          <p:nvPr/>
        </p:nvCxnSpPr>
        <p:spPr>
          <a:xfrm flipH="1">
            <a:off x="3608641" y="3810408"/>
            <a:ext cx="1946187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FA6DDA6-5097-73DB-4403-268B9140551E}"/>
              </a:ext>
            </a:extLst>
          </p:cNvPr>
          <p:cNvSpPr txBox="1"/>
          <p:nvPr/>
        </p:nvSpPr>
        <p:spPr>
          <a:xfrm>
            <a:off x="3589771" y="3431204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Votes</a:t>
            </a:r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C3D5980-EF96-A29E-20C2-E630DEAFD227}"/>
              </a:ext>
            </a:extLst>
          </p:cNvPr>
          <p:cNvCxnSpPr>
            <a:cxnSpLocks/>
            <a:stCxn id="15" idx="2"/>
            <a:endCxn id="19" idx="0"/>
          </p:cNvCxnSpPr>
          <p:nvPr/>
        </p:nvCxnSpPr>
        <p:spPr>
          <a:xfrm flipH="1">
            <a:off x="1474594" y="4168993"/>
            <a:ext cx="1410117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AA90D51-8E27-79A4-AA3F-AB5C1632F466}"/>
              </a:ext>
            </a:extLst>
          </p:cNvPr>
          <p:cNvSpPr txBox="1"/>
          <p:nvPr/>
        </p:nvSpPr>
        <p:spPr>
          <a:xfrm>
            <a:off x="-8043" y="4453771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Any Vote-Abort?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6A0A321-600A-446D-7933-3AC594023B80}"/>
              </a:ext>
            </a:extLst>
          </p:cNvPr>
          <p:cNvSpPr txBox="1"/>
          <p:nvPr/>
        </p:nvSpPr>
        <p:spPr>
          <a:xfrm>
            <a:off x="3584040" y="3929245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Global Decision</a:t>
            </a:r>
            <a:endParaRPr lang="en-US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46E10EF-16B1-F15F-95B7-D22559AA6A05}"/>
              </a:ext>
            </a:extLst>
          </p:cNvPr>
          <p:cNvCxnSpPr/>
          <p:nvPr/>
        </p:nvCxnSpPr>
        <p:spPr>
          <a:xfrm>
            <a:off x="3617932" y="3929379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546FCA0-95AC-FB45-0966-113920898BAB}"/>
              </a:ext>
            </a:extLst>
          </p:cNvPr>
          <p:cNvCxnSpPr>
            <a:cxnSpLocks/>
          </p:cNvCxnSpPr>
          <p:nvPr/>
        </p:nvCxnSpPr>
        <p:spPr>
          <a:xfrm>
            <a:off x="2884711" y="4168993"/>
            <a:ext cx="1410117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20E3C26-F61B-625B-DB33-22E146D40FB0}"/>
              </a:ext>
            </a:extLst>
          </p:cNvPr>
          <p:cNvSpPr txBox="1"/>
          <p:nvPr/>
        </p:nvSpPr>
        <p:spPr>
          <a:xfrm>
            <a:off x="3845409" y="4453771"/>
            <a:ext cx="2107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All Vote-Commit?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3CCD75C-BFEE-408D-6B9F-3D314E0E17A3}"/>
              </a:ext>
            </a:extLst>
          </p:cNvPr>
          <p:cNvSpPr/>
          <p:nvPr/>
        </p:nvSpPr>
        <p:spPr>
          <a:xfrm>
            <a:off x="3703353" y="6149709"/>
            <a:ext cx="1410117" cy="48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B28B8BA-9751-25B6-2672-E905C24656BB}"/>
              </a:ext>
            </a:extLst>
          </p:cNvPr>
          <p:cNvCxnSpPr>
            <a:cxnSpLocks/>
          </p:cNvCxnSpPr>
          <p:nvPr/>
        </p:nvCxnSpPr>
        <p:spPr>
          <a:xfrm flipH="1">
            <a:off x="10012348" y="3926478"/>
            <a:ext cx="1755582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B6BAF67F-0E97-DE4C-BDE6-45744F692C91}"/>
              </a:ext>
            </a:extLst>
          </p:cNvPr>
          <p:cNvSpPr txBox="1"/>
          <p:nvPr/>
        </p:nvSpPr>
        <p:spPr>
          <a:xfrm>
            <a:off x="9985972" y="3556832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Global Decision</a:t>
            </a:r>
            <a:endParaRPr lang="en-US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81B42E2-6034-6EDA-EA2D-84F5554B3249}"/>
              </a:ext>
            </a:extLst>
          </p:cNvPr>
          <p:cNvCxnSpPr>
            <a:cxnSpLocks/>
          </p:cNvCxnSpPr>
          <p:nvPr/>
        </p:nvCxnSpPr>
        <p:spPr>
          <a:xfrm flipH="1">
            <a:off x="7897173" y="4168992"/>
            <a:ext cx="1410117" cy="743193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6A8DCD4-3A7A-0800-AA29-AB356E077FDC}"/>
              </a:ext>
            </a:extLst>
          </p:cNvPr>
          <p:cNvSpPr txBox="1"/>
          <p:nvPr/>
        </p:nvSpPr>
        <p:spPr>
          <a:xfrm>
            <a:off x="7873319" y="4192128"/>
            <a:ext cx="109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EA9CEFF-4BE6-7A0F-2C78-07B6B7D81A3A}"/>
              </a:ext>
            </a:extLst>
          </p:cNvPr>
          <p:cNvSpPr/>
          <p:nvPr/>
        </p:nvSpPr>
        <p:spPr>
          <a:xfrm>
            <a:off x="9985972" y="4915486"/>
            <a:ext cx="1637287" cy="4850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Pre-Commit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0CEF4FE-D51F-B9C4-3871-88383E6264EF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9307290" y="4168992"/>
            <a:ext cx="1394119" cy="735915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01930398-7132-8644-A967-B7862D3689DD}"/>
              </a:ext>
            </a:extLst>
          </p:cNvPr>
          <p:cNvSpPr txBox="1"/>
          <p:nvPr/>
        </p:nvSpPr>
        <p:spPr>
          <a:xfrm>
            <a:off x="9890709" y="4204944"/>
            <a:ext cx="2107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Prepare-to-Commit</a:t>
            </a:r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3E41DA1-0091-446E-DCDD-329736190B1F}"/>
              </a:ext>
            </a:extLst>
          </p:cNvPr>
          <p:cNvSpPr/>
          <p:nvPr/>
        </p:nvSpPr>
        <p:spPr>
          <a:xfrm>
            <a:off x="10109934" y="6142431"/>
            <a:ext cx="1410117" cy="48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DB819FD-A2A3-88B1-6170-0071EA0B1DA0}"/>
              </a:ext>
            </a:extLst>
          </p:cNvPr>
          <p:cNvCxnSpPr>
            <a:stCxn id="22" idx="1"/>
          </p:cNvCxnSpPr>
          <p:nvPr/>
        </p:nvCxnSpPr>
        <p:spPr>
          <a:xfrm flipH="1">
            <a:off x="6560975" y="5154700"/>
            <a:ext cx="631139" cy="44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572A05E3-74B4-049E-06AB-5C5DDAB741B3}"/>
              </a:ext>
            </a:extLst>
          </p:cNvPr>
          <p:cNvSpPr txBox="1"/>
          <p:nvPr/>
        </p:nvSpPr>
        <p:spPr>
          <a:xfrm>
            <a:off x="6331444" y="5154699"/>
            <a:ext cx="109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Ack</a:t>
            </a:r>
            <a:endParaRPr lang="en-US" dirty="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A7FF42C-239A-66AB-1E1D-DA5AF4B97A8B}"/>
              </a:ext>
            </a:extLst>
          </p:cNvPr>
          <p:cNvCxnSpPr>
            <a:cxnSpLocks/>
            <a:stCxn id="40" idx="1"/>
          </p:cNvCxnSpPr>
          <p:nvPr/>
        </p:nvCxnSpPr>
        <p:spPr>
          <a:xfrm flipH="1">
            <a:off x="9331062" y="5158001"/>
            <a:ext cx="654910" cy="1139"/>
          </a:xfrm>
          <a:prstGeom prst="straightConnector1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371A67AE-2B42-35AC-B65A-8AE0BB1D686B}"/>
              </a:ext>
            </a:extLst>
          </p:cNvPr>
          <p:cNvSpPr txBox="1"/>
          <p:nvPr/>
        </p:nvSpPr>
        <p:spPr>
          <a:xfrm>
            <a:off x="8689643" y="5171938"/>
            <a:ext cx="139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PreCommit</a:t>
            </a:r>
            <a:endParaRPr lang="en-US" sz="1800" b="1" dirty="0">
              <a:solidFill>
                <a:schemeClr val="tx2">
                  <a:lumMod val="10000"/>
                </a:schemeClr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n-US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93338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9DC0F-5D7D-87FF-00BD-C8993F9F3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5026B-BB59-A1AD-FCDB-FD41C0B81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3PC Protocol Flow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6C8A03-826D-4624-9FBE-D24BCFA79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5AB398-8C4E-1F1C-0582-B15A711039A3}"/>
              </a:ext>
            </a:extLst>
          </p:cNvPr>
          <p:cNvSpPr/>
          <p:nvPr/>
        </p:nvSpPr>
        <p:spPr>
          <a:xfrm>
            <a:off x="1888479" y="1342164"/>
            <a:ext cx="1992464" cy="485029"/>
          </a:xfrm>
          <a:prstGeom prst="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Coordinator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A86AA4-96A5-A7F2-EEAD-66238D6E4A70}"/>
              </a:ext>
            </a:extLst>
          </p:cNvPr>
          <p:cNvSpPr/>
          <p:nvPr/>
        </p:nvSpPr>
        <p:spPr>
          <a:xfrm>
            <a:off x="8311058" y="1342164"/>
            <a:ext cx="1992464" cy="4850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Participant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879E11-8F1D-941F-C7B7-28A24590351C}"/>
              </a:ext>
            </a:extLst>
          </p:cNvPr>
          <p:cNvSpPr/>
          <p:nvPr/>
        </p:nvSpPr>
        <p:spPr>
          <a:xfrm>
            <a:off x="2179652" y="245574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EDF80C-9E09-4700-CA1A-FA0F5EAED594}"/>
              </a:ext>
            </a:extLst>
          </p:cNvPr>
          <p:cNvSpPr/>
          <p:nvPr/>
        </p:nvSpPr>
        <p:spPr>
          <a:xfrm>
            <a:off x="8602231" y="243978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A7E08E7-D758-410F-6046-D0E619712B23}"/>
              </a:ext>
            </a:extLst>
          </p:cNvPr>
          <p:cNvCxnSpPr>
            <a:endCxn id="9" idx="1"/>
          </p:cNvCxnSpPr>
          <p:nvPr/>
        </p:nvCxnSpPr>
        <p:spPr>
          <a:xfrm>
            <a:off x="23346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A4E6B50-D116-7321-333F-D8F2E0618836}"/>
              </a:ext>
            </a:extLst>
          </p:cNvPr>
          <p:cNvSpPr txBox="1"/>
          <p:nvPr/>
        </p:nvSpPr>
        <p:spPr>
          <a:xfrm>
            <a:off x="138396" y="2048231"/>
            <a:ext cx="213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 to Commit a transaction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000CE97-71CD-469F-DD18-AFC549D8ACB6}"/>
              </a:ext>
            </a:extLst>
          </p:cNvPr>
          <p:cNvCxnSpPr/>
          <p:nvPr/>
        </p:nvCxnSpPr>
        <p:spPr>
          <a:xfrm>
            <a:off x="3589769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450F8A2-0DDB-51FC-9EE5-3A5B76AAB159}"/>
              </a:ext>
            </a:extLst>
          </p:cNvPr>
          <p:cNvSpPr txBox="1"/>
          <p:nvPr/>
        </p:nvSpPr>
        <p:spPr>
          <a:xfrm>
            <a:off x="3494700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7D4007D-64E3-4C9A-A09B-A0B6B86DAE05}"/>
              </a:ext>
            </a:extLst>
          </p:cNvPr>
          <p:cNvCxnSpPr/>
          <p:nvPr/>
        </p:nvCxnSpPr>
        <p:spPr>
          <a:xfrm>
            <a:off x="665604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87EF049-DF3B-C964-FC36-D4C4CEFA5C57}"/>
              </a:ext>
            </a:extLst>
          </p:cNvPr>
          <p:cNvSpPr txBox="1"/>
          <p:nvPr/>
        </p:nvSpPr>
        <p:spPr>
          <a:xfrm>
            <a:off x="6560975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855BDC2-DA8E-11ED-1257-3713B69223B1}"/>
              </a:ext>
            </a:extLst>
          </p:cNvPr>
          <p:cNvCxnSpPr>
            <a:cxnSpLocks/>
          </p:cNvCxnSpPr>
          <p:nvPr/>
        </p:nvCxnSpPr>
        <p:spPr>
          <a:xfrm>
            <a:off x="2884711" y="2940772"/>
            <a:ext cx="0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2FBB78C-6A0F-22D0-3BA0-B195F2301941}"/>
              </a:ext>
            </a:extLst>
          </p:cNvPr>
          <p:cNvSpPr/>
          <p:nvPr/>
        </p:nvSpPr>
        <p:spPr>
          <a:xfrm>
            <a:off x="2179652" y="3683964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230B25-2198-561C-BFAC-7E82059AA16A}"/>
              </a:ext>
            </a:extLst>
          </p:cNvPr>
          <p:cNvSpPr/>
          <p:nvPr/>
        </p:nvSpPr>
        <p:spPr>
          <a:xfrm>
            <a:off x="8602231" y="368396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D4ADD70-228A-8531-472F-678AB6C8C060}"/>
              </a:ext>
            </a:extLst>
          </p:cNvPr>
          <p:cNvCxnSpPr>
            <a:cxnSpLocks/>
          </p:cNvCxnSpPr>
          <p:nvPr/>
        </p:nvCxnSpPr>
        <p:spPr>
          <a:xfrm>
            <a:off x="9307290" y="2940772"/>
            <a:ext cx="0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29DBA49-8045-1C02-DDAA-746F2350841D}"/>
              </a:ext>
            </a:extLst>
          </p:cNvPr>
          <p:cNvCxnSpPr>
            <a:cxnSpLocks/>
          </p:cNvCxnSpPr>
          <p:nvPr/>
        </p:nvCxnSpPr>
        <p:spPr>
          <a:xfrm flipH="1">
            <a:off x="6656044" y="2822713"/>
            <a:ext cx="1946187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164F48A-EFE3-755A-36EC-1BFF4CDE4D8A}"/>
              </a:ext>
            </a:extLst>
          </p:cNvPr>
          <p:cNvSpPr txBox="1"/>
          <p:nvPr/>
        </p:nvSpPr>
        <p:spPr>
          <a:xfrm>
            <a:off x="6637174" y="2823570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81C0A2D-27AC-D7FE-E9BB-AC428CD7F25C}"/>
              </a:ext>
            </a:extLst>
          </p:cNvPr>
          <p:cNvSpPr/>
          <p:nvPr/>
        </p:nvSpPr>
        <p:spPr>
          <a:xfrm>
            <a:off x="3589769" y="4912185"/>
            <a:ext cx="1637287" cy="4850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Pre-Commit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5B6F28-24BD-D061-04B0-72894F3A4992}"/>
              </a:ext>
            </a:extLst>
          </p:cNvPr>
          <p:cNvSpPr/>
          <p:nvPr/>
        </p:nvSpPr>
        <p:spPr>
          <a:xfrm>
            <a:off x="769535" y="4912185"/>
            <a:ext cx="1410117" cy="4850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BB6C90-8BF5-E794-DDEB-BE8D4B98BFDE}"/>
              </a:ext>
            </a:extLst>
          </p:cNvPr>
          <p:cNvSpPr/>
          <p:nvPr/>
        </p:nvSpPr>
        <p:spPr>
          <a:xfrm>
            <a:off x="7192114" y="4912185"/>
            <a:ext cx="1410117" cy="4850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8119577-104F-9E66-CBFD-37916F0C314C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7897173" y="2924812"/>
            <a:ext cx="705058" cy="1987373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8D73EB8-68A8-238A-B12B-90CA09BA8F61}"/>
              </a:ext>
            </a:extLst>
          </p:cNvPr>
          <p:cNvSpPr txBox="1"/>
          <p:nvPr/>
        </p:nvSpPr>
        <p:spPr>
          <a:xfrm>
            <a:off x="6778284" y="3841404"/>
            <a:ext cx="1578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Vote-Abort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BD5D8A-F66F-BD14-D41E-D52CCC805047}"/>
              </a:ext>
            </a:extLst>
          </p:cNvPr>
          <p:cNvSpPr txBox="1"/>
          <p:nvPr/>
        </p:nvSpPr>
        <p:spPr>
          <a:xfrm>
            <a:off x="9223079" y="3127701"/>
            <a:ext cx="180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Vote-Commit</a:t>
            </a:r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02D4722-32A6-A591-F289-FE48A760D9B6}"/>
              </a:ext>
            </a:extLst>
          </p:cNvPr>
          <p:cNvCxnSpPr>
            <a:cxnSpLocks/>
          </p:cNvCxnSpPr>
          <p:nvPr/>
        </p:nvCxnSpPr>
        <p:spPr>
          <a:xfrm flipH="1">
            <a:off x="3608641" y="3810408"/>
            <a:ext cx="1946187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CB38814-F820-D567-DF56-8C8A11621AB8}"/>
              </a:ext>
            </a:extLst>
          </p:cNvPr>
          <p:cNvSpPr txBox="1"/>
          <p:nvPr/>
        </p:nvSpPr>
        <p:spPr>
          <a:xfrm>
            <a:off x="3589771" y="3431204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Votes</a:t>
            </a:r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F8030F1-958B-54AD-E632-1467DF255C55}"/>
              </a:ext>
            </a:extLst>
          </p:cNvPr>
          <p:cNvCxnSpPr>
            <a:cxnSpLocks/>
            <a:stCxn id="15" idx="2"/>
            <a:endCxn id="19" idx="0"/>
          </p:cNvCxnSpPr>
          <p:nvPr/>
        </p:nvCxnSpPr>
        <p:spPr>
          <a:xfrm flipH="1">
            <a:off x="1474594" y="4168993"/>
            <a:ext cx="1410117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6890EDC-2FBB-AF07-9EA5-41082DE9BC04}"/>
              </a:ext>
            </a:extLst>
          </p:cNvPr>
          <p:cNvSpPr txBox="1"/>
          <p:nvPr/>
        </p:nvSpPr>
        <p:spPr>
          <a:xfrm>
            <a:off x="-8043" y="4453771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Any Vote-Abort?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DDEE479-EE1C-E547-B1E9-EEE802062EFD}"/>
              </a:ext>
            </a:extLst>
          </p:cNvPr>
          <p:cNvSpPr txBox="1"/>
          <p:nvPr/>
        </p:nvSpPr>
        <p:spPr>
          <a:xfrm>
            <a:off x="3584040" y="3929245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Global Decision</a:t>
            </a:r>
            <a:endParaRPr lang="en-US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2B234B5-645A-79C0-E38A-96CB140579B2}"/>
              </a:ext>
            </a:extLst>
          </p:cNvPr>
          <p:cNvCxnSpPr/>
          <p:nvPr/>
        </p:nvCxnSpPr>
        <p:spPr>
          <a:xfrm>
            <a:off x="3617932" y="3929379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E62C663-39AA-5FDD-C477-6FE7C78C5A3F}"/>
              </a:ext>
            </a:extLst>
          </p:cNvPr>
          <p:cNvCxnSpPr>
            <a:cxnSpLocks/>
          </p:cNvCxnSpPr>
          <p:nvPr/>
        </p:nvCxnSpPr>
        <p:spPr>
          <a:xfrm>
            <a:off x="2884711" y="4168993"/>
            <a:ext cx="1410117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9E4EF74-133D-0559-942B-ACF325A1E69A}"/>
              </a:ext>
            </a:extLst>
          </p:cNvPr>
          <p:cNvSpPr txBox="1"/>
          <p:nvPr/>
        </p:nvSpPr>
        <p:spPr>
          <a:xfrm>
            <a:off x="3845409" y="4453771"/>
            <a:ext cx="2107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All Vote-Commit?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E2A89DC-2A24-4BCF-DF52-2F814AD59DDE}"/>
              </a:ext>
            </a:extLst>
          </p:cNvPr>
          <p:cNvSpPr/>
          <p:nvPr/>
        </p:nvSpPr>
        <p:spPr>
          <a:xfrm>
            <a:off x="3703353" y="6149709"/>
            <a:ext cx="1410117" cy="48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CA0677C-DC45-CDB6-66BA-5ED9DCDD0E6E}"/>
              </a:ext>
            </a:extLst>
          </p:cNvPr>
          <p:cNvCxnSpPr>
            <a:cxnSpLocks/>
          </p:cNvCxnSpPr>
          <p:nvPr/>
        </p:nvCxnSpPr>
        <p:spPr>
          <a:xfrm flipH="1">
            <a:off x="10012348" y="3926478"/>
            <a:ext cx="1755582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B68147A-3846-CF7C-268A-C36B368AC5DF}"/>
              </a:ext>
            </a:extLst>
          </p:cNvPr>
          <p:cNvSpPr txBox="1"/>
          <p:nvPr/>
        </p:nvSpPr>
        <p:spPr>
          <a:xfrm>
            <a:off x="9985972" y="3556832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Global Decision</a:t>
            </a:r>
            <a:endParaRPr lang="en-US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0639358-D6C4-861E-73C7-98654A9DC421}"/>
              </a:ext>
            </a:extLst>
          </p:cNvPr>
          <p:cNvCxnSpPr>
            <a:cxnSpLocks/>
          </p:cNvCxnSpPr>
          <p:nvPr/>
        </p:nvCxnSpPr>
        <p:spPr>
          <a:xfrm flipH="1">
            <a:off x="7897173" y="4168992"/>
            <a:ext cx="1410117" cy="743193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5890519-4F76-BDC7-E055-4ECD7399D6A0}"/>
              </a:ext>
            </a:extLst>
          </p:cNvPr>
          <p:cNvSpPr txBox="1"/>
          <p:nvPr/>
        </p:nvSpPr>
        <p:spPr>
          <a:xfrm>
            <a:off x="7873319" y="4192128"/>
            <a:ext cx="109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1CBEA0D-FC92-06D7-CD84-EBD2FD9B3A67}"/>
              </a:ext>
            </a:extLst>
          </p:cNvPr>
          <p:cNvSpPr/>
          <p:nvPr/>
        </p:nvSpPr>
        <p:spPr>
          <a:xfrm>
            <a:off x="9985972" y="4915486"/>
            <a:ext cx="1637287" cy="4850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Pre-Commit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F2BC72A-209E-6327-1BE7-A93CC280F306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9307290" y="4168992"/>
            <a:ext cx="1394119" cy="735915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487B092-35F5-5932-75BE-970BE1E2B82F}"/>
              </a:ext>
            </a:extLst>
          </p:cNvPr>
          <p:cNvSpPr txBox="1"/>
          <p:nvPr/>
        </p:nvSpPr>
        <p:spPr>
          <a:xfrm>
            <a:off x="9890709" y="4204944"/>
            <a:ext cx="2107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Prepare-to-Commit</a:t>
            </a:r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85A848E-5014-F883-B18E-A3B7A30BAE1C}"/>
              </a:ext>
            </a:extLst>
          </p:cNvPr>
          <p:cNvSpPr/>
          <p:nvPr/>
        </p:nvSpPr>
        <p:spPr>
          <a:xfrm>
            <a:off x="10109934" y="6142431"/>
            <a:ext cx="1410117" cy="48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E0F9591-1E77-4F0D-A269-D55DEE43E4C0}"/>
              </a:ext>
            </a:extLst>
          </p:cNvPr>
          <p:cNvCxnSpPr>
            <a:stCxn id="22" idx="1"/>
          </p:cNvCxnSpPr>
          <p:nvPr/>
        </p:nvCxnSpPr>
        <p:spPr>
          <a:xfrm flipH="1">
            <a:off x="6560975" y="5154700"/>
            <a:ext cx="631139" cy="44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C6963E2C-8DDF-C86B-2BE7-DDBA27C9CBD3}"/>
              </a:ext>
            </a:extLst>
          </p:cNvPr>
          <p:cNvSpPr txBox="1"/>
          <p:nvPr/>
        </p:nvSpPr>
        <p:spPr>
          <a:xfrm>
            <a:off x="6331444" y="5154699"/>
            <a:ext cx="109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Ack</a:t>
            </a:r>
            <a:endParaRPr lang="en-US" dirty="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209877C-2BA8-1931-0A87-7ACEABBDF452}"/>
              </a:ext>
            </a:extLst>
          </p:cNvPr>
          <p:cNvCxnSpPr>
            <a:cxnSpLocks/>
            <a:stCxn id="40" idx="1"/>
          </p:cNvCxnSpPr>
          <p:nvPr/>
        </p:nvCxnSpPr>
        <p:spPr>
          <a:xfrm flipH="1">
            <a:off x="9331062" y="5158001"/>
            <a:ext cx="654910" cy="1139"/>
          </a:xfrm>
          <a:prstGeom prst="straightConnector1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894FEB02-F36E-0BDF-C375-4BF2F9788993}"/>
              </a:ext>
            </a:extLst>
          </p:cNvPr>
          <p:cNvSpPr txBox="1"/>
          <p:nvPr/>
        </p:nvSpPr>
        <p:spPr>
          <a:xfrm>
            <a:off x="8689643" y="5171938"/>
            <a:ext cx="139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PreCommit</a:t>
            </a:r>
            <a:endParaRPr lang="en-US" sz="1800" b="1" dirty="0">
              <a:solidFill>
                <a:schemeClr val="tx2">
                  <a:lumMod val="10000"/>
                </a:schemeClr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n-US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Acks</a:t>
            </a:r>
            <a:endParaRPr lang="en-US" dirty="0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AAC1C93-D409-A5DC-1060-B7F161BB0C80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138396" y="5154700"/>
            <a:ext cx="631139" cy="1723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F2AC05A8-8D35-1A4C-1BC9-835010396870}"/>
              </a:ext>
            </a:extLst>
          </p:cNvPr>
          <p:cNvSpPr txBox="1"/>
          <p:nvPr/>
        </p:nvSpPr>
        <p:spPr>
          <a:xfrm>
            <a:off x="-151308" y="5171938"/>
            <a:ext cx="109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Ack</a:t>
            </a:r>
            <a:endParaRPr lang="en-US" dirty="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405F387-5F18-FBB5-2168-4D88D44E8CEE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2810791" y="5146219"/>
            <a:ext cx="778978" cy="8481"/>
          </a:xfrm>
          <a:prstGeom prst="straightConnector1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56935068-D1F5-4C04-D63C-27D411701658}"/>
              </a:ext>
            </a:extLst>
          </p:cNvPr>
          <p:cNvSpPr txBox="1"/>
          <p:nvPr/>
        </p:nvSpPr>
        <p:spPr>
          <a:xfrm>
            <a:off x="2280038" y="5154699"/>
            <a:ext cx="139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PreCommit</a:t>
            </a:r>
            <a:endParaRPr lang="en-US" sz="1800" b="1" dirty="0">
              <a:solidFill>
                <a:schemeClr val="tx2">
                  <a:lumMod val="10000"/>
                </a:schemeClr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n-US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05635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D43F9-117E-F380-6CE4-6CA9DFD0E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8EF9A-03DF-E73E-2D8F-6FB3CA482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3PC Protocol Flow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CED29D-B3AA-3377-F1EB-4DF8E8A7A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D70D5D-F769-89B3-97A8-1C4F963BCE0F}"/>
              </a:ext>
            </a:extLst>
          </p:cNvPr>
          <p:cNvSpPr/>
          <p:nvPr/>
        </p:nvSpPr>
        <p:spPr>
          <a:xfrm>
            <a:off x="1888479" y="1342164"/>
            <a:ext cx="1992464" cy="485029"/>
          </a:xfrm>
          <a:prstGeom prst="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Coordinator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BC9A56-2669-156A-E410-6CF30A36C975}"/>
              </a:ext>
            </a:extLst>
          </p:cNvPr>
          <p:cNvSpPr/>
          <p:nvPr/>
        </p:nvSpPr>
        <p:spPr>
          <a:xfrm>
            <a:off x="8311058" y="1342164"/>
            <a:ext cx="1992464" cy="4850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Participant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4FD7E5-8995-80EB-A3B4-26240E12FA91}"/>
              </a:ext>
            </a:extLst>
          </p:cNvPr>
          <p:cNvSpPr/>
          <p:nvPr/>
        </p:nvSpPr>
        <p:spPr>
          <a:xfrm>
            <a:off x="2179652" y="245574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883090-3295-3595-F4E1-8398714F8C2A}"/>
              </a:ext>
            </a:extLst>
          </p:cNvPr>
          <p:cNvSpPr/>
          <p:nvPr/>
        </p:nvSpPr>
        <p:spPr>
          <a:xfrm>
            <a:off x="8602231" y="243978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97EF2F3-034F-F02A-F2A8-132FE6016502}"/>
              </a:ext>
            </a:extLst>
          </p:cNvPr>
          <p:cNvCxnSpPr>
            <a:endCxn id="9" idx="1"/>
          </p:cNvCxnSpPr>
          <p:nvPr/>
        </p:nvCxnSpPr>
        <p:spPr>
          <a:xfrm>
            <a:off x="23346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397E9FE-818C-FB89-33DF-7C72451A8FD7}"/>
              </a:ext>
            </a:extLst>
          </p:cNvPr>
          <p:cNvSpPr txBox="1"/>
          <p:nvPr/>
        </p:nvSpPr>
        <p:spPr>
          <a:xfrm>
            <a:off x="138396" y="2048231"/>
            <a:ext cx="213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 to Commit a transaction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80A8F83-A285-16DC-19C7-2207B7068FA8}"/>
              </a:ext>
            </a:extLst>
          </p:cNvPr>
          <p:cNvCxnSpPr/>
          <p:nvPr/>
        </p:nvCxnSpPr>
        <p:spPr>
          <a:xfrm>
            <a:off x="3589769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74683F5-2453-1110-A987-A444A0094111}"/>
              </a:ext>
            </a:extLst>
          </p:cNvPr>
          <p:cNvSpPr txBox="1"/>
          <p:nvPr/>
        </p:nvSpPr>
        <p:spPr>
          <a:xfrm>
            <a:off x="3494700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823B6E8-DD3E-D5AC-CFA3-573F56E2358E}"/>
              </a:ext>
            </a:extLst>
          </p:cNvPr>
          <p:cNvCxnSpPr/>
          <p:nvPr/>
        </p:nvCxnSpPr>
        <p:spPr>
          <a:xfrm>
            <a:off x="665604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644BAD4-EA6D-1160-5DFA-2D652BA031A3}"/>
              </a:ext>
            </a:extLst>
          </p:cNvPr>
          <p:cNvSpPr txBox="1"/>
          <p:nvPr/>
        </p:nvSpPr>
        <p:spPr>
          <a:xfrm>
            <a:off x="6560975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1B7975B-541E-0DE1-D9B6-A9B34169F9C9}"/>
              </a:ext>
            </a:extLst>
          </p:cNvPr>
          <p:cNvCxnSpPr>
            <a:cxnSpLocks/>
          </p:cNvCxnSpPr>
          <p:nvPr/>
        </p:nvCxnSpPr>
        <p:spPr>
          <a:xfrm>
            <a:off x="2884711" y="2940772"/>
            <a:ext cx="0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FF166740-D5E0-40DE-0891-A4DB02AF4A3C}"/>
              </a:ext>
            </a:extLst>
          </p:cNvPr>
          <p:cNvSpPr/>
          <p:nvPr/>
        </p:nvSpPr>
        <p:spPr>
          <a:xfrm>
            <a:off x="2179652" y="3683964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C38931-EA48-ABA5-C2EC-8A1DC225F4B0}"/>
              </a:ext>
            </a:extLst>
          </p:cNvPr>
          <p:cNvSpPr/>
          <p:nvPr/>
        </p:nvSpPr>
        <p:spPr>
          <a:xfrm>
            <a:off x="8602231" y="368396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57FD489-CB7B-90B4-B24D-F13A8C6D63FE}"/>
              </a:ext>
            </a:extLst>
          </p:cNvPr>
          <p:cNvCxnSpPr>
            <a:cxnSpLocks/>
          </p:cNvCxnSpPr>
          <p:nvPr/>
        </p:nvCxnSpPr>
        <p:spPr>
          <a:xfrm>
            <a:off x="9307290" y="2940772"/>
            <a:ext cx="0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C1BD5E4-11C9-6E84-770F-01BABA766A96}"/>
              </a:ext>
            </a:extLst>
          </p:cNvPr>
          <p:cNvCxnSpPr>
            <a:cxnSpLocks/>
          </p:cNvCxnSpPr>
          <p:nvPr/>
        </p:nvCxnSpPr>
        <p:spPr>
          <a:xfrm flipH="1">
            <a:off x="6656044" y="2822713"/>
            <a:ext cx="1946187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3B3FB6C-16A9-2D5B-194C-1EA23FB120B8}"/>
              </a:ext>
            </a:extLst>
          </p:cNvPr>
          <p:cNvSpPr txBox="1"/>
          <p:nvPr/>
        </p:nvSpPr>
        <p:spPr>
          <a:xfrm>
            <a:off x="6637174" y="2823570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00FA01-7DA2-E8D8-5A5F-A4738E805272}"/>
              </a:ext>
            </a:extLst>
          </p:cNvPr>
          <p:cNvSpPr/>
          <p:nvPr/>
        </p:nvSpPr>
        <p:spPr>
          <a:xfrm>
            <a:off x="3589769" y="4912185"/>
            <a:ext cx="1637287" cy="4850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Pre-Commit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8C7EA26-82A2-81D9-3B56-508DA113C93F}"/>
              </a:ext>
            </a:extLst>
          </p:cNvPr>
          <p:cNvSpPr/>
          <p:nvPr/>
        </p:nvSpPr>
        <p:spPr>
          <a:xfrm>
            <a:off x="769535" y="4912185"/>
            <a:ext cx="1410117" cy="4850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42B40A-F78C-C2F5-EC6E-503FCDDA0DB3}"/>
              </a:ext>
            </a:extLst>
          </p:cNvPr>
          <p:cNvSpPr/>
          <p:nvPr/>
        </p:nvSpPr>
        <p:spPr>
          <a:xfrm>
            <a:off x="7192114" y="4912185"/>
            <a:ext cx="1410117" cy="4850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3EEEABB-76EE-29A9-3976-64E95EA69EAB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7897173" y="2924812"/>
            <a:ext cx="705058" cy="1987373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5A4EED3-4538-07BF-E62F-F337A39C2212}"/>
              </a:ext>
            </a:extLst>
          </p:cNvPr>
          <p:cNvSpPr txBox="1"/>
          <p:nvPr/>
        </p:nvSpPr>
        <p:spPr>
          <a:xfrm>
            <a:off x="6778284" y="3841404"/>
            <a:ext cx="1578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Vote-Abort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75485B-D323-51EB-0D89-BE39AADE2507}"/>
              </a:ext>
            </a:extLst>
          </p:cNvPr>
          <p:cNvSpPr txBox="1"/>
          <p:nvPr/>
        </p:nvSpPr>
        <p:spPr>
          <a:xfrm>
            <a:off x="9223079" y="3127701"/>
            <a:ext cx="180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Vote-Commit</a:t>
            </a:r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D115409-1A83-7D81-75F4-3EE0AC4828C0}"/>
              </a:ext>
            </a:extLst>
          </p:cNvPr>
          <p:cNvCxnSpPr>
            <a:cxnSpLocks/>
          </p:cNvCxnSpPr>
          <p:nvPr/>
        </p:nvCxnSpPr>
        <p:spPr>
          <a:xfrm flipH="1">
            <a:off x="3608641" y="3810408"/>
            <a:ext cx="1946187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C1031C6-A242-9161-C288-D4D1E2DFA81D}"/>
              </a:ext>
            </a:extLst>
          </p:cNvPr>
          <p:cNvSpPr txBox="1"/>
          <p:nvPr/>
        </p:nvSpPr>
        <p:spPr>
          <a:xfrm>
            <a:off x="3589771" y="3431204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Votes</a:t>
            </a:r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A11D112-432D-3DB9-0D5D-163E8A54BE25}"/>
              </a:ext>
            </a:extLst>
          </p:cNvPr>
          <p:cNvCxnSpPr>
            <a:cxnSpLocks/>
            <a:stCxn id="15" idx="2"/>
            <a:endCxn id="19" idx="0"/>
          </p:cNvCxnSpPr>
          <p:nvPr/>
        </p:nvCxnSpPr>
        <p:spPr>
          <a:xfrm flipH="1">
            <a:off x="1474594" y="4168993"/>
            <a:ext cx="1410117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9D56B16-1FE5-C549-DBD5-824608F58E53}"/>
              </a:ext>
            </a:extLst>
          </p:cNvPr>
          <p:cNvSpPr txBox="1"/>
          <p:nvPr/>
        </p:nvSpPr>
        <p:spPr>
          <a:xfrm>
            <a:off x="-8043" y="4453771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Any Vote-Abort?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6D469E7-BA6D-6C95-1838-27BDB6CC3D49}"/>
              </a:ext>
            </a:extLst>
          </p:cNvPr>
          <p:cNvSpPr txBox="1"/>
          <p:nvPr/>
        </p:nvSpPr>
        <p:spPr>
          <a:xfrm>
            <a:off x="3584040" y="3929245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Global Decision</a:t>
            </a:r>
            <a:endParaRPr lang="en-US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79CDF02-19C8-3671-D0D6-A9921C956AE5}"/>
              </a:ext>
            </a:extLst>
          </p:cNvPr>
          <p:cNvCxnSpPr/>
          <p:nvPr/>
        </p:nvCxnSpPr>
        <p:spPr>
          <a:xfrm>
            <a:off x="3617932" y="3929379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C8A5031-1178-81A5-E099-6FE28CE76887}"/>
              </a:ext>
            </a:extLst>
          </p:cNvPr>
          <p:cNvCxnSpPr>
            <a:cxnSpLocks/>
          </p:cNvCxnSpPr>
          <p:nvPr/>
        </p:nvCxnSpPr>
        <p:spPr>
          <a:xfrm>
            <a:off x="2884711" y="4168993"/>
            <a:ext cx="1410117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BFE0517-73F1-E8BA-94BF-9FDB49BFC411}"/>
              </a:ext>
            </a:extLst>
          </p:cNvPr>
          <p:cNvSpPr txBox="1"/>
          <p:nvPr/>
        </p:nvSpPr>
        <p:spPr>
          <a:xfrm>
            <a:off x="3845409" y="4453771"/>
            <a:ext cx="2107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All Vote-Commit?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652C616-1CC6-34CF-9801-53834DD1DDFE}"/>
              </a:ext>
            </a:extLst>
          </p:cNvPr>
          <p:cNvSpPr/>
          <p:nvPr/>
        </p:nvSpPr>
        <p:spPr>
          <a:xfrm>
            <a:off x="3703353" y="6149709"/>
            <a:ext cx="1410117" cy="48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629C3CF-884A-AECF-D17A-87F100645B9E}"/>
              </a:ext>
            </a:extLst>
          </p:cNvPr>
          <p:cNvCxnSpPr>
            <a:cxnSpLocks/>
          </p:cNvCxnSpPr>
          <p:nvPr/>
        </p:nvCxnSpPr>
        <p:spPr>
          <a:xfrm flipH="1">
            <a:off x="10012348" y="3926478"/>
            <a:ext cx="1755582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A772D11-AEDB-2DA8-5C68-CD4FBE06C6D4}"/>
              </a:ext>
            </a:extLst>
          </p:cNvPr>
          <p:cNvSpPr txBox="1"/>
          <p:nvPr/>
        </p:nvSpPr>
        <p:spPr>
          <a:xfrm>
            <a:off x="9985972" y="3556832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Global Decision</a:t>
            </a:r>
            <a:endParaRPr lang="en-US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9DC330B-665F-887C-2D20-56449CD7F823}"/>
              </a:ext>
            </a:extLst>
          </p:cNvPr>
          <p:cNvCxnSpPr>
            <a:cxnSpLocks/>
          </p:cNvCxnSpPr>
          <p:nvPr/>
        </p:nvCxnSpPr>
        <p:spPr>
          <a:xfrm flipH="1">
            <a:off x="7897173" y="4168992"/>
            <a:ext cx="1410117" cy="743193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EA1CF4B-B30B-5115-272F-F1CE70802402}"/>
              </a:ext>
            </a:extLst>
          </p:cNvPr>
          <p:cNvSpPr txBox="1"/>
          <p:nvPr/>
        </p:nvSpPr>
        <p:spPr>
          <a:xfrm>
            <a:off x="7873319" y="4192128"/>
            <a:ext cx="109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6344667-4955-92BA-7856-E47BFB29FA87}"/>
              </a:ext>
            </a:extLst>
          </p:cNvPr>
          <p:cNvSpPr/>
          <p:nvPr/>
        </p:nvSpPr>
        <p:spPr>
          <a:xfrm>
            <a:off x="9985972" y="4915486"/>
            <a:ext cx="1637287" cy="4850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Pre-Commit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93D839A-3C5F-08A3-0652-D2996446D9A1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9307290" y="4168992"/>
            <a:ext cx="1394119" cy="735915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020CCC0-C98F-0A4A-E9E0-DFD74E53CFE7}"/>
              </a:ext>
            </a:extLst>
          </p:cNvPr>
          <p:cNvSpPr txBox="1"/>
          <p:nvPr/>
        </p:nvSpPr>
        <p:spPr>
          <a:xfrm>
            <a:off x="9890709" y="4204944"/>
            <a:ext cx="2107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Prepare-to-Commit</a:t>
            </a:r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DE886D0-5943-9F4E-47F9-6F7A3046A57B}"/>
              </a:ext>
            </a:extLst>
          </p:cNvPr>
          <p:cNvSpPr/>
          <p:nvPr/>
        </p:nvSpPr>
        <p:spPr>
          <a:xfrm>
            <a:off x="10109934" y="6142431"/>
            <a:ext cx="1410117" cy="48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3B003DA-C0FC-B5C7-090E-BFCC715C3785}"/>
              </a:ext>
            </a:extLst>
          </p:cNvPr>
          <p:cNvCxnSpPr>
            <a:stCxn id="22" idx="1"/>
          </p:cNvCxnSpPr>
          <p:nvPr/>
        </p:nvCxnSpPr>
        <p:spPr>
          <a:xfrm flipH="1">
            <a:off x="6560975" y="5154700"/>
            <a:ext cx="631139" cy="44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CB2E4AEB-6A53-E227-DFE4-21000D097217}"/>
              </a:ext>
            </a:extLst>
          </p:cNvPr>
          <p:cNvSpPr txBox="1"/>
          <p:nvPr/>
        </p:nvSpPr>
        <p:spPr>
          <a:xfrm>
            <a:off x="6331444" y="5154699"/>
            <a:ext cx="109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Ack</a:t>
            </a:r>
            <a:endParaRPr lang="en-US" dirty="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E65DD08-4678-1D1E-E7D6-F5688ABE4EAE}"/>
              </a:ext>
            </a:extLst>
          </p:cNvPr>
          <p:cNvCxnSpPr>
            <a:cxnSpLocks/>
            <a:stCxn id="40" idx="1"/>
          </p:cNvCxnSpPr>
          <p:nvPr/>
        </p:nvCxnSpPr>
        <p:spPr>
          <a:xfrm flipH="1">
            <a:off x="9331062" y="5158001"/>
            <a:ext cx="654910" cy="1139"/>
          </a:xfrm>
          <a:prstGeom prst="straightConnector1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FC3FF1E9-D6BC-119E-3129-BFAEB06B4CBB}"/>
              </a:ext>
            </a:extLst>
          </p:cNvPr>
          <p:cNvSpPr txBox="1"/>
          <p:nvPr/>
        </p:nvSpPr>
        <p:spPr>
          <a:xfrm>
            <a:off x="8689643" y="5171938"/>
            <a:ext cx="139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PreCommit</a:t>
            </a:r>
            <a:endParaRPr lang="en-US" sz="1800" b="1" dirty="0">
              <a:solidFill>
                <a:schemeClr val="tx2">
                  <a:lumMod val="10000"/>
                </a:schemeClr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n-US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Acks</a:t>
            </a:r>
            <a:endParaRPr lang="en-US" dirty="0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FB8799E-E5FF-C410-0118-04A383DD69FB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138396" y="5154700"/>
            <a:ext cx="631139" cy="1723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C95BFC6B-2194-A8F5-A4B7-444FAD43262F}"/>
              </a:ext>
            </a:extLst>
          </p:cNvPr>
          <p:cNvSpPr txBox="1"/>
          <p:nvPr/>
        </p:nvSpPr>
        <p:spPr>
          <a:xfrm>
            <a:off x="-151308" y="5171938"/>
            <a:ext cx="109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Ack</a:t>
            </a:r>
            <a:endParaRPr lang="en-US" dirty="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C3382FB-A24D-49B3-1B48-DD715782D4AE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2810791" y="5146219"/>
            <a:ext cx="778978" cy="8481"/>
          </a:xfrm>
          <a:prstGeom prst="straightConnector1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75C145FE-F860-849A-51F9-84DCE7AE6127}"/>
              </a:ext>
            </a:extLst>
          </p:cNvPr>
          <p:cNvSpPr txBox="1"/>
          <p:nvPr/>
        </p:nvSpPr>
        <p:spPr>
          <a:xfrm>
            <a:off x="2280038" y="5154699"/>
            <a:ext cx="139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PreCommit</a:t>
            </a:r>
            <a:endParaRPr lang="en-US" sz="1800" b="1" dirty="0">
              <a:solidFill>
                <a:schemeClr val="tx2">
                  <a:lumMod val="10000"/>
                </a:schemeClr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n-US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Acks</a:t>
            </a:r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7C96511-00B1-FDD4-60CF-03E1C76229C9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5227056" y="5146219"/>
            <a:ext cx="838716" cy="8481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F801DD93-5548-DD8E-36BC-AF145CD44B8A}"/>
              </a:ext>
            </a:extLst>
          </p:cNvPr>
          <p:cNvSpPr txBox="1"/>
          <p:nvPr/>
        </p:nvSpPr>
        <p:spPr>
          <a:xfrm>
            <a:off x="4970486" y="5160272"/>
            <a:ext cx="1410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Global </a:t>
            </a:r>
          </a:p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704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A350F-4665-C653-6BCB-F689E1BDA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A6721-1A28-CB07-3A98-CF2A492E5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Commit Protocols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2DD626-8250-131A-57DC-FAD49A151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BF2B9-6A27-11A3-156D-3B8CC4E34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Commit protocols help to reach an </a:t>
            </a:r>
            <a:r>
              <a:rPr lang="en-US" sz="2400" b="1" dirty="0">
                <a:latin typeface="Palatino Linotype" panose="02040502050505030304" pitchFamily="18" charset="0"/>
              </a:rPr>
              <a:t>agreement</a:t>
            </a:r>
            <a:r>
              <a:rPr lang="en-US" sz="2400" dirty="0">
                <a:latin typeface="Palatino Linotype" panose="02040502050505030304" pitchFamily="18" charset="0"/>
              </a:rPr>
              <a:t> among the partitions.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Agreement implies that somehow every partition gets a chance to vote and based on the votes a final decision is reached.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Every partition promises to follow this decision.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07530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39B20-8AA5-1761-E17C-7CBF90336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2EE23-E9AC-ACD7-21D4-B4CE0793A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3PC Protocol Flow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345086-19B0-9C90-0EED-2591C6FA0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C3EF4E-FDA2-9A1A-8231-AE37AEE66A0B}"/>
              </a:ext>
            </a:extLst>
          </p:cNvPr>
          <p:cNvSpPr/>
          <p:nvPr/>
        </p:nvSpPr>
        <p:spPr>
          <a:xfrm>
            <a:off x="1888479" y="1342164"/>
            <a:ext cx="1992464" cy="485029"/>
          </a:xfrm>
          <a:prstGeom prst="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Coordinator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84BF16-D110-BF6B-DF26-28CEE0615296}"/>
              </a:ext>
            </a:extLst>
          </p:cNvPr>
          <p:cNvSpPr/>
          <p:nvPr/>
        </p:nvSpPr>
        <p:spPr>
          <a:xfrm>
            <a:off x="8311058" y="1342164"/>
            <a:ext cx="1992464" cy="4850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Participant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F5ED70-A90A-D617-6477-AEA0042CE194}"/>
              </a:ext>
            </a:extLst>
          </p:cNvPr>
          <p:cNvSpPr/>
          <p:nvPr/>
        </p:nvSpPr>
        <p:spPr>
          <a:xfrm>
            <a:off x="2179652" y="245574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43E2EF-9926-9795-595A-07B3A9D9ED59}"/>
              </a:ext>
            </a:extLst>
          </p:cNvPr>
          <p:cNvSpPr/>
          <p:nvPr/>
        </p:nvSpPr>
        <p:spPr>
          <a:xfrm>
            <a:off x="8602231" y="243978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DE33D59-479A-A202-55B5-7FAB1F054E4E}"/>
              </a:ext>
            </a:extLst>
          </p:cNvPr>
          <p:cNvCxnSpPr>
            <a:endCxn id="9" idx="1"/>
          </p:cNvCxnSpPr>
          <p:nvPr/>
        </p:nvCxnSpPr>
        <p:spPr>
          <a:xfrm>
            <a:off x="23346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A8CD02F-4022-0FED-0729-CBB53F4A571D}"/>
              </a:ext>
            </a:extLst>
          </p:cNvPr>
          <p:cNvSpPr txBox="1"/>
          <p:nvPr/>
        </p:nvSpPr>
        <p:spPr>
          <a:xfrm>
            <a:off x="138396" y="2048231"/>
            <a:ext cx="213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 to Commit a transaction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02F34FA-8FFD-A04A-43C9-CC152E5F1B89}"/>
              </a:ext>
            </a:extLst>
          </p:cNvPr>
          <p:cNvCxnSpPr/>
          <p:nvPr/>
        </p:nvCxnSpPr>
        <p:spPr>
          <a:xfrm>
            <a:off x="3589769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A1C8FBA-3F71-6E38-B3AF-A0F210C6492D}"/>
              </a:ext>
            </a:extLst>
          </p:cNvPr>
          <p:cNvSpPr txBox="1"/>
          <p:nvPr/>
        </p:nvSpPr>
        <p:spPr>
          <a:xfrm>
            <a:off x="3494700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E8CB6B5-050D-9079-DC9D-ECA05AE25189}"/>
              </a:ext>
            </a:extLst>
          </p:cNvPr>
          <p:cNvCxnSpPr/>
          <p:nvPr/>
        </p:nvCxnSpPr>
        <p:spPr>
          <a:xfrm>
            <a:off x="665604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0719EF2-8A98-EF16-3659-4FFDE672ADA9}"/>
              </a:ext>
            </a:extLst>
          </p:cNvPr>
          <p:cNvSpPr txBox="1"/>
          <p:nvPr/>
        </p:nvSpPr>
        <p:spPr>
          <a:xfrm>
            <a:off x="6560975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C8F0FB4-D4F3-A2D6-A93D-86C6590FF18D}"/>
              </a:ext>
            </a:extLst>
          </p:cNvPr>
          <p:cNvCxnSpPr>
            <a:cxnSpLocks/>
          </p:cNvCxnSpPr>
          <p:nvPr/>
        </p:nvCxnSpPr>
        <p:spPr>
          <a:xfrm>
            <a:off x="2884711" y="2940772"/>
            <a:ext cx="0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F61DB6A-69D7-0BCC-C6B1-D926948E36A3}"/>
              </a:ext>
            </a:extLst>
          </p:cNvPr>
          <p:cNvSpPr/>
          <p:nvPr/>
        </p:nvSpPr>
        <p:spPr>
          <a:xfrm>
            <a:off x="2179652" y="3683964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54F852-AF93-1884-D126-8FFC4477C4E2}"/>
              </a:ext>
            </a:extLst>
          </p:cNvPr>
          <p:cNvSpPr/>
          <p:nvPr/>
        </p:nvSpPr>
        <p:spPr>
          <a:xfrm>
            <a:off x="8602231" y="368396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327FAED-CB9D-75D2-3A02-44535CFD2836}"/>
              </a:ext>
            </a:extLst>
          </p:cNvPr>
          <p:cNvCxnSpPr>
            <a:cxnSpLocks/>
          </p:cNvCxnSpPr>
          <p:nvPr/>
        </p:nvCxnSpPr>
        <p:spPr>
          <a:xfrm>
            <a:off x="9307290" y="2940772"/>
            <a:ext cx="0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8D396EA-733D-2A44-3918-5C14DDD67388}"/>
              </a:ext>
            </a:extLst>
          </p:cNvPr>
          <p:cNvCxnSpPr>
            <a:cxnSpLocks/>
          </p:cNvCxnSpPr>
          <p:nvPr/>
        </p:nvCxnSpPr>
        <p:spPr>
          <a:xfrm flipH="1">
            <a:off x="6656044" y="2822713"/>
            <a:ext cx="1946187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22F0A3B-075B-8C43-3637-ACA87726BC76}"/>
              </a:ext>
            </a:extLst>
          </p:cNvPr>
          <p:cNvSpPr txBox="1"/>
          <p:nvPr/>
        </p:nvSpPr>
        <p:spPr>
          <a:xfrm>
            <a:off x="6637174" y="2823570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E8390C-872C-899C-0353-C7BEDF4049FC}"/>
              </a:ext>
            </a:extLst>
          </p:cNvPr>
          <p:cNvSpPr/>
          <p:nvPr/>
        </p:nvSpPr>
        <p:spPr>
          <a:xfrm>
            <a:off x="3589769" y="4912185"/>
            <a:ext cx="1637287" cy="4850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Pre-Commit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7264F0-3BC3-D2D6-5DDC-D3EB00823AFC}"/>
              </a:ext>
            </a:extLst>
          </p:cNvPr>
          <p:cNvSpPr/>
          <p:nvPr/>
        </p:nvSpPr>
        <p:spPr>
          <a:xfrm>
            <a:off x="769535" y="4912185"/>
            <a:ext cx="1410117" cy="4850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93B402F-1CD5-AA7F-2E14-BC008AF56CA5}"/>
              </a:ext>
            </a:extLst>
          </p:cNvPr>
          <p:cNvSpPr/>
          <p:nvPr/>
        </p:nvSpPr>
        <p:spPr>
          <a:xfrm>
            <a:off x="7192114" y="4912185"/>
            <a:ext cx="1410117" cy="4850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EA8A9F0-8EBD-7E93-8782-45AD8A017E08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7897173" y="2924812"/>
            <a:ext cx="705058" cy="1987373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D6C6246-7909-AE2D-9A5B-2F9C095593A1}"/>
              </a:ext>
            </a:extLst>
          </p:cNvPr>
          <p:cNvSpPr txBox="1"/>
          <p:nvPr/>
        </p:nvSpPr>
        <p:spPr>
          <a:xfrm>
            <a:off x="6778284" y="3841404"/>
            <a:ext cx="1578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Vote-Abort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92C9E49-6E96-4D4C-A5A4-30FDA0BE4950}"/>
              </a:ext>
            </a:extLst>
          </p:cNvPr>
          <p:cNvSpPr txBox="1"/>
          <p:nvPr/>
        </p:nvSpPr>
        <p:spPr>
          <a:xfrm>
            <a:off x="9223079" y="3127701"/>
            <a:ext cx="180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Vote-Commit</a:t>
            </a:r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06C91F6-00F0-8F05-C7CD-8EE0074B4720}"/>
              </a:ext>
            </a:extLst>
          </p:cNvPr>
          <p:cNvCxnSpPr>
            <a:cxnSpLocks/>
          </p:cNvCxnSpPr>
          <p:nvPr/>
        </p:nvCxnSpPr>
        <p:spPr>
          <a:xfrm flipH="1">
            <a:off x="3608641" y="3810408"/>
            <a:ext cx="1946187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94C0C58-5353-4982-D96C-649415DC24DA}"/>
              </a:ext>
            </a:extLst>
          </p:cNvPr>
          <p:cNvSpPr txBox="1"/>
          <p:nvPr/>
        </p:nvSpPr>
        <p:spPr>
          <a:xfrm>
            <a:off x="3589771" y="3431204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Votes</a:t>
            </a:r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97E0B30-1574-9EF3-D343-28CB7FDE113D}"/>
              </a:ext>
            </a:extLst>
          </p:cNvPr>
          <p:cNvCxnSpPr>
            <a:cxnSpLocks/>
            <a:stCxn id="15" idx="2"/>
            <a:endCxn id="19" idx="0"/>
          </p:cNvCxnSpPr>
          <p:nvPr/>
        </p:nvCxnSpPr>
        <p:spPr>
          <a:xfrm flipH="1">
            <a:off x="1474594" y="4168993"/>
            <a:ext cx="1410117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D6928F9-499E-C714-36EF-1ADE7671CC8F}"/>
              </a:ext>
            </a:extLst>
          </p:cNvPr>
          <p:cNvSpPr txBox="1"/>
          <p:nvPr/>
        </p:nvSpPr>
        <p:spPr>
          <a:xfrm>
            <a:off x="-8043" y="4453771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Any Vote-Abort?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54D7F7F-6382-2116-BD01-75C8E1A9507A}"/>
              </a:ext>
            </a:extLst>
          </p:cNvPr>
          <p:cNvSpPr txBox="1"/>
          <p:nvPr/>
        </p:nvSpPr>
        <p:spPr>
          <a:xfrm>
            <a:off x="3584040" y="3929245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Global Decision</a:t>
            </a:r>
            <a:endParaRPr lang="en-US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7E7268B-3BAD-EBF5-7222-AE512799E8CF}"/>
              </a:ext>
            </a:extLst>
          </p:cNvPr>
          <p:cNvCxnSpPr/>
          <p:nvPr/>
        </p:nvCxnSpPr>
        <p:spPr>
          <a:xfrm>
            <a:off x="3617932" y="3929379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2847985-DA5C-E4A8-C59C-AFD1947F0C2C}"/>
              </a:ext>
            </a:extLst>
          </p:cNvPr>
          <p:cNvCxnSpPr>
            <a:cxnSpLocks/>
          </p:cNvCxnSpPr>
          <p:nvPr/>
        </p:nvCxnSpPr>
        <p:spPr>
          <a:xfrm>
            <a:off x="2884711" y="4168993"/>
            <a:ext cx="1410117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AFECCB3-0249-1945-745D-8945070E0FBE}"/>
              </a:ext>
            </a:extLst>
          </p:cNvPr>
          <p:cNvSpPr txBox="1"/>
          <p:nvPr/>
        </p:nvSpPr>
        <p:spPr>
          <a:xfrm>
            <a:off x="3845409" y="4453771"/>
            <a:ext cx="2107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All Vote-Commit?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2E1216E-EDAF-F8E9-34BF-A749514AC390}"/>
              </a:ext>
            </a:extLst>
          </p:cNvPr>
          <p:cNvSpPr/>
          <p:nvPr/>
        </p:nvSpPr>
        <p:spPr>
          <a:xfrm>
            <a:off x="3703353" y="6149709"/>
            <a:ext cx="1410117" cy="48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814BEA5-2D7F-EA71-615F-0DE9F755E755}"/>
              </a:ext>
            </a:extLst>
          </p:cNvPr>
          <p:cNvCxnSpPr>
            <a:cxnSpLocks/>
          </p:cNvCxnSpPr>
          <p:nvPr/>
        </p:nvCxnSpPr>
        <p:spPr>
          <a:xfrm flipH="1">
            <a:off x="10012348" y="3926478"/>
            <a:ext cx="1755582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95F57B9-A998-6F2A-E85B-A7F15AE753FE}"/>
              </a:ext>
            </a:extLst>
          </p:cNvPr>
          <p:cNvSpPr txBox="1"/>
          <p:nvPr/>
        </p:nvSpPr>
        <p:spPr>
          <a:xfrm>
            <a:off x="9985972" y="3556832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Global Decision</a:t>
            </a:r>
            <a:endParaRPr lang="en-US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51C39EE-B51C-0BB0-C4D1-36A855F7FE46}"/>
              </a:ext>
            </a:extLst>
          </p:cNvPr>
          <p:cNvCxnSpPr>
            <a:cxnSpLocks/>
          </p:cNvCxnSpPr>
          <p:nvPr/>
        </p:nvCxnSpPr>
        <p:spPr>
          <a:xfrm flipH="1">
            <a:off x="7897173" y="4168992"/>
            <a:ext cx="1410117" cy="743193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71D7C13-C7C8-6D25-386C-EBCC91D2B873}"/>
              </a:ext>
            </a:extLst>
          </p:cNvPr>
          <p:cNvSpPr txBox="1"/>
          <p:nvPr/>
        </p:nvSpPr>
        <p:spPr>
          <a:xfrm>
            <a:off x="7873319" y="4192128"/>
            <a:ext cx="109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FF6516F-CAF6-FE12-CFF0-48D6F9C74C72}"/>
              </a:ext>
            </a:extLst>
          </p:cNvPr>
          <p:cNvSpPr/>
          <p:nvPr/>
        </p:nvSpPr>
        <p:spPr>
          <a:xfrm>
            <a:off x="9985972" y="4915486"/>
            <a:ext cx="1637287" cy="4850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Pre-Commit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0740BE1-F008-193A-B22F-CD1E9A31EA1A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9307290" y="4168992"/>
            <a:ext cx="1394119" cy="735915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5008913-6793-B244-1FDD-340F2D065774}"/>
              </a:ext>
            </a:extLst>
          </p:cNvPr>
          <p:cNvSpPr txBox="1"/>
          <p:nvPr/>
        </p:nvSpPr>
        <p:spPr>
          <a:xfrm>
            <a:off x="9890709" y="4204944"/>
            <a:ext cx="2107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Prepare-to-Commit</a:t>
            </a:r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D03590F-6066-5A09-722C-833D48A8F52A}"/>
              </a:ext>
            </a:extLst>
          </p:cNvPr>
          <p:cNvSpPr/>
          <p:nvPr/>
        </p:nvSpPr>
        <p:spPr>
          <a:xfrm>
            <a:off x="10109934" y="6142431"/>
            <a:ext cx="1410117" cy="48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EB06689-B119-7B46-419B-B33023D7C8B9}"/>
              </a:ext>
            </a:extLst>
          </p:cNvPr>
          <p:cNvCxnSpPr>
            <a:stCxn id="22" idx="1"/>
          </p:cNvCxnSpPr>
          <p:nvPr/>
        </p:nvCxnSpPr>
        <p:spPr>
          <a:xfrm flipH="1">
            <a:off x="6560975" y="5154700"/>
            <a:ext cx="631139" cy="44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9A2AD45-075D-58FB-9A29-E2551B6E766D}"/>
              </a:ext>
            </a:extLst>
          </p:cNvPr>
          <p:cNvSpPr txBox="1"/>
          <p:nvPr/>
        </p:nvSpPr>
        <p:spPr>
          <a:xfrm>
            <a:off x="6331444" y="5154699"/>
            <a:ext cx="109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Ack</a:t>
            </a:r>
            <a:endParaRPr lang="en-US" dirty="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A54B47C-718E-CD66-0975-BFF10944C720}"/>
              </a:ext>
            </a:extLst>
          </p:cNvPr>
          <p:cNvCxnSpPr>
            <a:cxnSpLocks/>
            <a:stCxn id="40" idx="1"/>
          </p:cNvCxnSpPr>
          <p:nvPr/>
        </p:nvCxnSpPr>
        <p:spPr>
          <a:xfrm flipH="1">
            <a:off x="9331062" y="5158001"/>
            <a:ext cx="654910" cy="1139"/>
          </a:xfrm>
          <a:prstGeom prst="straightConnector1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F8D55F54-AD8A-54D8-E53C-E2099DDC52BD}"/>
              </a:ext>
            </a:extLst>
          </p:cNvPr>
          <p:cNvSpPr txBox="1"/>
          <p:nvPr/>
        </p:nvSpPr>
        <p:spPr>
          <a:xfrm>
            <a:off x="8689643" y="5171938"/>
            <a:ext cx="139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PreCommit</a:t>
            </a:r>
            <a:endParaRPr lang="en-US" sz="1800" b="1" dirty="0">
              <a:solidFill>
                <a:schemeClr val="tx2">
                  <a:lumMod val="10000"/>
                </a:schemeClr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n-US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Acks</a:t>
            </a:r>
            <a:endParaRPr lang="en-US" dirty="0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51D65F3-99F0-4E6F-95D3-0F2BB53CCD19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138396" y="5154700"/>
            <a:ext cx="631139" cy="1723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42A8254F-FBDC-A7DA-32D5-3B0DBA18C3D9}"/>
              </a:ext>
            </a:extLst>
          </p:cNvPr>
          <p:cNvSpPr txBox="1"/>
          <p:nvPr/>
        </p:nvSpPr>
        <p:spPr>
          <a:xfrm>
            <a:off x="-151308" y="5171938"/>
            <a:ext cx="109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Ack</a:t>
            </a:r>
            <a:endParaRPr lang="en-US" dirty="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6824BE7-634A-2FE7-398B-E1907E889BF2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2810791" y="5146219"/>
            <a:ext cx="778978" cy="8481"/>
          </a:xfrm>
          <a:prstGeom prst="straightConnector1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97E5789E-E4DC-4AE4-349A-64460916F0A8}"/>
              </a:ext>
            </a:extLst>
          </p:cNvPr>
          <p:cNvSpPr txBox="1"/>
          <p:nvPr/>
        </p:nvSpPr>
        <p:spPr>
          <a:xfrm>
            <a:off x="2280038" y="5154699"/>
            <a:ext cx="139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PreCommit</a:t>
            </a:r>
            <a:endParaRPr lang="en-US" sz="1800" b="1" dirty="0">
              <a:solidFill>
                <a:schemeClr val="tx2">
                  <a:lumMod val="10000"/>
                </a:schemeClr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n-US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Acks</a:t>
            </a:r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8511C33-A3DB-B0C0-4DA2-481E02A306DB}"/>
              </a:ext>
            </a:extLst>
          </p:cNvPr>
          <p:cNvCxnSpPr>
            <a:cxnSpLocks/>
            <a:stCxn id="18" idx="2"/>
            <a:endCxn id="33" idx="0"/>
          </p:cNvCxnSpPr>
          <p:nvPr/>
        </p:nvCxnSpPr>
        <p:spPr>
          <a:xfrm flipH="1">
            <a:off x="4408412" y="5397214"/>
            <a:ext cx="1" cy="752495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7946864-558B-37E0-BA40-19CE29C05426}"/>
              </a:ext>
            </a:extLst>
          </p:cNvPr>
          <p:cNvCxnSpPr>
            <a:cxnSpLocks/>
          </p:cNvCxnSpPr>
          <p:nvPr/>
        </p:nvCxnSpPr>
        <p:spPr>
          <a:xfrm flipV="1">
            <a:off x="5227056" y="5146219"/>
            <a:ext cx="838716" cy="8481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651F5852-15E8-B670-C841-F06E94229445}"/>
              </a:ext>
            </a:extLst>
          </p:cNvPr>
          <p:cNvSpPr txBox="1"/>
          <p:nvPr/>
        </p:nvSpPr>
        <p:spPr>
          <a:xfrm>
            <a:off x="4970486" y="5160272"/>
            <a:ext cx="1410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Global </a:t>
            </a:r>
          </a:p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33734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F365C-36EE-94DD-B1B2-43F89EE0F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95584-A007-5C20-502F-10A8E436D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3PC Protocol Flow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454B85-7B0D-592D-F83D-0988AB7A6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F9EE26-5AC1-5194-896F-BE8E09278250}"/>
              </a:ext>
            </a:extLst>
          </p:cNvPr>
          <p:cNvSpPr/>
          <p:nvPr/>
        </p:nvSpPr>
        <p:spPr>
          <a:xfrm>
            <a:off x="1888479" y="1342164"/>
            <a:ext cx="1992464" cy="485029"/>
          </a:xfrm>
          <a:prstGeom prst="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Coordinator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A365EF-2BE9-BA74-E87B-B9C04EE5A538}"/>
              </a:ext>
            </a:extLst>
          </p:cNvPr>
          <p:cNvSpPr/>
          <p:nvPr/>
        </p:nvSpPr>
        <p:spPr>
          <a:xfrm>
            <a:off x="8311058" y="1342164"/>
            <a:ext cx="1992464" cy="4850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Participant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41B04A-06C0-8167-BDA3-0C2421CF38E8}"/>
              </a:ext>
            </a:extLst>
          </p:cNvPr>
          <p:cNvSpPr/>
          <p:nvPr/>
        </p:nvSpPr>
        <p:spPr>
          <a:xfrm>
            <a:off x="2179652" y="245574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EEC922-2DD4-FF2E-8244-4251674D0C72}"/>
              </a:ext>
            </a:extLst>
          </p:cNvPr>
          <p:cNvSpPr/>
          <p:nvPr/>
        </p:nvSpPr>
        <p:spPr>
          <a:xfrm>
            <a:off x="8602231" y="243978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1F999AC-70C9-1DD2-FE11-40E239205F39}"/>
              </a:ext>
            </a:extLst>
          </p:cNvPr>
          <p:cNvCxnSpPr>
            <a:endCxn id="9" idx="1"/>
          </p:cNvCxnSpPr>
          <p:nvPr/>
        </p:nvCxnSpPr>
        <p:spPr>
          <a:xfrm>
            <a:off x="23346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6CB3217-8C69-7A65-2C83-F9E22A807BB3}"/>
              </a:ext>
            </a:extLst>
          </p:cNvPr>
          <p:cNvSpPr txBox="1"/>
          <p:nvPr/>
        </p:nvSpPr>
        <p:spPr>
          <a:xfrm>
            <a:off x="138396" y="2048231"/>
            <a:ext cx="213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 to Commit a transaction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1E6879B-D131-2B4D-D4B6-D18297A1A2E1}"/>
              </a:ext>
            </a:extLst>
          </p:cNvPr>
          <p:cNvCxnSpPr/>
          <p:nvPr/>
        </p:nvCxnSpPr>
        <p:spPr>
          <a:xfrm>
            <a:off x="3589769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EA2CF94-78B5-D713-3AFD-29FB7F92A046}"/>
              </a:ext>
            </a:extLst>
          </p:cNvPr>
          <p:cNvSpPr txBox="1"/>
          <p:nvPr/>
        </p:nvSpPr>
        <p:spPr>
          <a:xfrm>
            <a:off x="3494700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5C2F2AD-1D7A-9EA6-A17C-11F6A9A55D97}"/>
              </a:ext>
            </a:extLst>
          </p:cNvPr>
          <p:cNvCxnSpPr/>
          <p:nvPr/>
        </p:nvCxnSpPr>
        <p:spPr>
          <a:xfrm>
            <a:off x="665604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2703D0D-9D3C-F381-14E1-35999ED2B52F}"/>
              </a:ext>
            </a:extLst>
          </p:cNvPr>
          <p:cNvSpPr txBox="1"/>
          <p:nvPr/>
        </p:nvSpPr>
        <p:spPr>
          <a:xfrm>
            <a:off x="6560975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60C6BFB-726A-579A-517D-7BFE2D3A03CD}"/>
              </a:ext>
            </a:extLst>
          </p:cNvPr>
          <p:cNvCxnSpPr>
            <a:cxnSpLocks/>
          </p:cNvCxnSpPr>
          <p:nvPr/>
        </p:nvCxnSpPr>
        <p:spPr>
          <a:xfrm>
            <a:off x="2884711" y="2940772"/>
            <a:ext cx="0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3A9B894-19C1-2CA2-4CEE-4A366323DFA1}"/>
              </a:ext>
            </a:extLst>
          </p:cNvPr>
          <p:cNvSpPr/>
          <p:nvPr/>
        </p:nvSpPr>
        <p:spPr>
          <a:xfrm>
            <a:off x="2179652" y="3683964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9F1315-A903-B31B-F250-7EC885CA71FC}"/>
              </a:ext>
            </a:extLst>
          </p:cNvPr>
          <p:cNvSpPr/>
          <p:nvPr/>
        </p:nvSpPr>
        <p:spPr>
          <a:xfrm>
            <a:off x="8602231" y="368396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96D123C-CFEF-9539-0CB5-5F1359BB0E0C}"/>
              </a:ext>
            </a:extLst>
          </p:cNvPr>
          <p:cNvCxnSpPr>
            <a:cxnSpLocks/>
          </p:cNvCxnSpPr>
          <p:nvPr/>
        </p:nvCxnSpPr>
        <p:spPr>
          <a:xfrm>
            <a:off x="9307290" y="2940772"/>
            <a:ext cx="0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6E849C6-FC24-3CD6-EC92-B53E01715F35}"/>
              </a:ext>
            </a:extLst>
          </p:cNvPr>
          <p:cNvCxnSpPr>
            <a:cxnSpLocks/>
          </p:cNvCxnSpPr>
          <p:nvPr/>
        </p:nvCxnSpPr>
        <p:spPr>
          <a:xfrm flipH="1">
            <a:off x="6656044" y="2822713"/>
            <a:ext cx="1946187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883DA2-F475-372A-E3C1-6DA1020E35E7}"/>
              </a:ext>
            </a:extLst>
          </p:cNvPr>
          <p:cNvSpPr txBox="1"/>
          <p:nvPr/>
        </p:nvSpPr>
        <p:spPr>
          <a:xfrm>
            <a:off x="6637174" y="2823570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2CA687-FF09-4720-1951-B7082DF65763}"/>
              </a:ext>
            </a:extLst>
          </p:cNvPr>
          <p:cNvSpPr/>
          <p:nvPr/>
        </p:nvSpPr>
        <p:spPr>
          <a:xfrm>
            <a:off x="3589769" y="4912185"/>
            <a:ext cx="1637287" cy="4850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Pre-Commit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4AEB7C0-8F33-EFE2-7DA6-2D7D71C6E56A}"/>
              </a:ext>
            </a:extLst>
          </p:cNvPr>
          <p:cNvSpPr/>
          <p:nvPr/>
        </p:nvSpPr>
        <p:spPr>
          <a:xfrm>
            <a:off x="769535" y="4912185"/>
            <a:ext cx="1410117" cy="4850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1994B15-EF9C-498F-5609-B45BBCC3BCB2}"/>
              </a:ext>
            </a:extLst>
          </p:cNvPr>
          <p:cNvSpPr/>
          <p:nvPr/>
        </p:nvSpPr>
        <p:spPr>
          <a:xfrm>
            <a:off x="7192114" y="4912185"/>
            <a:ext cx="1410117" cy="4850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3B8649F-3B61-A43C-07B0-2412ED16F180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7897173" y="2924812"/>
            <a:ext cx="705058" cy="1987373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B39457F-B3FA-0541-9FE9-0781E49B77DB}"/>
              </a:ext>
            </a:extLst>
          </p:cNvPr>
          <p:cNvSpPr txBox="1"/>
          <p:nvPr/>
        </p:nvSpPr>
        <p:spPr>
          <a:xfrm>
            <a:off x="6778284" y="3841404"/>
            <a:ext cx="1578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Vote-Abort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859B60-51A4-B74F-14B1-EEDB80BF0641}"/>
              </a:ext>
            </a:extLst>
          </p:cNvPr>
          <p:cNvSpPr txBox="1"/>
          <p:nvPr/>
        </p:nvSpPr>
        <p:spPr>
          <a:xfrm>
            <a:off x="9223079" y="3127701"/>
            <a:ext cx="180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Vote-Commit</a:t>
            </a:r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9144A30-8628-6A2A-F470-56DD31CEAB27}"/>
              </a:ext>
            </a:extLst>
          </p:cNvPr>
          <p:cNvCxnSpPr>
            <a:cxnSpLocks/>
          </p:cNvCxnSpPr>
          <p:nvPr/>
        </p:nvCxnSpPr>
        <p:spPr>
          <a:xfrm flipH="1">
            <a:off x="3608641" y="3810408"/>
            <a:ext cx="1946187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52E7B4B-5879-BB70-7EC0-49118E087FC0}"/>
              </a:ext>
            </a:extLst>
          </p:cNvPr>
          <p:cNvSpPr txBox="1"/>
          <p:nvPr/>
        </p:nvSpPr>
        <p:spPr>
          <a:xfrm>
            <a:off x="3589771" y="3431204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Votes</a:t>
            </a:r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B52F462-F86B-9C9B-CB98-F7C91DB56CE3}"/>
              </a:ext>
            </a:extLst>
          </p:cNvPr>
          <p:cNvCxnSpPr>
            <a:cxnSpLocks/>
            <a:stCxn id="15" idx="2"/>
            <a:endCxn id="19" idx="0"/>
          </p:cNvCxnSpPr>
          <p:nvPr/>
        </p:nvCxnSpPr>
        <p:spPr>
          <a:xfrm flipH="1">
            <a:off x="1474594" y="4168993"/>
            <a:ext cx="1410117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1092C0A-DDED-FB71-B57D-8A7897BAC561}"/>
              </a:ext>
            </a:extLst>
          </p:cNvPr>
          <p:cNvSpPr txBox="1"/>
          <p:nvPr/>
        </p:nvSpPr>
        <p:spPr>
          <a:xfrm>
            <a:off x="-8043" y="4453771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Any Vote-Abort?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125F718-9A22-095B-192A-1D8311D6C4CA}"/>
              </a:ext>
            </a:extLst>
          </p:cNvPr>
          <p:cNvSpPr txBox="1"/>
          <p:nvPr/>
        </p:nvSpPr>
        <p:spPr>
          <a:xfrm>
            <a:off x="3584040" y="3929245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Global Decision</a:t>
            </a:r>
            <a:endParaRPr lang="en-US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62DDDE9-865F-AB06-7DDE-A6FA4039AC9B}"/>
              </a:ext>
            </a:extLst>
          </p:cNvPr>
          <p:cNvCxnSpPr/>
          <p:nvPr/>
        </p:nvCxnSpPr>
        <p:spPr>
          <a:xfrm>
            <a:off x="3617932" y="3929379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35E767B-E9DA-4C08-BE1A-3590CF75DE34}"/>
              </a:ext>
            </a:extLst>
          </p:cNvPr>
          <p:cNvCxnSpPr>
            <a:cxnSpLocks/>
          </p:cNvCxnSpPr>
          <p:nvPr/>
        </p:nvCxnSpPr>
        <p:spPr>
          <a:xfrm>
            <a:off x="2884711" y="4168993"/>
            <a:ext cx="1410117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204494A-5354-07F6-4DAF-B653F9DE62AE}"/>
              </a:ext>
            </a:extLst>
          </p:cNvPr>
          <p:cNvSpPr txBox="1"/>
          <p:nvPr/>
        </p:nvSpPr>
        <p:spPr>
          <a:xfrm>
            <a:off x="3845409" y="4453771"/>
            <a:ext cx="2107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All Vote-Commit?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16C0057-8F69-57BA-0AAE-CEC1CA72FD71}"/>
              </a:ext>
            </a:extLst>
          </p:cNvPr>
          <p:cNvSpPr/>
          <p:nvPr/>
        </p:nvSpPr>
        <p:spPr>
          <a:xfrm>
            <a:off x="3703353" y="6149709"/>
            <a:ext cx="1410117" cy="48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8C3004F-C08A-7003-3B61-851DAA4755FB}"/>
              </a:ext>
            </a:extLst>
          </p:cNvPr>
          <p:cNvCxnSpPr>
            <a:cxnSpLocks/>
          </p:cNvCxnSpPr>
          <p:nvPr/>
        </p:nvCxnSpPr>
        <p:spPr>
          <a:xfrm flipH="1">
            <a:off x="10012348" y="3926478"/>
            <a:ext cx="1755582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E060662-4768-7463-B7F1-0586342297E1}"/>
              </a:ext>
            </a:extLst>
          </p:cNvPr>
          <p:cNvSpPr txBox="1"/>
          <p:nvPr/>
        </p:nvSpPr>
        <p:spPr>
          <a:xfrm>
            <a:off x="9985972" y="3556832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Global Decision</a:t>
            </a:r>
            <a:endParaRPr lang="en-US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11543AD-2A23-19F6-C1FC-434ABFC4A639}"/>
              </a:ext>
            </a:extLst>
          </p:cNvPr>
          <p:cNvCxnSpPr>
            <a:cxnSpLocks/>
          </p:cNvCxnSpPr>
          <p:nvPr/>
        </p:nvCxnSpPr>
        <p:spPr>
          <a:xfrm flipH="1">
            <a:off x="7897173" y="4168992"/>
            <a:ext cx="1410117" cy="743193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6971F858-913E-51F8-CCB4-33141CDBF450}"/>
              </a:ext>
            </a:extLst>
          </p:cNvPr>
          <p:cNvSpPr txBox="1"/>
          <p:nvPr/>
        </p:nvSpPr>
        <p:spPr>
          <a:xfrm>
            <a:off x="7873319" y="4192128"/>
            <a:ext cx="109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441B045-AECD-0CFA-DEDA-67A656C0B794}"/>
              </a:ext>
            </a:extLst>
          </p:cNvPr>
          <p:cNvSpPr/>
          <p:nvPr/>
        </p:nvSpPr>
        <p:spPr>
          <a:xfrm>
            <a:off x="9985972" y="4915486"/>
            <a:ext cx="1637287" cy="4850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Pre-Commit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3A8251D-935B-F391-2F15-19E080A3F0C0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9307290" y="4168992"/>
            <a:ext cx="1394119" cy="735915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9DFCA23-0A46-DDBF-407A-3E8C2137F6FB}"/>
              </a:ext>
            </a:extLst>
          </p:cNvPr>
          <p:cNvSpPr txBox="1"/>
          <p:nvPr/>
        </p:nvSpPr>
        <p:spPr>
          <a:xfrm>
            <a:off x="9890709" y="4204944"/>
            <a:ext cx="2107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Prepare-to-Commit</a:t>
            </a:r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9211A88-991C-D50B-7DBF-4A917D353FBB}"/>
              </a:ext>
            </a:extLst>
          </p:cNvPr>
          <p:cNvSpPr/>
          <p:nvPr/>
        </p:nvSpPr>
        <p:spPr>
          <a:xfrm>
            <a:off x="10109934" y="6142431"/>
            <a:ext cx="1410117" cy="48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88A10FF-0FA4-9CA6-022E-50FCE6DA9147}"/>
              </a:ext>
            </a:extLst>
          </p:cNvPr>
          <p:cNvCxnSpPr>
            <a:stCxn id="22" idx="1"/>
          </p:cNvCxnSpPr>
          <p:nvPr/>
        </p:nvCxnSpPr>
        <p:spPr>
          <a:xfrm flipH="1">
            <a:off x="6560975" y="5154700"/>
            <a:ext cx="631139" cy="44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1DF36115-7C7A-48BF-04CD-1D178120821F}"/>
              </a:ext>
            </a:extLst>
          </p:cNvPr>
          <p:cNvSpPr txBox="1"/>
          <p:nvPr/>
        </p:nvSpPr>
        <p:spPr>
          <a:xfrm>
            <a:off x="6331444" y="5154699"/>
            <a:ext cx="109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Ack</a:t>
            </a:r>
            <a:endParaRPr lang="en-US" dirty="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08ED502-02A2-8A91-E06C-FE277EA4EB33}"/>
              </a:ext>
            </a:extLst>
          </p:cNvPr>
          <p:cNvCxnSpPr>
            <a:cxnSpLocks/>
            <a:stCxn id="40" idx="1"/>
          </p:cNvCxnSpPr>
          <p:nvPr/>
        </p:nvCxnSpPr>
        <p:spPr>
          <a:xfrm flipH="1">
            <a:off x="9331062" y="5158001"/>
            <a:ext cx="654910" cy="1139"/>
          </a:xfrm>
          <a:prstGeom prst="straightConnector1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F35F0B64-55A5-BE9C-0D47-CC9166D8FC50}"/>
              </a:ext>
            </a:extLst>
          </p:cNvPr>
          <p:cNvSpPr txBox="1"/>
          <p:nvPr/>
        </p:nvSpPr>
        <p:spPr>
          <a:xfrm>
            <a:off x="8689643" y="5171938"/>
            <a:ext cx="139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PreCommit</a:t>
            </a:r>
            <a:endParaRPr lang="en-US" sz="1800" b="1" dirty="0">
              <a:solidFill>
                <a:schemeClr val="tx2">
                  <a:lumMod val="10000"/>
                </a:schemeClr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n-US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Acks</a:t>
            </a:r>
            <a:endParaRPr lang="en-US" dirty="0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8BF26C6-9795-7FC7-E044-AAD0AF471FE7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138396" y="5154700"/>
            <a:ext cx="631139" cy="1723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9995873E-54A8-299F-7D92-06D735AF008A}"/>
              </a:ext>
            </a:extLst>
          </p:cNvPr>
          <p:cNvSpPr txBox="1"/>
          <p:nvPr/>
        </p:nvSpPr>
        <p:spPr>
          <a:xfrm>
            <a:off x="-151308" y="5171938"/>
            <a:ext cx="109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Ack</a:t>
            </a:r>
            <a:endParaRPr lang="en-US" dirty="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E5C63F1-7207-CE0D-1C0F-0E0827E6CBD8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2810791" y="5146219"/>
            <a:ext cx="778978" cy="8481"/>
          </a:xfrm>
          <a:prstGeom prst="straightConnector1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9F7F4922-8389-37D7-E661-1CEC691D83C0}"/>
              </a:ext>
            </a:extLst>
          </p:cNvPr>
          <p:cNvSpPr txBox="1"/>
          <p:nvPr/>
        </p:nvSpPr>
        <p:spPr>
          <a:xfrm>
            <a:off x="2280038" y="5154699"/>
            <a:ext cx="139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PreCommit</a:t>
            </a:r>
            <a:endParaRPr lang="en-US" sz="1800" b="1" dirty="0">
              <a:solidFill>
                <a:schemeClr val="tx2">
                  <a:lumMod val="10000"/>
                </a:schemeClr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n-US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Acks</a:t>
            </a:r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692DF18-1611-4041-C0E1-3CCADBD58B33}"/>
              </a:ext>
            </a:extLst>
          </p:cNvPr>
          <p:cNvCxnSpPr>
            <a:cxnSpLocks/>
            <a:stCxn id="18" idx="2"/>
            <a:endCxn id="33" idx="0"/>
          </p:cNvCxnSpPr>
          <p:nvPr/>
        </p:nvCxnSpPr>
        <p:spPr>
          <a:xfrm flipH="1">
            <a:off x="4408412" y="5397214"/>
            <a:ext cx="1" cy="752495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509159C-D378-C563-0AFB-5944D03DAF78}"/>
              </a:ext>
            </a:extLst>
          </p:cNvPr>
          <p:cNvCxnSpPr>
            <a:cxnSpLocks/>
          </p:cNvCxnSpPr>
          <p:nvPr/>
        </p:nvCxnSpPr>
        <p:spPr>
          <a:xfrm flipV="1">
            <a:off x="5227056" y="5146219"/>
            <a:ext cx="838716" cy="8481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8753E603-60B1-DB9D-1B8D-1C695A06E34A}"/>
              </a:ext>
            </a:extLst>
          </p:cNvPr>
          <p:cNvSpPr txBox="1"/>
          <p:nvPr/>
        </p:nvSpPr>
        <p:spPr>
          <a:xfrm>
            <a:off x="4970486" y="5160272"/>
            <a:ext cx="1410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Global </a:t>
            </a:r>
          </a:p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  <a:endParaRPr lang="en-US" dirty="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36B964C-B0AB-C737-34BE-BD1B37DFBF61}"/>
              </a:ext>
            </a:extLst>
          </p:cNvPr>
          <p:cNvCxnSpPr>
            <a:cxnSpLocks/>
            <a:endCxn id="40" idx="3"/>
          </p:cNvCxnSpPr>
          <p:nvPr/>
        </p:nvCxnSpPr>
        <p:spPr>
          <a:xfrm flipH="1">
            <a:off x="11623259" y="5158001"/>
            <a:ext cx="568741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4F3BED0B-048A-0575-2FD2-B1D8CCAFCC11}"/>
              </a:ext>
            </a:extLst>
          </p:cNvPr>
          <p:cNvSpPr txBox="1"/>
          <p:nvPr/>
        </p:nvSpPr>
        <p:spPr>
          <a:xfrm>
            <a:off x="10997816" y="5397214"/>
            <a:ext cx="1410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Global </a:t>
            </a:r>
          </a:p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9041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CD568-6757-6298-5738-654CC50E3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91942-A835-308E-CB90-F9D1462D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3PC Protocol Flow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5697D-7FB8-A02A-A975-EB4E68AF2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65FF16-0CAC-D580-C465-49586FBA117C}"/>
              </a:ext>
            </a:extLst>
          </p:cNvPr>
          <p:cNvSpPr/>
          <p:nvPr/>
        </p:nvSpPr>
        <p:spPr>
          <a:xfrm>
            <a:off x="1888479" y="1342164"/>
            <a:ext cx="1992464" cy="485029"/>
          </a:xfrm>
          <a:prstGeom prst="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Coordinator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CD3FE0-0161-B719-7852-DB94DB0E748F}"/>
              </a:ext>
            </a:extLst>
          </p:cNvPr>
          <p:cNvSpPr/>
          <p:nvPr/>
        </p:nvSpPr>
        <p:spPr>
          <a:xfrm>
            <a:off x="8311058" y="1342164"/>
            <a:ext cx="1992464" cy="4850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Participant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F9FDBC-3944-5E36-55DD-FA9AEF7671D5}"/>
              </a:ext>
            </a:extLst>
          </p:cNvPr>
          <p:cNvSpPr/>
          <p:nvPr/>
        </p:nvSpPr>
        <p:spPr>
          <a:xfrm>
            <a:off x="2179652" y="245574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09920D-79D8-0238-6072-D8CDCAC261A5}"/>
              </a:ext>
            </a:extLst>
          </p:cNvPr>
          <p:cNvSpPr/>
          <p:nvPr/>
        </p:nvSpPr>
        <p:spPr>
          <a:xfrm>
            <a:off x="8602231" y="243978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9BBD1F4-F2E0-A428-61A8-3722C4DC1AD4}"/>
              </a:ext>
            </a:extLst>
          </p:cNvPr>
          <p:cNvCxnSpPr>
            <a:endCxn id="9" idx="1"/>
          </p:cNvCxnSpPr>
          <p:nvPr/>
        </p:nvCxnSpPr>
        <p:spPr>
          <a:xfrm>
            <a:off x="23346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C329A43-D527-9348-EEAE-8EE64F253B1D}"/>
              </a:ext>
            </a:extLst>
          </p:cNvPr>
          <p:cNvSpPr txBox="1"/>
          <p:nvPr/>
        </p:nvSpPr>
        <p:spPr>
          <a:xfrm>
            <a:off x="138396" y="2048231"/>
            <a:ext cx="213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 to Commit a transaction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03225D0-8E5F-5512-B69F-A456FDF51B7C}"/>
              </a:ext>
            </a:extLst>
          </p:cNvPr>
          <p:cNvCxnSpPr/>
          <p:nvPr/>
        </p:nvCxnSpPr>
        <p:spPr>
          <a:xfrm>
            <a:off x="3589769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A1D76C4-9D50-EFEC-9D87-98E506D851A6}"/>
              </a:ext>
            </a:extLst>
          </p:cNvPr>
          <p:cNvSpPr txBox="1"/>
          <p:nvPr/>
        </p:nvSpPr>
        <p:spPr>
          <a:xfrm>
            <a:off x="3494700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67E99A2-1C54-0BD2-91EF-8490C60A36AB}"/>
              </a:ext>
            </a:extLst>
          </p:cNvPr>
          <p:cNvCxnSpPr/>
          <p:nvPr/>
        </p:nvCxnSpPr>
        <p:spPr>
          <a:xfrm>
            <a:off x="665604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3A23867-65DE-DB91-AC7E-E7B7605EF691}"/>
              </a:ext>
            </a:extLst>
          </p:cNvPr>
          <p:cNvSpPr txBox="1"/>
          <p:nvPr/>
        </p:nvSpPr>
        <p:spPr>
          <a:xfrm>
            <a:off x="6560975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1BF2B71-A9DC-90DA-8001-1BD606FA0655}"/>
              </a:ext>
            </a:extLst>
          </p:cNvPr>
          <p:cNvCxnSpPr>
            <a:cxnSpLocks/>
          </p:cNvCxnSpPr>
          <p:nvPr/>
        </p:nvCxnSpPr>
        <p:spPr>
          <a:xfrm>
            <a:off x="2884711" y="2940772"/>
            <a:ext cx="0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36EB054-F37B-128A-B1C2-EDA667C4EAED}"/>
              </a:ext>
            </a:extLst>
          </p:cNvPr>
          <p:cNvSpPr/>
          <p:nvPr/>
        </p:nvSpPr>
        <p:spPr>
          <a:xfrm>
            <a:off x="2179652" y="3683964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75867F-070D-60BE-4E5F-F45900E9EC4A}"/>
              </a:ext>
            </a:extLst>
          </p:cNvPr>
          <p:cNvSpPr/>
          <p:nvPr/>
        </p:nvSpPr>
        <p:spPr>
          <a:xfrm>
            <a:off x="8602231" y="368396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4D2176F-6B99-D80D-C5C3-BCE75C152D10}"/>
              </a:ext>
            </a:extLst>
          </p:cNvPr>
          <p:cNvCxnSpPr>
            <a:cxnSpLocks/>
          </p:cNvCxnSpPr>
          <p:nvPr/>
        </p:nvCxnSpPr>
        <p:spPr>
          <a:xfrm>
            <a:off x="9307290" y="2940772"/>
            <a:ext cx="0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ED0A38D-8B50-5A64-8586-C811F6C1D703}"/>
              </a:ext>
            </a:extLst>
          </p:cNvPr>
          <p:cNvCxnSpPr>
            <a:cxnSpLocks/>
          </p:cNvCxnSpPr>
          <p:nvPr/>
        </p:nvCxnSpPr>
        <p:spPr>
          <a:xfrm flipH="1">
            <a:off x="6656044" y="2822713"/>
            <a:ext cx="1946187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A8AAA1-7435-9BC4-A38D-E16D24CB03B9}"/>
              </a:ext>
            </a:extLst>
          </p:cNvPr>
          <p:cNvSpPr txBox="1"/>
          <p:nvPr/>
        </p:nvSpPr>
        <p:spPr>
          <a:xfrm>
            <a:off x="6637174" y="2823570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A7B7E3-065F-1FE2-064E-B1E77D37D03D}"/>
              </a:ext>
            </a:extLst>
          </p:cNvPr>
          <p:cNvSpPr/>
          <p:nvPr/>
        </p:nvSpPr>
        <p:spPr>
          <a:xfrm>
            <a:off x="3589769" y="4912185"/>
            <a:ext cx="1637287" cy="4850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Pre-Commit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0BD96E-EBAA-D67E-C2D1-B18001335EFD}"/>
              </a:ext>
            </a:extLst>
          </p:cNvPr>
          <p:cNvSpPr/>
          <p:nvPr/>
        </p:nvSpPr>
        <p:spPr>
          <a:xfrm>
            <a:off x="769535" y="4912185"/>
            <a:ext cx="1410117" cy="4850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541ED8D-E3DE-E1F8-16CE-DD530F329304}"/>
              </a:ext>
            </a:extLst>
          </p:cNvPr>
          <p:cNvSpPr/>
          <p:nvPr/>
        </p:nvSpPr>
        <p:spPr>
          <a:xfrm>
            <a:off x="7192114" y="4912185"/>
            <a:ext cx="1410117" cy="4850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D3988BC-5245-811A-5EAB-DAB2C38E593C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7897173" y="2924812"/>
            <a:ext cx="705058" cy="1987373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657E794-B245-A2B0-3C36-581553733674}"/>
              </a:ext>
            </a:extLst>
          </p:cNvPr>
          <p:cNvSpPr txBox="1"/>
          <p:nvPr/>
        </p:nvSpPr>
        <p:spPr>
          <a:xfrm>
            <a:off x="6778284" y="3841404"/>
            <a:ext cx="1578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Vote-Abort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979B575-7947-B479-54FA-A79AC6E0201E}"/>
              </a:ext>
            </a:extLst>
          </p:cNvPr>
          <p:cNvSpPr txBox="1"/>
          <p:nvPr/>
        </p:nvSpPr>
        <p:spPr>
          <a:xfrm>
            <a:off x="9223079" y="3127701"/>
            <a:ext cx="180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Vote-Commit</a:t>
            </a:r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E1A3F09-4696-C547-CF5F-2DBE9CF7E105}"/>
              </a:ext>
            </a:extLst>
          </p:cNvPr>
          <p:cNvCxnSpPr>
            <a:cxnSpLocks/>
          </p:cNvCxnSpPr>
          <p:nvPr/>
        </p:nvCxnSpPr>
        <p:spPr>
          <a:xfrm flipH="1">
            <a:off x="3608641" y="3810408"/>
            <a:ext cx="1946187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560765E-D58E-EAAE-B762-143F0B775CF6}"/>
              </a:ext>
            </a:extLst>
          </p:cNvPr>
          <p:cNvSpPr txBox="1"/>
          <p:nvPr/>
        </p:nvSpPr>
        <p:spPr>
          <a:xfrm>
            <a:off x="3589771" y="3431204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Votes</a:t>
            </a:r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BDCB8FB-6623-26B6-4637-B6E5FBA6EFAC}"/>
              </a:ext>
            </a:extLst>
          </p:cNvPr>
          <p:cNvCxnSpPr>
            <a:cxnSpLocks/>
            <a:stCxn id="15" idx="2"/>
            <a:endCxn id="19" idx="0"/>
          </p:cNvCxnSpPr>
          <p:nvPr/>
        </p:nvCxnSpPr>
        <p:spPr>
          <a:xfrm flipH="1">
            <a:off x="1474594" y="4168993"/>
            <a:ext cx="1410117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912B74F-1E12-D5D7-D8FF-E94DD67AD2EB}"/>
              </a:ext>
            </a:extLst>
          </p:cNvPr>
          <p:cNvSpPr txBox="1"/>
          <p:nvPr/>
        </p:nvSpPr>
        <p:spPr>
          <a:xfrm>
            <a:off x="-8043" y="4453771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Any Vote-Abort?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9962CD0-C7F0-113F-9245-66A91E421C7F}"/>
              </a:ext>
            </a:extLst>
          </p:cNvPr>
          <p:cNvSpPr txBox="1"/>
          <p:nvPr/>
        </p:nvSpPr>
        <p:spPr>
          <a:xfrm>
            <a:off x="3584040" y="3929245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Global Decision</a:t>
            </a:r>
            <a:endParaRPr lang="en-US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423E149-2905-9178-D412-E7B8CBFD9A1C}"/>
              </a:ext>
            </a:extLst>
          </p:cNvPr>
          <p:cNvCxnSpPr/>
          <p:nvPr/>
        </p:nvCxnSpPr>
        <p:spPr>
          <a:xfrm>
            <a:off x="3617932" y="3929379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B0F0C69-8A1F-F39D-554F-9DCA5C944503}"/>
              </a:ext>
            </a:extLst>
          </p:cNvPr>
          <p:cNvCxnSpPr>
            <a:cxnSpLocks/>
          </p:cNvCxnSpPr>
          <p:nvPr/>
        </p:nvCxnSpPr>
        <p:spPr>
          <a:xfrm>
            <a:off x="2884711" y="4168993"/>
            <a:ext cx="1410117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1642383-74B2-8061-6C71-1C8F4C18FDEE}"/>
              </a:ext>
            </a:extLst>
          </p:cNvPr>
          <p:cNvSpPr txBox="1"/>
          <p:nvPr/>
        </p:nvSpPr>
        <p:spPr>
          <a:xfrm>
            <a:off x="3845409" y="4453771"/>
            <a:ext cx="2107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All Vote-Commit?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72C7AE6-B539-1A82-8D16-DF02C2BD09C7}"/>
              </a:ext>
            </a:extLst>
          </p:cNvPr>
          <p:cNvSpPr/>
          <p:nvPr/>
        </p:nvSpPr>
        <p:spPr>
          <a:xfrm>
            <a:off x="3703353" y="6149709"/>
            <a:ext cx="1410117" cy="48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1F0111E-BF7B-FC4D-6337-54735A452550}"/>
              </a:ext>
            </a:extLst>
          </p:cNvPr>
          <p:cNvCxnSpPr>
            <a:cxnSpLocks/>
          </p:cNvCxnSpPr>
          <p:nvPr/>
        </p:nvCxnSpPr>
        <p:spPr>
          <a:xfrm flipH="1">
            <a:off x="10012348" y="3926478"/>
            <a:ext cx="1755582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73F2A11-659A-BDFB-DF6E-43365089B937}"/>
              </a:ext>
            </a:extLst>
          </p:cNvPr>
          <p:cNvSpPr txBox="1"/>
          <p:nvPr/>
        </p:nvSpPr>
        <p:spPr>
          <a:xfrm>
            <a:off x="9985972" y="3556832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Global Decision</a:t>
            </a:r>
            <a:endParaRPr lang="en-US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D76053B-FCD4-1B0C-8942-0B2FEF270433}"/>
              </a:ext>
            </a:extLst>
          </p:cNvPr>
          <p:cNvCxnSpPr>
            <a:cxnSpLocks/>
          </p:cNvCxnSpPr>
          <p:nvPr/>
        </p:nvCxnSpPr>
        <p:spPr>
          <a:xfrm flipH="1">
            <a:off x="7897173" y="4168992"/>
            <a:ext cx="1410117" cy="743193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6456D28-B29A-241C-D40A-87330A0C47B0}"/>
              </a:ext>
            </a:extLst>
          </p:cNvPr>
          <p:cNvSpPr txBox="1"/>
          <p:nvPr/>
        </p:nvSpPr>
        <p:spPr>
          <a:xfrm>
            <a:off x="7873319" y="4192128"/>
            <a:ext cx="109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AA36BBE-A371-F148-0D48-039D1CEA619C}"/>
              </a:ext>
            </a:extLst>
          </p:cNvPr>
          <p:cNvSpPr/>
          <p:nvPr/>
        </p:nvSpPr>
        <p:spPr>
          <a:xfrm>
            <a:off x="9985972" y="4915486"/>
            <a:ext cx="1637287" cy="4850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Pre-Commit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AA606B9-0653-377A-5D5C-3CC25E5E7169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9307290" y="4168992"/>
            <a:ext cx="1394119" cy="735915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C75AD7D3-CC69-2A20-CF20-1EFE0DC5D090}"/>
              </a:ext>
            </a:extLst>
          </p:cNvPr>
          <p:cNvSpPr txBox="1"/>
          <p:nvPr/>
        </p:nvSpPr>
        <p:spPr>
          <a:xfrm>
            <a:off x="9890709" y="4204944"/>
            <a:ext cx="2107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Prepare-to-Commit</a:t>
            </a:r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8C8B36C-80DC-9EC2-C12E-7ED5B38C1990}"/>
              </a:ext>
            </a:extLst>
          </p:cNvPr>
          <p:cNvSpPr/>
          <p:nvPr/>
        </p:nvSpPr>
        <p:spPr>
          <a:xfrm>
            <a:off x="10109934" y="6142431"/>
            <a:ext cx="1410117" cy="48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6A8BF80-A242-D3A6-5E79-F0F60EA2CF25}"/>
              </a:ext>
            </a:extLst>
          </p:cNvPr>
          <p:cNvCxnSpPr>
            <a:stCxn id="22" idx="1"/>
          </p:cNvCxnSpPr>
          <p:nvPr/>
        </p:nvCxnSpPr>
        <p:spPr>
          <a:xfrm flipH="1">
            <a:off x="6560975" y="5154700"/>
            <a:ext cx="631139" cy="44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ED4CFDC-FAF4-DD03-9DA9-73CF299A95A7}"/>
              </a:ext>
            </a:extLst>
          </p:cNvPr>
          <p:cNvSpPr txBox="1"/>
          <p:nvPr/>
        </p:nvSpPr>
        <p:spPr>
          <a:xfrm>
            <a:off x="6331444" y="5154699"/>
            <a:ext cx="109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Ack</a:t>
            </a:r>
            <a:endParaRPr lang="en-US" dirty="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0013F28-2953-1143-833F-7E392C07D38A}"/>
              </a:ext>
            </a:extLst>
          </p:cNvPr>
          <p:cNvCxnSpPr>
            <a:cxnSpLocks/>
            <a:stCxn id="40" idx="1"/>
          </p:cNvCxnSpPr>
          <p:nvPr/>
        </p:nvCxnSpPr>
        <p:spPr>
          <a:xfrm flipH="1">
            <a:off x="9331062" y="5158001"/>
            <a:ext cx="654910" cy="1139"/>
          </a:xfrm>
          <a:prstGeom prst="straightConnector1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02A28AC1-9C1E-E368-BB41-7ED897631EC9}"/>
              </a:ext>
            </a:extLst>
          </p:cNvPr>
          <p:cNvSpPr txBox="1"/>
          <p:nvPr/>
        </p:nvSpPr>
        <p:spPr>
          <a:xfrm>
            <a:off x="8689643" y="5171938"/>
            <a:ext cx="139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PreCommit</a:t>
            </a:r>
            <a:endParaRPr lang="en-US" sz="1800" b="1" dirty="0">
              <a:solidFill>
                <a:schemeClr val="tx2">
                  <a:lumMod val="10000"/>
                </a:schemeClr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n-US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Acks</a:t>
            </a:r>
            <a:endParaRPr lang="en-US" dirty="0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3461BF1-04B9-74C8-9FD7-A4CB3B8637A9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138396" y="5154700"/>
            <a:ext cx="631139" cy="1723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2D440DA6-5C29-7F9C-A309-08BE85E84B75}"/>
              </a:ext>
            </a:extLst>
          </p:cNvPr>
          <p:cNvSpPr txBox="1"/>
          <p:nvPr/>
        </p:nvSpPr>
        <p:spPr>
          <a:xfrm>
            <a:off x="-151308" y="5171938"/>
            <a:ext cx="109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Ack</a:t>
            </a:r>
            <a:endParaRPr lang="en-US" dirty="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7672606-43EE-7262-4ECC-8919CD6FB0DC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2810791" y="5146219"/>
            <a:ext cx="778978" cy="8481"/>
          </a:xfrm>
          <a:prstGeom prst="straightConnector1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FBF6648C-F5F9-0639-C30D-E966C9C9E5BD}"/>
              </a:ext>
            </a:extLst>
          </p:cNvPr>
          <p:cNvSpPr txBox="1"/>
          <p:nvPr/>
        </p:nvSpPr>
        <p:spPr>
          <a:xfrm>
            <a:off x="2280038" y="5154699"/>
            <a:ext cx="139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PreCommit</a:t>
            </a:r>
            <a:endParaRPr lang="en-US" sz="1800" b="1" dirty="0">
              <a:solidFill>
                <a:schemeClr val="tx2">
                  <a:lumMod val="10000"/>
                </a:schemeClr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n-US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Acks</a:t>
            </a:r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AB06D80-941B-1501-48E4-D2D4BF8503D1}"/>
              </a:ext>
            </a:extLst>
          </p:cNvPr>
          <p:cNvCxnSpPr>
            <a:cxnSpLocks/>
            <a:stCxn id="18" idx="2"/>
            <a:endCxn id="33" idx="0"/>
          </p:cNvCxnSpPr>
          <p:nvPr/>
        </p:nvCxnSpPr>
        <p:spPr>
          <a:xfrm flipH="1">
            <a:off x="4408412" y="5397214"/>
            <a:ext cx="1" cy="752495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A4DA4B7-4EF7-D5DB-77D0-E601E605E02E}"/>
              </a:ext>
            </a:extLst>
          </p:cNvPr>
          <p:cNvCxnSpPr>
            <a:cxnSpLocks/>
          </p:cNvCxnSpPr>
          <p:nvPr/>
        </p:nvCxnSpPr>
        <p:spPr>
          <a:xfrm flipV="1">
            <a:off x="5227056" y="5146219"/>
            <a:ext cx="838716" cy="8481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DB203811-A534-07C9-4906-CFEA6BBDB295}"/>
              </a:ext>
            </a:extLst>
          </p:cNvPr>
          <p:cNvSpPr txBox="1"/>
          <p:nvPr/>
        </p:nvSpPr>
        <p:spPr>
          <a:xfrm>
            <a:off x="4970486" y="5160272"/>
            <a:ext cx="1410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Global </a:t>
            </a:r>
          </a:p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  <a:endParaRPr lang="en-US" dirty="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193D925-6786-9F23-2186-4304EB5CF9F8}"/>
              </a:ext>
            </a:extLst>
          </p:cNvPr>
          <p:cNvCxnSpPr>
            <a:cxnSpLocks/>
            <a:endCxn id="40" idx="3"/>
          </p:cNvCxnSpPr>
          <p:nvPr/>
        </p:nvCxnSpPr>
        <p:spPr>
          <a:xfrm flipH="1">
            <a:off x="11623259" y="5158001"/>
            <a:ext cx="568741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7C9B73DA-4DE9-04D5-1A84-6F19765B8D9B}"/>
              </a:ext>
            </a:extLst>
          </p:cNvPr>
          <p:cNvSpPr txBox="1"/>
          <p:nvPr/>
        </p:nvSpPr>
        <p:spPr>
          <a:xfrm>
            <a:off x="10997816" y="5397214"/>
            <a:ext cx="1410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Global </a:t>
            </a:r>
          </a:p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  <a:endParaRPr lang="en-US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EDD09B6-384C-3B7C-32B8-36C01D4F6AA9}"/>
              </a:ext>
            </a:extLst>
          </p:cNvPr>
          <p:cNvCxnSpPr>
            <a:cxnSpLocks/>
          </p:cNvCxnSpPr>
          <p:nvPr/>
        </p:nvCxnSpPr>
        <p:spPr>
          <a:xfrm flipH="1">
            <a:off x="10814991" y="5397213"/>
            <a:ext cx="1" cy="752495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83927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301AC-E288-5E27-A7B6-3EA5AD64F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B7E85-2B24-F330-0861-EBED5C49D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3PC Protocol Flow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928CCC-A833-7AFE-D5E5-CFCDEE390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AD5F93-CC72-1DE5-D273-F988F8218A86}"/>
              </a:ext>
            </a:extLst>
          </p:cNvPr>
          <p:cNvSpPr/>
          <p:nvPr/>
        </p:nvSpPr>
        <p:spPr>
          <a:xfrm>
            <a:off x="1888479" y="1342164"/>
            <a:ext cx="1992464" cy="485029"/>
          </a:xfrm>
          <a:prstGeom prst="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Coordinator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B60860-DEFE-BEBD-0926-4B20C3D7E9A3}"/>
              </a:ext>
            </a:extLst>
          </p:cNvPr>
          <p:cNvSpPr/>
          <p:nvPr/>
        </p:nvSpPr>
        <p:spPr>
          <a:xfrm>
            <a:off x="8311058" y="1342164"/>
            <a:ext cx="1992464" cy="4850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Participant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8E88F4-D7AC-7424-39B5-2F243B4C7DA2}"/>
              </a:ext>
            </a:extLst>
          </p:cNvPr>
          <p:cNvSpPr/>
          <p:nvPr/>
        </p:nvSpPr>
        <p:spPr>
          <a:xfrm>
            <a:off x="2179652" y="245574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2EF6E0-AC9D-BCD4-4708-C2491D90C2BB}"/>
              </a:ext>
            </a:extLst>
          </p:cNvPr>
          <p:cNvSpPr/>
          <p:nvPr/>
        </p:nvSpPr>
        <p:spPr>
          <a:xfrm>
            <a:off x="8602231" y="243978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677D187-A3DA-A14B-9538-BA68DFA50B78}"/>
              </a:ext>
            </a:extLst>
          </p:cNvPr>
          <p:cNvCxnSpPr>
            <a:endCxn id="9" idx="1"/>
          </p:cNvCxnSpPr>
          <p:nvPr/>
        </p:nvCxnSpPr>
        <p:spPr>
          <a:xfrm>
            <a:off x="23346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A6CBA9A-3EFB-B6F8-729E-AC1A863438D0}"/>
              </a:ext>
            </a:extLst>
          </p:cNvPr>
          <p:cNvSpPr txBox="1"/>
          <p:nvPr/>
        </p:nvSpPr>
        <p:spPr>
          <a:xfrm>
            <a:off x="138396" y="2048231"/>
            <a:ext cx="213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 to Commit a transaction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619E279-2581-1A30-7D90-1E62E8E096FC}"/>
              </a:ext>
            </a:extLst>
          </p:cNvPr>
          <p:cNvCxnSpPr/>
          <p:nvPr/>
        </p:nvCxnSpPr>
        <p:spPr>
          <a:xfrm>
            <a:off x="3589769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78170BA-4FE7-E49C-DADC-68EF939B0317}"/>
              </a:ext>
            </a:extLst>
          </p:cNvPr>
          <p:cNvSpPr txBox="1"/>
          <p:nvPr/>
        </p:nvSpPr>
        <p:spPr>
          <a:xfrm>
            <a:off x="3494700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C38C1AC-42FE-AED3-835B-1052FEB3A42B}"/>
              </a:ext>
            </a:extLst>
          </p:cNvPr>
          <p:cNvCxnSpPr/>
          <p:nvPr/>
        </p:nvCxnSpPr>
        <p:spPr>
          <a:xfrm>
            <a:off x="665604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F9B4805-9828-CF3D-71EA-9DC215152E3F}"/>
              </a:ext>
            </a:extLst>
          </p:cNvPr>
          <p:cNvSpPr txBox="1"/>
          <p:nvPr/>
        </p:nvSpPr>
        <p:spPr>
          <a:xfrm>
            <a:off x="6560975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8996F50-512A-3C40-43B0-EB334BDDA30B}"/>
              </a:ext>
            </a:extLst>
          </p:cNvPr>
          <p:cNvCxnSpPr>
            <a:cxnSpLocks/>
          </p:cNvCxnSpPr>
          <p:nvPr/>
        </p:nvCxnSpPr>
        <p:spPr>
          <a:xfrm>
            <a:off x="2884711" y="2940772"/>
            <a:ext cx="0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1E5128F-A9A1-ECC8-A559-2B04FDDAB90C}"/>
              </a:ext>
            </a:extLst>
          </p:cNvPr>
          <p:cNvSpPr/>
          <p:nvPr/>
        </p:nvSpPr>
        <p:spPr>
          <a:xfrm>
            <a:off x="2179652" y="3683964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3D79FE-B377-8EA5-CE8E-DE33A013D82A}"/>
              </a:ext>
            </a:extLst>
          </p:cNvPr>
          <p:cNvSpPr/>
          <p:nvPr/>
        </p:nvSpPr>
        <p:spPr>
          <a:xfrm>
            <a:off x="8602231" y="368396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C093D7D-B0BD-3851-0CA7-20D23EAB0E9C}"/>
              </a:ext>
            </a:extLst>
          </p:cNvPr>
          <p:cNvCxnSpPr>
            <a:cxnSpLocks/>
          </p:cNvCxnSpPr>
          <p:nvPr/>
        </p:nvCxnSpPr>
        <p:spPr>
          <a:xfrm>
            <a:off x="9307290" y="2940772"/>
            <a:ext cx="0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920F39D-CE02-598C-2DA3-F511A480E443}"/>
              </a:ext>
            </a:extLst>
          </p:cNvPr>
          <p:cNvCxnSpPr>
            <a:cxnSpLocks/>
          </p:cNvCxnSpPr>
          <p:nvPr/>
        </p:nvCxnSpPr>
        <p:spPr>
          <a:xfrm flipH="1">
            <a:off x="6656044" y="2822713"/>
            <a:ext cx="1946187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A554D9B-E1AC-72DE-D902-C09E7F3011B6}"/>
              </a:ext>
            </a:extLst>
          </p:cNvPr>
          <p:cNvSpPr txBox="1"/>
          <p:nvPr/>
        </p:nvSpPr>
        <p:spPr>
          <a:xfrm>
            <a:off x="6637174" y="2823570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BBC671-E78D-EFAE-0B28-C18E4C0ECE78}"/>
              </a:ext>
            </a:extLst>
          </p:cNvPr>
          <p:cNvSpPr/>
          <p:nvPr/>
        </p:nvSpPr>
        <p:spPr>
          <a:xfrm>
            <a:off x="3589769" y="4912185"/>
            <a:ext cx="1637287" cy="4850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Pre-Commit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C3B3CF-6698-43A1-FAFF-B0A501BF6CAC}"/>
              </a:ext>
            </a:extLst>
          </p:cNvPr>
          <p:cNvSpPr/>
          <p:nvPr/>
        </p:nvSpPr>
        <p:spPr>
          <a:xfrm>
            <a:off x="769535" y="4912185"/>
            <a:ext cx="1410117" cy="4850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5A9FFB0-94A9-3C0C-D490-FCF35A0B05B5}"/>
              </a:ext>
            </a:extLst>
          </p:cNvPr>
          <p:cNvSpPr/>
          <p:nvPr/>
        </p:nvSpPr>
        <p:spPr>
          <a:xfrm>
            <a:off x="7192114" y="4912185"/>
            <a:ext cx="1410117" cy="4850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E5A2E0F-0DA1-8350-9EFA-72FF380FD223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7897173" y="2924812"/>
            <a:ext cx="705058" cy="1987373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F225A53-7836-B483-3639-DC441BCAD910}"/>
              </a:ext>
            </a:extLst>
          </p:cNvPr>
          <p:cNvSpPr txBox="1"/>
          <p:nvPr/>
        </p:nvSpPr>
        <p:spPr>
          <a:xfrm>
            <a:off x="6778284" y="3841404"/>
            <a:ext cx="1578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Vote-Abort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919295-560C-646C-56B6-BB50B582B1FB}"/>
              </a:ext>
            </a:extLst>
          </p:cNvPr>
          <p:cNvSpPr txBox="1"/>
          <p:nvPr/>
        </p:nvSpPr>
        <p:spPr>
          <a:xfrm>
            <a:off x="9223079" y="3127701"/>
            <a:ext cx="180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Vote-Commit</a:t>
            </a:r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E243CB3-9F53-B5C3-4EFA-503FDB53DF28}"/>
              </a:ext>
            </a:extLst>
          </p:cNvPr>
          <p:cNvCxnSpPr>
            <a:cxnSpLocks/>
          </p:cNvCxnSpPr>
          <p:nvPr/>
        </p:nvCxnSpPr>
        <p:spPr>
          <a:xfrm flipH="1">
            <a:off x="3608641" y="3810408"/>
            <a:ext cx="1946187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238C4FF-1085-AB7C-07F7-7078C9FD7207}"/>
              </a:ext>
            </a:extLst>
          </p:cNvPr>
          <p:cNvSpPr txBox="1"/>
          <p:nvPr/>
        </p:nvSpPr>
        <p:spPr>
          <a:xfrm>
            <a:off x="3589771" y="3431204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Votes</a:t>
            </a:r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735AA14-F051-E1EB-C599-CE857BB1DE1E}"/>
              </a:ext>
            </a:extLst>
          </p:cNvPr>
          <p:cNvCxnSpPr>
            <a:cxnSpLocks/>
            <a:stCxn id="15" idx="2"/>
            <a:endCxn id="19" idx="0"/>
          </p:cNvCxnSpPr>
          <p:nvPr/>
        </p:nvCxnSpPr>
        <p:spPr>
          <a:xfrm flipH="1">
            <a:off x="1474594" y="4168993"/>
            <a:ext cx="1410117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DCC7B0F-42D1-B934-8821-40B3B4DB9952}"/>
              </a:ext>
            </a:extLst>
          </p:cNvPr>
          <p:cNvSpPr txBox="1"/>
          <p:nvPr/>
        </p:nvSpPr>
        <p:spPr>
          <a:xfrm>
            <a:off x="-8043" y="4453771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Any Vote-Abort?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2C6586C-78F4-FB9E-68FB-DD797E6599A8}"/>
              </a:ext>
            </a:extLst>
          </p:cNvPr>
          <p:cNvSpPr txBox="1"/>
          <p:nvPr/>
        </p:nvSpPr>
        <p:spPr>
          <a:xfrm>
            <a:off x="3584040" y="3929245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Global Decision</a:t>
            </a:r>
            <a:endParaRPr lang="en-US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A7EFC56-0A9A-E28A-4636-6F94AF72A1EF}"/>
              </a:ext>
            </a:extLst>
          </p:cNvPr>
          <p:cNvCxnSpPr/>
          <p:nvPr/>
        </p:nvCxnSpPr>
        <p:spPr>
          <a:xfrm>
            <a:off x="3617932" y="3929379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917A25A-25AB-2E34-0B04-A9E8E8713A93}"/>
              </a:ext>
            </a:extLst>
          </p:cNvPr>
          <p:cNvCxnSpPr>
            <a:cxnSpLocks/>
          </p:cNvCxnSpPr>
          <p:nvPr/>
        </p:nvCxnSpPr>
        <p:spPr>
          <a:xfrm>
            <a:off x="2884711" y="4168993"/>
            <a:ext cx="1410117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7B47A26-2224-1D94-1219-F61DC90A8ADA}"/>
              </a:ext>
            </a:extLst>
          </p:cNvPr>
          <p:cNvSpPr txBox="1"/>
          <p:nvPr/>
        </p:nvSpPr>
        <p:spPr>
          <a:xfrm>
            <a:off x="3845409" y="4453771"/>
            <a:ext cx="2107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All Vote-Commit?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066A8AB-0DB4-D1CF-0D29-DE995869E16E}"/>
              </a:ext>
            </a:extLst>
          </p:cNvPr>
          <p:cNvSpPr/>
          <p:nvPr/>
        </p:nvSpPr>
        <p:spPr>
          <a:xfrm>
            <a:off x="3703353" y="6149709"/>
            <a:ext cx="1410117" cy="48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0AD443A-4055-E65B-B59D-E2557C887289}"/>
              </a:ext>
            </a:extLst>
          </p:cNvPr>
          <p:cNvCxnSpPr>
            <a:cxnSpLocks/>
          </p:cNvCxnSpPr>
          <p:nvPr/>
        </p:nvCxnSpPr>
        <p:spPr>
          <a:xfrm flipH="1">
            <a:off x="10012348" y="3926478"/>
            <a:ext cx="1755582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1A11B74-9484-1DC1-9D60-CAD579278C6E}"/>
              </a:ext>
            </a:extLst>
          </p:cNvPr>
          <p:cNvSpPr txBox="1"/>
          <p:nvPr/>
        </p:nvSpPr>
        <p:spPr>
          <a:xfrm>
            <a:off x="9985972" y="3556832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Global Decision</a:t>
            </a:r>
            <a:endParaRPr lang="en-US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731248E-F8C8-A45B-06D2-2BB39722BA48}"/>
              </a:ext>
            </a:extLst>
          </p:cNvPr>
          <p:cNvCxnSpPr>
            <a:cxnSpLocks/>
          </p:cNvCxnSpPr>
          <p:nvPr/>
        </p:nvCxnSpPr>
        <p:spPr>
          <a:xfrm flipH="1">
            <a:off x="7897173" y="4168992"/>
            <a:ext cx="1410117" cy="743193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B8CDF04-E5E9-A34D-E24C-4BD4B687AB6F}"/>
              </a:ext>
            </a:extLst>
          </p:cNvPr>
          <p:cNvSpPr txBox="1"/>
          <p:nvPr/>
        </p:nvSpPr>
        <p:spPr>
          <a:xfrm>
            <a:off x="7873319" y="4192128"/>
            <a:ext cx="109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6A02562-9E0A-3806-052F-532304AF45CC}"/>
              </a:ext>
            </a:extLst>
          </p:cNvPr>
          <p:cNvSpPr/>
          <p:nvPr/>
        </p:nvSpPr>
        <p:spPr>
          <a:xfrm>
            <a:off x="9985972" y="4915486"/>
            <a:ext cx="1637287" cy="4850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Pre-Commit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BCB5AD8-77DF-4D24-81D2-2FF71786E0F3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9307290" y="4168992"/>
            <a:ext cx="1394119" cy="735915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D671945-2FB0-3BD9-E727-4A7796D1C2E9}"/>
              </a:ext>
            </a:extLst>
          </p:cNvPr>
          <p:cNvSpPr txBox="1"/>
          <p:nvPr/>
        </p:nvSpPr>
        <p:spPr>
          <a:xfrm>
            <a:off x="9890709" y="4204944"/>
            <a:ext cx="2107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Prepare-to-Commit</a:t>
            </a:r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4A8D778-AEE1-A86A-C208-C12EF6EC6E24}"/>
              </a:ext>
            </a:extLst>
          </p:cNvPr>
          <p:cNvSpPr/>
          <p:nvPr/>
        </p:nvSpPr>
        <p:spPr>
          <a:xfrm>
            <a:off x="10109934" y="6142431"/>
            <a:ext cx="1410117" cy="48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AA9E5D1-D963-3F61-CD7A-71487A861232}"/>
              </a:ext>
            </a:extLst>
          </p:cNvPr>
          <p:cNvCxnSpPr>
            <a:stCxn id="22" idx="1"/>
          </p:cNvCxnSpPr>
          <p:nvPr/>
        </p:nvCxnSpPr>
        <p:spPr>
          <a:xfrm flipH="1">
            <a:off x="6560975" y="5154700"/>
            <a:ext cx="631139" cy="44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DE06ACD3-6590-55BE-B6B7-B2442EA9689F}"/>
              </a:ext>
            </a:extLst>
          </p:cNvPr>
          <p:cNvSpPr txBox="1"/>
          <p:nvPr/>
        </p:nvSpPr>
        <p:spPr>
          <a:xfrm>
            <a:off x="6331444" y="5154699"/>
            <a:ext cx="109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Ack</a:t>
            </a:r>
            <a:endParaRPr lang="en-US" dirty="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C68B7B4-10AB-2A32-1AE5-936A741828D6}"/>
              </a:ext>
            </a:extLst>
          </p:cNvPr>
          <p:cNvCxnSpPr>
            <a:cxnSpLocks/>
            <a:stCxn id="40" idx="1"/>
          </p:cNvCxnSpPr>
          <p:nvPr/>
        </p:nvCxnSpPr>
        <p:spPr>
          <a:xfrm flipH="1">
            <a:off x="9331062" y="5158001"/>
            <a:ext cx="654910" cy="1139"/>
          </a:xfrm>
          <a:prstGeom prst="straightConnector1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D91B4BEC-F6A7-D561-1A12-4E83CE37A4FF}"/>
              </a:ext>
            </a:extLst>
          </p:cNvPr>
          <p:cNvSpPr txBox="1"/>
          <p:nvPr/>
        </p:nvSpPr>
        <p:spPr>
          <a:xfrm>
            <a:off x="8689643" y="5171938"/>
            <a:ext cx="139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PreCommit</a:t>
            </a:r>
            <a:endParaRPr lang="en-US" sz="1800" b="1" dirty="0">
              <a:solidFill>
                <a:schemeClr val="tx2">
                  <a:lumMod val="10000"/>
                </a:schemeClr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n-US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Acks</a:t>
            </a:r>
            <a:endParaRPr lang="en-US" dirty="0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40686A5-A764-CBCF-EEF6-70A9DAF2F3B2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138396" y="5154700"/>
            <a:ext cx="631139" cy="1723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F1801526-3EB1-0BDB-B5BA-B49BE43E07D4}"/>
              </a:ext>
            </a:extLst>
          </p:cNvPr>
          <p:cNvSpPr txBox="1"/>
          <p:nvPr/>
        </p:nvSpPr>
        <p:spPr>
          <a:xfrm>
            <a:off x="-151308" y="5171938"/>
            <a:ext cx="109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Ack</a:t>
            </a:r>
            <a:endParaRPr lang="en-US" dirty="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16D08A9-D38C-E9FB-147E-F8D3DC3A95EC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2810791" y="5146219"/>
            <a:ext cx="778978" cy="8481"/>
          </a:xfrm>
          <a:prstGeom prst="straightConnector1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2F208982-21FE-75E7-98A8-6AE0CE5F9C18}"/>
              </a:ext>
            </a:extLst>
          </p:cNvPr>
          <p:cNvSpPr txBox="1"/>
          <p:nvPr/>
        </p:nvSpPr>
        <p:spPr>
          <a:xfrm>
            <a:off x="2280038" y="5154699"/>
            <a:ext cx="139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PreCommit</a:t>
            </a:r>
            <a:endParaRPr lang="en-US" sz="1800" b="1" dirty="0">
              <a:solidFill>
                <a:schemeClr val="tx2">
                  <a:lumMod val="10000"/>
                </a:schemeClr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n-US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Acks</a:t>
            </a:r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B98EF03-7AB8-70F0-40FA-C66FBBA665E5}"/>
              </a:ext>
            </a:extLst>
          </p:cNvPr>
          <p:cNvCxnSpPr>
            <a:cxnSpLocks/>
            <a:stCxn id="18" idx="2"/>
            <a:endCxn id="33" idx="0"/>
          </p:cNvCxnSpPr>
          <p:nvPr/>
        </p:nvCxnSpPr>
        <p:spPr>
          <a:xfrm flipH="1">
            <a:off x="4408412" y="5397214"/>
            <a:ext cx="1" cy="752495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1E4BD88-FFC5-B3F0-7220-5A958FFB60E8}"/>
              </a:ext>
            </a:extLst>
          </p:cNvPr>
          <p:cNvCxnSpPr>
            <a:cxnSpLocks/>
          </p:cNvCxnSpPr>
          <p:nvPr/>
        </p:nvCxnSpPr>
        <p:spPr>
          <a:xfrm flipV="1">
            <a:off x="5227056" y="5146219"/>
            <a:ext cx="838716" cy="8481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8F2BD91D-201D-2C20-51CE-12E5979EF992}"/>
              </a:ext>
            </a:extLst>
          </p:cNvPr>
          <p:cNvSpPr txBox="1"/>
          <p:nvPr/>
        </p:nvSpPr>
        <p:spPr>
          <a:xfrm>
            <a:off x="4970486" y="5160272"/>
            <a:ext cx="1410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Global </a:t>
            </a:r>
          </a:p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  <a:endParaRPr lang="en-US" dirty="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8BCF58B-9438-16DC-8455-4E290C1DDE1E}"/>
              </a:ext>
            </a:extLst>
          </p:cNvPr>
          <p:cNvCxnSpPr>
            <a:cxnSpLocks/>
            <a:endCxn id="40" idx="3"/>
          </p:cNvCxnSpPr>
          <p:nvPr/>
        </p:nvCxnSpPr>
        <p:spPr>
          <a:xfrm flipH="1">
            <a:off x="11623259" y="5158001"/>
            <a:ext cx="568741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79AE913B-5822-B40E-12C0-B3638598A33C}"/>
              </a:ext>
            </a:extLst>
          </p:cNvPr>
          <p:cNvSpPr txBox="1"/>
          <p:nvPr/>
        </p:nvSpPr>
        <p:spPr>
          <a:xfrm>
            <a:off x="10997816" y="5397214"/>
            <a:ext cx="1410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Global </a:t>
            </a:r>
          </a:p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  <a:endParaRPr lang="en-US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C338928-FD73-1415-F420-E61907304149}"/>
              </a:ext>
            </a:extLst>
          </p:cNvPr>
          <p:cNvCxnSpPr>
            <a:cxnSpLocks/>
          </p:cNvCxnSpPr>
          <p:nvPr/>
        </p:nvCxnSpPr>
        <p:spPr>
          <a:xfrm flipH="1">
            <a:off x="10814991" y="5397213"/>
            <a:ext cx="1" cy="752495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1CEB346-6938-6D45-FF2C-6EB64356BF67}"/>
              </a:ext>
            </a:extLst>
          </p:cNvPr>
          <p:cNvCxnSpPr/>
          <p:nvPr/>
        </p:nvCxnSpPr>
        <p:spPr>
          <a:xfrm flipH="1">
            <a:off x="9494625" y="6393271"/>
            <a:ext cx="631139" cy="4441"/>
          </a:xfrm>
          <a:prstGeom prst="straightConnector1">
            <a:avLst/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DD1C6413-6B04-3215-BBA4-A25EA612E921}"/>
              </a:ext>
            </a:extLst>
          </p:cNvPr>
          <p:cNvSpPr txBox="1"/>
          <p:nvPr/>
        </p:nvSpPr>
        <p:spPr>
          <a:xfrm>
            <a:off x="9217777" y="6397537"/>
            <a:ext cx="109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65369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3CDD6-B7A8-1DEB-01F0-ECF4F4C45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A8CC2-45AA-FE32-7A9F-DB41D7F8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3PC Protocol Flow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860DE-0873-48F4-AEA2-F66C6569D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6B91C0-D554-1584-65CD-AB2908015FC0}"/>
              </a:ext>
            </a:extLst>
          </p:cNvPr>
          <p:cNvSpPr/>
          <p:nvPr/>
        </p:nvSpPr>
        <p:spPr>
          <a:xfrm>
            <a:off x="1888479" y="1342164"/>
            <a:ext cx="1992464" cy="485029"/>
          </a:xfrm>
          <a:prstGeom prst="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Coordinator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C762F6-DB11-3A62-C2D5-96C8E3A9EDE9}"/>
              </a:ext>
            </a:extLst>
          </p:cNvPr>
          <p:cNvSpPr/>
          <p:nvPr/>
        </p:nvSpPr>
        <p:spPr>
          <a:xfrm>
            <a:off x="8311058" y="1342164"/>
            <a:ext cx="1992464" cy="4850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Participant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6E4CFF-243A-A760-293E-6AA78C560C7C}"/>
              </a:ext>
            </a:extLst>
          </p:cNvPr>
          <p:cNvSpPr/>
          <p:nvPr/>
        </p:nvSpPr>
        <p:spPr>
          <a:xfrm>
            <a:off x="2179652" y="245574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984276-8079-1F38-F212-A61C036C5D40}"/>
              </a:ext>
            </a:extLst>
          </p:cNvPr>
          <p:cNvSpPr/>
          <p:nvPr/>
        </p:nvSpPr>
        <p:spPr>
          <a:xfrm>
            <a:off x="8602231" y="243978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Initial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DB0C7AD-DC57-1320-C14A-DA201B9EBE0D}"/>
              </a:ext>
            </a:extLst>
          </p:cNvPr>
          <p:cNvCxnSpPr>
            <a:endCxn id="9" idx="1"/>
          </p:cNvCxnSpPr>
          <p:nvPr/>
        </p:nvCxnSpPr>
        <p:spPr>
          <a:xfrm>
            <a:off x="23346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473DE80-F744-B08C-4E1F-02B7FE9D8AF9}"/>
              </a:ext>
            </a:extLst>
          </p:cNvPr>
          <p:cNvSpPr txBox="1"/>
          <p:nvPr/>
        </p:nvSpPr>
        <p:spPr>
          <a:xfrm>
            <a:off x="138396" y="2048231"/>
            <a:ext cx="213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 to Commit a transaction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D93F8EF-BF52-7FF0-B032-4262A65CD704}"/>
              </a:ext>
            </a:extLst>
          </p:cNvPr>
          <p:cNvCxnSpPr/>
          <p:nvPr/>
        </p:nvCxnSpPr>
        <p:spPr>
          <a:xfrm>
            <a:off x="3589769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7AC2142-6666-DFFC-0199-9355D0BDD981}"/>
              </a:ext>
            </a:extLst>
          </p:cNvPr>
          <p:cNvSpPr txBox="1"/>
          <p:nvPr/>
        </p:nvSpPr>
        <p:spPr>
          <a:xfrm>
            <a:off x="3494700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2E4404F-132C-96B3-4FB2-10A125892B7C}"/>
              </a:ext>
            </a:extLst>
          </p:cNvPr>
          <p:cNvCxnSpPr/>
          <p:nvPr/>
        </p:nvCxnSpPr>
        <p:spPr>
          <a:xfrm>
            <a:off x="6656044" y="2694562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A5E4504-B463-79B8-E0AA-4247942FD8E0}"/>
              </a:ext>
            </a:extLst>
          </p:cNvPr>
          <p:cNvSpPr txBox="1"/>
          <p:nvPr/>
        </p:nvSpPr>
        <p:spPr>
          <a:xfrm>
            <a:off x="6560975" y="2337406"/>
            <a:ext cx="213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E26E2AA-5134-8554-8778-F3B40B4EFB99}"/>
              </a:ext>
            </a:extLst>
          </p:cNvPr>
          <p:cNvCxnSpPr>
            <a:cxnSpLocks/>
          </p:cNvCxnSpPr>
          <p:nvPr/>
        </p:nvCxnSpPr>
        <p:spPr>
          <a:xfrm>
            <a:off x="2884711" y="2940772"/>
            <a:ext cx="0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3F406F7-497D-03F6-3B03-81D4BD204946}"/>
              </a:ext>
            </a:extLst>
          </p:cNvPr>
          <p:cNvSpPr/>
          <p:nvPr/>
        </p:nvSpPr>
        <p:spPr>
          <a:xfrm>
            <a:off x="2179652" y="3683964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ECD86C-C490-5026-D152-2C77ECBBB705}"/>
              </a:ext>
            </a:extLst>
          </p:cNvPr>
          <p:cNvSpPr/>
          <p:nvPr/>
        </p:nvSpPr>
        <p:spPr>
          <a:xfrm>
            <a:off x="8602231" y="3683963"/>
            <a:ext cx="1410117" cy="4850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Ready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5B4C078-DE54-8928-2D5E-1A7C2BDFECDC}"/>
              </a:ext>
            </a:extLst>
          </p:cNvPr>
          <p:cNvCxnSpPr>
            <a:cxnSpLocks/>
          </p:cNvCxnSpPr>
          <p:nvPr/>
        </p:nvCxnSpPr>
        <p:spPr>
          <a:xfrm>
            <a:off x="9307290" y="2940772"/>
            <a:ext cx="0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89481EE-DD0D-6D42-BFCB-ADCAF96A5B2A}"/>
              </a:ext>
            </a:extLst>
          </p:cNvPr>
          <p:cNvCxnSpPr>
            <a:cxnSpLocks/>
          </p:cNvCxnSpPr>
          <p:nvPr/>
        </p:nvCxnSpPr>
        <p:spPr>
          <a:xfrm flipH="1">
            <a:off x="6656044" y="2822713"/>
            <a:ext cx="1946187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79B9F84-BD85-EC09-C19C-773D546F6075}"/>
              </a:ext>
            </a:extLst>
          </p:cNvPr>
          <p:cNvSpPr txBox="1"/>
          <p:nvPr/>
        </p:nvSpPr>
        <p:spPr>
          <a:xfrm>
            <a:off x="6637174" y="2823570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711D5A-6ED1-3694-BC7E-590FE75CDACF}"/>
              </a:ext>
            </a:extLst>
          </p:cNvPr>
          <p:cNvSpPr/>
          <p:nvPr/>
        </p:nvSpPr>
        <p:spPr>
          <a:xfrm>
            <a:off x="3589769" y="4912185"/>
            <a:ext cx="1637287" cy="4850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Pre-Commit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B24A14-4BF5-AD33-AA7E-71C3299E1F87}"/>
              </a:ext>
            </a:extLst>
          </p:cNvPr>
          <p:cNvSpPr/>
          <p:nvPr/>
        </p:nvSpPr>
        <p:spPr>
          <a:xfrm>
            <a:off x="769535" y="4912185"/>
            <a:ext cx="1410117" cy="4850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7D12B5B-ED4E-71F1-47BB-3A7030124D39}"/>
              </a:ext>
            </a:extLst>
          </p:cNvPr>
          <p:cNvSpPr/>
          <p:nvPr/>
        </p:nvSpPr>
        <p:spPr>
          <a:xfrm>
            <a:off x="7192114" y="4912185"/>
            <a:ext cx="1410117" cy="4850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A998005-CCA5-091B-582A-BD3DBBB4132D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7897173" y="2924812"/>
            <a:ext cx="705058" cy="1987373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44EDE28-59FD-CB19-7707-DBD9B10FD9E1}"/>
              </a:ext>
            </a:extLst>
          </p:cNvPr>
          <p:cNvSpPr txBox="1"/>
          <p:nvPr/>
        </p:nvSpPr>
        <p:spPr>
          <a:xfrm>
            <a:off x="6778284" y="3841404"/>
            <a:ext cx="1578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Vote-Abort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3F2915-EC29-488C-9F2E-4F74D827D270}"/>
              </a:ext>
            </a:extLst>
          </p:cNvPr>
          <p:cNvSpPr txBox="1"/>
          <p:nvPr/>
        </p:nvSpPr>
        <p:spPr>
          <a:xfrm>
            <a:off x="9223079" y="3127701"/>
            <a:ext cx="180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Vote-Commit</a:t>
            </a:r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77A414A-0F3F-1CFA-093E-3A671C8C2CCD}"/>
              </a:ext>
            </a:extLst>
          </p:cNvPr>
          <p:cNvCxnSpPr>
            <a:cxnSpLocks/>
          </p:cNvCxnSpPr>
          <p:nvPr/>
        </p:nvCxnSpPr>
        <p:spPr>
          <a:xfrm flipH="1">
            <a:off x="3608641" y="3810408"/>
            <a:ext cx="1946187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797F2F3-EB52-B8B7-9293-D778C312AC7F}"/>
              </a:ext>
            </a:extLst>
          </p:cNvPr>
          <p:cNvSpPr txBox="1"/>
          <p:nvPr/>
        </p:nvSpPr>
        <p:spPr>
          <a:xfrm>
            <a:off x="3589771" y="3431204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Votes</a:t>
            </a:r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A09533A-6509-1357-6B41-078B3A9B6131}"/>
              </a:ext>
            </a:extLst>
          </p:cNvPr>
          <p:cNvCxnSpPr>
            <a:cxnSpLocks/>
            <a:stCxn id="15" idx="2"/>
            <a:endCxn id="19" idx="0"/>
          </p:cNvCxnSpPr>
          <p:nvPr/>
        </p:nvCxnSpPr>
        <p:spPr>
          <a:xfrm flipH="1">
            <a:off x="1474594" y="4168993"/>
            <a:ext cx="1410117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52F8711-2CDA-4A76-F731-7012C9A656A7}"/>
              </a:ext>
            </a:extLst>
          </p:cNvPr>
          <p:cNvSpPr txBox="1"/>
          <p:nvPr/>
        </p:nvSpPr>
        <p:spPr>
          <a:xfrm>
            <a:off x="-8043" y="4453771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Any Vote-Abort?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B44CE8-0788-FE91-9149-3B9A1552E5AC}"/>
              </a:ext>
            </a:extLst>
          </p:cNvPr>
          <p:cNvSpPr txBox="1"/>
          <p:nvPr/>
        </p:nvSpPr>
        <p:spPr>
          <a:xfrm>
            <a:off x="3584040" y="3929245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Global Decision</a:t>
            </a:r>
            <a:endParaRPr lang="en-US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5640FA8-A18B-6B03-D18A-45CF4BC3C131}"/>
              </a:ext>
            </a:extLst>
          </p:cNvPr>
          <p:cNvCxnSpPr/>
          <p:nvPr/>
        </p:nvCxnSpPr>
        <p:spPr>
          <a:xfrm>
            <a:off x="3617932" y="3929379"/>
            <a:ext cx="1946188" cy="3696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EBAE165-FD7E-916A-48BE-93D7063CE0E8}"/>
              </a:ext>
            </a:extLst>
          </p:cNvPr>
          <p:cNvCxnSpPr>
            <a:cxnSpLocks/>
          </p:cNvCxnSpPr>
          <p:nvPr/>
        </p:nvCxnSpPr>
        <p:spPr>
          <a:xfrm>
            <a:off x="2884711" y="4168993"/>
            <a:ext cx="1410117" cy="743192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36F61D1-6E89-B003-24AB-CC08A84B45D6}"/>
              </a:ext>
            </a:extLst>
          </p:cNvPr>
          <p:cNvSpPr txBox="1"/>
          <p:nvPr/>
        </p:nvSpPr>
        <p:spPr>
          <a:xfrm>
            <a:off x="3845409" y="4453771"/>
            <a:ext cx="2107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All Vote-Commit?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9F3AA2B-D2F6-7D0B-867C-A6788D31970A}"/>
              </a:ext>
            </a:extLst>
          </p:cNvPr>
          <p:cNvSpPr/>
          <p:nvPr/>
        </p:nvSpPr>
        <p:spPr>
          <a:xfrm>
            <a:off x="3703353" y="6149709"/>
            <a:ext cx="1410117" cy="48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70F8767-E1B8-C9AA-FBE2-40A3C63BAE39}"/>
              </a:ext>
            </a:extLst>
          </p:cNvPr>
          <p:cNvCxnSpPr>
            <a:cxnSpLocks/>
          </p:cNvCxnSpPr>
          <p:nvPr/>
        </p:nvCxnSpPr>
        <p:spPr>
          <a:xfrm flipH="1">
            <a:off x="10012348" y="3926478"/>
            <a:ext cx="1755582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E145346-160D-D156-589D-BB520E00089F}"/>
              </a:ext>
            </a:extLst>
          </p:cNvPr>
          <p:cNvSpPr txBox="1"/>
          <p:nvPr/>
        </p:nvSpPr>
        <p:spPr>
          <a:xfrm>
            <a:off x="9985972" y="3556832"/>
            <a:ext cx="194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Global Decision</a:t>
            </a:r>
            <a:endParaRPr lang="en-US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98D79EB-95BD-7D4A-0F4D-F8E3379DB227}"/>
              </a:ext>
            </a:extLst>
          </p:cNvPr>
          <p:cNvCxnSpPr>
            <a:cxnSpLocks/>
          </p:cNvCxnSpPr>
          <p:nvPr/>
        </p:nvCxnSpPr>
        <p:spPr>
          <a:xfrm flipH="1">
            <a:off x="7897173" y="4168992"/>
            <a:ext cx="1410117" cy="743193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2E9FC53-41D4-BF71-2D85-A6D1F028F3FB}"/>
              </a:ext>
            </a:extLst>
          </p:cNvPr>
          <p:cNvSpPr txBox="1"/>
          <p:nvPr/>
        </p:nvSpPr>
        <p:spPr>
          <a:xfrm>
            <a:off x="7873319" y="4192128"/>
            <a:ext cx="109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Abort</a:t>
            </a:r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47CC5EB-00B1-D0E2-C7EE-AC05983F73F2}"/>
              </a:ext>
            </a:extLst>
          </p:cNvPr>
          <p:cNvSpPr/>
          <p:nvPr/>
        </p:nvSpPr>
        <p:spPr>
          <a:xfrm>
            <a:off x="9985972" y="4915486"/>
            <a:ext cx="1637287" cy="4850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Pre-Commit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DC0113D-6AFF-80F4-4915-40213EF2FC4F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9307290" y="4168992"/>
            <a:ext cx="1394119" cy="735915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F4923E2-B10E-2BE0-645F-E6649E55301E}"/>
              </a:ext>
            </a:extLst>
          </p:cNvPr>
          <p:cNvSpPr txBox="1"/>
          <p:nvPr/>
        </p:nvSpPr>
        <p:spPr>
          <a:xfrm>
            <a:off x="9890709" y="4204944"/>
            <a:ext cx="2107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Prepare-to-Commit</a:t>
            </a:r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17A7F7D-B1BF-BC0A-B173-7CCAE5FEA69D}"/>
              </a:ext>
            </a:extLst>
          </p:cNvPr>
          <p:cNvSpPr/>
          <p:nvPr/>
        </p:nvSpPr>
        <p:spPr>
          <a:xfrm>
            <a:off x="10109934" y="6142431"/>
            <a:ext cx="1410117" cy="48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389E888-1C66-20A6-CE46-A9B9563F6062}"/>
              </a:ext>
            </a:extLst>
          </p:cNvPr>
          <p:cNvCxnSpPr>
            <a:stCxn id="22" idx="1"/>
          </p:cNvCxnSpPr>
          <p:nvPr/>
        </p:nvCxnSpPr>
        <p:spPr>
          <a:xfrm flipH="1">
            <a:off x="6560975" y="5154700"/>
            <a:ext cx="631139" cy="44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2182BDD5-E9F8-4784-02CB-51AC34225363}"/>
              </a:ext>
            </a:extLst>
          </p:cNvPr>
          <p:cNvSpPr txBox="1"/>
          <p:nvPr/>
        </p:nvSpPr>
        <p:spPr>
          <a:xfrm>
            <a:off x="6331444" y="5154699"/>
            <a:ext cx="109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Ack</a:t>
            </a:r>
            <a:endParaRPr lang="en-US" dirty="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4AC27ED-F62D-4DB0-0CFB-8C685031BC3D}"/>
              </a:ext>
            </a:extLst>
          </p:cNvPr>
          <p:cNvCxnSpPr>
            <a:cxnSpLocks/>
            <a:stCxn id="40" idx="1"/>
          </p:cNvCxnSpPr>
          <p:nvPr/>
        </p:nvCxnSpPr>
        <p:spPr>
          <a:xfrm flipH="1">
            <a:off x="9331062" y="5158001"/>
            <a:ext cx="654910" cy="1139"/>
          </a:xfrm>
          <a:prstGeom prst="straightConnector1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68F7697C-FD65-134A-1D58-B6ED455C95EA}"/>
              </a:ext>
            </a:extLst>
          </p:cNvPr>
          <p:cNvSpPr txBox="1"/>
          <p:nvPr/>
        </p:nvSpPr>
        <p:spPr>
          <a:xfrm>
            <a:off x="8689643" y="5171938"/>
            <a:ext cx="139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PreCommit</a:t>
            </a:r>
            <a:endParaRPr lang="en-US" sz="1800" b="1" dirty="0">
              <a:solidFill>
                <a:schemeClr val="tx2">
                  <a:lumMod val="10000"/>
                </a:schemeClr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n-US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Acks</a:t>
            </a:r>
            <a:endParaRPr lang="en-US" dirty="0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077E218-F71C-E2CA-7139-472AA3CD922E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138396" y="5154700"/>
            <a:ext cx="631139" cy="1723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A47DCAA-1B35-5C82-01F6-24C15A7000DE}"/>
              </a:ext>
            </a:extLst>
          </p:cNvPr>
          <p:cNvSpPr txBox="1"/>
          <p:nvPr/>
        </p:nvSpPr>
        <p:spPr>
          <a:xfrm>
            <a:off x="-151308" y="5171938"/>
            <a:ext cx="109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Ack</a:t>
            </a:r>
            <a:endParaRPr lang="en-US" dirty="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0702239-E560-50A0-DDDE-ED8E35B67391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2810791" y="5146219"/>
            <a:ext cx="778978" cy="8481"/>
          </a:xfrm>
          <a:prstGeom prst="straightConnector1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C9836AED-2597-6AF5-80E1-FE10330B0DBD}"/>
              </a:ext>
            </a:extLst>
          </p:cNvPr>
          <p:cNvSpPr txBox="1"/>
          <p:nvPr/>
        </p:nvSpPr>
        <p:spPr>
          <a:xfrm>
            <a:off x="2280038" y="5154699"/>
            <a:ext cx="139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PreCommit</a:t>
            </a:r>
            <a:endParaRPr lang="en-US" sz="1800" b="1" dirty="0">
              <a:solidFill>
                <a:schemeClr val="tx2">
                  <a:lumMod val="10000"/>
                </a:schemeClr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n-US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Acks</a:t>
            </a:r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E364E54-C756-BC93-511F-7DF4699B0335}"/>
              </a:ext>
            </a:extLst>
          </p:cNvPr>
          <p:cNvCxnSpPr>
            <a:cxnSpLocks/>
            <a:stCxn id="18" idx="2"/>
            <a:endCxn id="33" idx="0"/>
          </p:cNvCxnSpPr>
          <p:nvPr/>
        </p:nvCxnSpPr>
        <p:spPr>
          <a:xfrm flipH="1">
            <a:off x="4408412" y="5397214"/>
            <a:ext cx="1" cy="752495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F1A77FD-5EDA-7415-C68B-0937BB139EB7}"/>
              </a:ext>
            </a:extLst>
          </p:cNvPr>
          <p:cNvCxnSpPr>
            <a:cxnSpLocks/>
          </p:cNvCxnSpPr>
          <p:nvPr/>
        </p:nvCxnSpPr>
        <p:spPr>
          <a:xfrm flipV="1">
            <a:off x="5227056" y="5146219"/>
            <a:ext cx="838716" cy="8481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6AAB73D0-8E3D-367E-823F-EA4C4833C399}"/>
              </a:ext>
            </a:extLst>
          </p:cNvPr>
          <p:cNvSpPr txBox="1"/>
          <p:nvPr/>
        </p:nvSpPr>
        <p:spPr>
          <a:xfrm>
            <a:off x="4970486" y="5160272"/>
            <a:ext cx="1410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Global </a:t>
            </a:r>
          </a:p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  <a:endParaRPr lang="en-US" dirty="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BE451D3-2D65-5439-E81E-CC1F7048993B}"/>
              </a:ext>
            </a:extLst>
          </p:cNvPr>
          <p:cNvCxnSpPr>
            <a:cxnSpLocks/>
            <a:endCxn id="40" idx="3"/>
          </p:cNvCxnSpPr>
          <p:nvPr/>
        </p:nvCxnSpPr>
        <p:spPr>
          <a:xfrm flipH="1">
            <a:off x="11623259" y="5158001"/>
            <a:ext cx="568741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BA5773DB-DF9D-3EE7-AF0C-3902A089E372}"/>
              </a:ext>
            </a:extLst>
          </p:cNvPr>
          <p:cNvSpPr txBox="1"/>
          <p:nvPr/>
        </p:nvSpPr>
        <p:spPr>
          <a:xfrm>
            <a:off x="10997816" y="5397214"/>
            <a:ext cx="1410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Global </a:t>
            </a:r>
          </a:p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Commit</a:t>
            </a:r>
            <a:endParaRPr lang="en-US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5276AB4-EED1-E5C7-43A8-C87E824D479B}"/>
              </a:ext>
            </a:extLst>
          </p:cNvPr>
          <p:cNvCxnSpPr>
            <a:cxnSpLocks/>
          </p:cNvCxnSpPr>
          <p:nvPr/>
        </p:nvCxnSpPr>
        <p:spPr>
          <a:xfrm flipH="1">
            <a:off x="10814991" y="5397213"/>
            <a:ext cx="1" cy="752495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221F9E2-0109-167F-6AC0-D2B0F06FA3EE}"/>
              </a:ext>
            </a:extLst>
          </p:cNvPr>
          <p:cNvCxnSpPr/>
          <p:nvPr/>
        </p:nvCxnSpPr>
        <p:spPr>
          <a:xfrm flipH="1">
            <a:off x="9494625" y="6393271"/>
            <a:ext cx="631139" cy="4441"/>
          </a:xfrm>
          <a:prstGeom prst="straightConnector1">
            <a:avLst/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9F26E283-FC39-A278-FCC8-46B062A755EE}"/>
              </a:ext>
            </a:extLst>
          </p:cNvPr>
          <p:cNvSpPr txBox="1"/>
          <p:nvPr/>
        </p:nvSpPr>
        <p:spPr>
          <a:xfrm>
            <a:off x="9217777" y="6397537"/>
            <a:ext cx="109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Ack</a:t>
            </a:r>
            <a:endParaRPr lang="en-US" dirty="0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DA26F6C-F224-7AA2-F309-FC97CEDA77C3}"/>
              </a:ext>
            </a:extLst>
          </p:cNvPr>
          <p:cNvCxnSpPr/>
          <p:nvPr/>
        </p:nvCxnSpPr>
        <p:spPr>
          <a:xfrm flipH="1">
            <a:off x="5139790" y="6421838"/>
            <a:ext cx="631139" cy="4441"/>
          </a:xfrm>
          <a:prstGeom prst="straightConnector1">
            <a:avLst/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63F8BA5B-3651-D4D9-3E82-80FA767E2FDB}"/>
              </a:ext>
            </a:extLst>
          </p:cNvPr>
          <p:cNvSpPr txBox="1"/>
          <p:nvPr/>
        </p:nvSpPr>
        <p:spPr>
          <a:xfrm>
            <a:off x="4862942" y="6426104"/>
            <a:ext cx="109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</a:rPr>
              <a:t>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57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96D4A-697C-2C8B-36EA-EC54773EC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18D0B-8D83-BB7C-A283-4F0CA00D8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Three Phase Commit 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215C4-656F-6E9F-E16D-8FF0CB89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C56AB-B5D3-0DF5-D844-3E36E84B5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30417"/>
            <a:ext cx="11816785" cy="5191058"/>
          </a:xfrm>
        </p:spPr>
        <p:txBody>
          <a:bodyPr>
            <a:noAutofit/>
          </a:bodyPr>
          <a:lstStyle/>
          <a:p>
            <a:pPr marL="342900" lvl="1" indent="-342900"/>
            <a:r>
              <a:rPr lang="en-US" dirty="0">
                <a:latin typeface="Palatino Linotype" panose="02040502050505030304" pitchFamily="18" charset="0"/>
              </a:rPr>
              <a:t>So, why is 3PC protocol non-blocking?</a:t>
            </a:r>
          </a:p>
          <a:p>
            <a:pPr marL="342900" lvl="1" indent="-342900"/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40775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5601F-FFAC-F9BF-146D-EE88BC725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DA5B7-2FE5-0A23-08C9-1F66617E2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Three Phase Commit 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FA4497-C0D4-1CEF-112B-84745061D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1F0C3-63B5-E9B9-7DDD-341558C46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30417"/>
            <a:ext cx="11816785" cy="5191058"/>
          </a:xfrm>
        </p:spPr>
        <p:txBody>
          <a:bodyPr>
            <a:noAutofit/>
          </a:bodyPr>
          <a:lstStyle/>
          <a:p>
            <a:pPr marL="342900" lvl="1" indent="-342900"/>
            <a:r>
              <a:rPr lang="en-US" dirty="0">
                <a:latin typeface="Palatino Linotype" panose="02040502050505030304" pitchFamily="18" charset="0"/>
              </a:rPr>
              <a:t>So, why is 3PC protocol non-blocking?</a:t>
            </a:r>
          </a:p>
          <a:p>
            <a:pPr marL="342900" lvl="1" indent="-342900"/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15788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95DE7-D207-9A7C-EABF-9B2F3D0D4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631B9-C98E-CA5A-0430-92DB1C61C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Three Phase Commit 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ED72BD-5474-BEB0-81B3-EF2E6E000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47886-F6A8-93B3-DC06-1A72F241D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30417"/>
            <a:ext cx="11816785" cy="5191058"/>
          </a:xfrm>
        </p:spPr>
        <p:txBody>
          <a:bodyPr>
            <a:noAutofit/>
          </a:bodyPr>
          <a:lstStyle/>
          <a:p>
            <a:pPr marL="342900" lvl="1" indent="-342900"/>
            <a:r>
              <a:rPr lang="en-US" dirty="0">
                <a:latin typeface="Palatino Linotype" panose="02040502050505030304" pitchFamily="18" charset="0"/>
              </a:rPr>
              <a:t>So, why is 3PC protocol non-blocking?</a:t>
            </a:r>
          </a:p>
          <a:p>
            <a:pPr marL="0" lvl="1" indent="0">
              <a:buNone/>
            </a:pPr>
            <a:endParaRPr lang="en-US" sz="1800" dirty="0">
              <a:latin typeface="Palatino Linotype" panose="02040502050505030304" pitchFamily="18" charset="0"/>
            </a:endParaRPr>
          </a:p>
          <a:p>
            <a:pPr marL="342900" lvl="1" indent="-342900"/>
            <a:r>
              <a:rPr lang="en-US" sz="2400" b="1" dirty="0">
                <a:latin typeface="Palatino Linotype" panose="02040502050505030304" pitchFamily="18" charset="0"/>
              </a:rPr>
              <a:t>Two key properties </a:t>
            </a:r>
            <a:r>
              <a:rPr lang="en-US" sz="2400" dirty="0">
                <a:latin typeface="Palatino Linotype" panose="02040502050505030304" pitchFamily="18" charset="0"/>
              </a:rPr>
              <a:t>necessary for non-blocking behavior.</a:t>
            </a:r>
          </a:p>
        </p:txBody>
      </p:sp>
    </p:spTree>
    <p:extLst>
      <p:ext uri="{BB962C8B-B14F-4D97-AF65-F5344CB8AC3E}">
        <p14:creationId xmlns:p14="http://schemas.microsoft.com/office/powerpoint/2010/main" val="224766362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85844-16C8-607E-784B-68CF6390C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C5413-89C9-D597-11A9-E2D2E3F42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Three Phase Commit 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86BC4C-6DB6-DBB3-6045-B10D1FADB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5A01F-9E63-7962-F905-D01BA647F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30417"/>
            <a:ext cx="11816785" cy="5191058"/>
          </a:xfrm>
        </p:spPr>
        <p:txBody>
          <a:bodyPr>
            <a:noAutofit/>
          </a:bodyPr>
          <a:lstStyle/>
          <a:p>
            <a:pPr marL="342900" lvl="1" indent="-342900"/>
            <a:r>
              <a:rPr lang="en-US" dirty="0">
                <a:latin typeface="Palatino Linotype" panose="02040502050505030304" pitchFamily="18" charset="0"/>
              </a:rPr>
              <a:t>So, why is 3PC protocol non-blocking?</a:t>
            </a:r>
          </a:p>
          <a:p>
            <a:pPr marL="0" lvl="1" indent="0">
              <a:buNone/>
            </a:pPr>
            <a:endParaRPr lang="en-US" sz="1800" dirty="0">
              <a:latin typeface="Palatino Linotype" panose="02040502050505030304" pitchFamily="18" charset="0"/>
            </a:endParaRPr>
          </a:p>
          <a:p>
            <a:pPr marL="342900" lvl="1" indent="-342900"/>
            <a:r>
              <a:rPr lang="en-US" b="1" dirty="0">
                <a:latin typeface="Palatino Linotype" panose="02040502050505030304" pitchFamily="18" charset="0"/>
              </a:rPr>
              <a:t>Two key properties </a:t>
            </a:r>
            <a:r>
              <a:rPr lang="en-US" dirty="0">
                <a:latin typeface="Palatino Linotype" panose="02040502050505030304" pitchFamily="18" charset="0"/>
              </a:rPr>
              <a:t>necessary for non-blocking behavior.</a:t>
            </a:r>
          </a:p>
          <a:p>
            <a:pPr marL="0" lvl="1" indent="0">
              <a:buNone/>
            </a:pPr>
            <a:endParaRPr lang="en-US" sz="1800" dirty="0">
              <a:latin typeface="Palatino Linotype" panose="02040502050505030304" pitchFamily="18" charset="0"/>
            </a:endParaRPr>
          </a:p>
          <a:p>
            <a:pPr marL="914400" lvl="2" indent="-457200">
              <a:buFont typeface="+mj-lt"/>
              <a:buAutoNum type="arabicParenR"/>
            </a:pPr>
            <a:r>
              <a:rPr lang="en-US" sz="2400" dirty="0">
                <a:effectLst/>
                <a:latin typeface="Palatino Linotype" panose="02040502050505030304" pitchFamily="18" charset="0"/>
              </a:rPr>
              <a:t>No state is adjacent to both a commit and an abort state.</a:t>
            </a:r>
          </a:p>
          <a:p>
            <a:pPr marL="914400" lvl="2" indent="-457200">
              <a:buFont typeface="+mj-lt"/>
              <a:buAutoNum type="arabicParenR"/>
            </a:pP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2001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82936-D72A-6EEA-3E52-624F4D95C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9666E-5945-E220-3FD4-12DFD0126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Three Phase Commit 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C68B18-62D1-C6B8-F6CC-E97AC61A5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7650E-73BD-0A57-DB56-27C6156F0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30417"/>
            <a:ext cx="11816785" cy="5191058"/>
          </a:xfrm>
        </p:spPr>
        <p:txBody>
          <a:bodyPr>
            <a:noAutofit/>
          </a:bodyPr>
          <a:lstStyle/>
          <a:p>
            <a:pPr marL="342900" lvl="1" indent="-342900"/>
            <a:r>
              <a:rPr lang="en-US" dirty="0">
                <a:latin typeface="Palatino Linotype" panose="02040502050505030304" pitchFamily="18" charset="0"/>
              </a:rPr>
              <a:t>So, why is 3PC protocol non-blocking?</a:t>
            </a:r>
          </a:p>
          <a:p>
            <a:pPr marL="0" lvl="1" indent="0">
              <a:buNone/>
            </a:pPr>
            <a:endParaRPr lang="en-US" sz="1800" dirty="0">
              <a:latin typeface="Palatino Linotype" panose="02040502050505030304" pitchFamily="18" charset="0"/>
            </a:endParaRPr>
          </a:p>
          <a:p>
            <a:pPr marL="342900" lvl="1" indent="-342900"/>
            <a:r>
              <a:rPr lang="en-US" b="1" dirty="0">
                <a:latin typeface="Palatino Linotype" panose="02040502050505030304" pitchFamily="18" charset="0"/>
              </a:rPr>
              <a:t>Two key properties </a:t>
            </a:r>
            <a:r>
              <a:rPr lang="en-US" dirty="0">
                <a:latin typeface="Palatino Linotype" panose="02040502050505030304" pitchFamily="18" charset="0"/>
              </a:rPr>
              <a:t>necessary for non-blocking behavior.</a:t>
            </a:r>
          </a:p>
          <a:p>
            <a:pPr marL="0" lvl="1" indent="0">
              <a:buNone/>
            </a:pPr>
            <a:endParaRPr lang="en-US" sz="1800" dirty="0">
              <a:latin typeface="Palatino Linotype" panose="02040502050505030304" pitchFamily="18" charset="0"/>
            </a:endParaRPr>
          </a:p>
          <a:p>
            <a:pPr marL="914400" lvl="2" indent="-457200">
              <a:buFont typeface="+mj-lt"/>
              <a:buAutoNum type="arabicParenR"/>
            </a:pPr>
            <a:r>
              <a:rPr lang="en-US" sz="2400" dirty="0">
                <a:effectLst/>
                <a:latin typeface="Palatino Linotype" panose="02040502050505030304" pitchFamily="18" charset="0"/>
              </a:rPr>
              <a:t>No state is adjacent to both a commit and an abort state.</a:t>
            </a:r>
          </a:p>
          <a:p>
            <a:pPr marL="914400" lvl="3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marL="914400" lvl="2" indent="-457200">
              <a:buFont typeface="+mj-lt"/>
              <a:buAutoNum type="arabicParenR"/>
            </a:pPr>
            <a:r>
              <a:rPr lang="en-US" sz="2400" dirty="0">
                <a:effectLst/>
                <a:latin typeface="Palatino Linotype" panose="02040502050505030304" pitchFamily="18" charset="0"/>
              </a:rPr>
              <a:t>No non-committable state </a:t>
            </a:r>
            <a:r>
              <a:rPr lang="en-US" sz="2400" dirty="0">
                <a:latin typeface="Palatino Linotype" panose="02040502050505030304" pitchFamily="18" charset="0"/>
              </a:rPr>
              <a:t>is 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adjacent to a commit state.</a:t>
            </a:r>
          </a:p>
          <a:p>
            <a:pPr marL="914400" lvl="2" indent="-457200">
              <a:buFont typeface="+mj-lt"/>
              <a:buAutoNum type="arabicParenR"/>
            </a:pP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486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4882C-07B7-0277-7F62-78EDC369F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2DF04-701F-CAF0-26FB-8870C8A91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Commit Protocols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BD62C1-82DA-7A73-1F0D-6593A8FA8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6993D-6C1C-9A05-AEE7-D95E8F775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Commit protocols help to reach an </a:t>
            </a:r>
            <a:r>
              <a:rPr lang="en-US" sz="2400" b="1" dirty="0">
                <a:latin typeface="Palatino Linotype" panose="02040502050505030304" pitchFamily="18" charset="0"/>
              </a:rPr>
              <a:t>agreement</a:t>
            </a:r>
            <a:r>
              <a:rPr lang="en-US" sz="2400" dirty="0">
                <a:latin typeface="Palatino Linotype" panose="02040502050505030304" pitchFamily="18" charset="0"/>
              </a:rPr>
              <a:t> among the partitions.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Agreement implies that somehow every partition gets a chance to vote and based on the votes a final decision is reached.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Every partition promises to follow this decision.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Commit Protocols come in several flavor: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Two Phase Commit, Three Phase Commit, Easy Commit, etc.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57191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45B89-79B5-C811-2296-4D32B71A0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A4681-ACD0-EA4D-6132-A789025A4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Three Phase Commit 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A8D878-583A-0B4F-9B3A-849412D0F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1C364-687B-3BC3-B1F3-C34A06871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30417"/>
            <a:ext cx="11816785" cy="5191058"/>
          </a:xfrm>
        </p:spPr>
        <p:txBody>
          <a:bodyPr>
            <a:noAutofit/>
          </a:bodyPr>
          <a:lstStyle/>
          <a:p>
            <a:pPr marL="342900" lvl="1" indent="-342900"/>
            <a:r>
              <a:rPr lang="en-US" dirty="0">
                <a:latin typeface="Palatino Linotype" panose="02040502050505030304" pitchFamily="18" charset="0"/>
              </a:rPr>
              <a:t>So, why is 3PC protocol non-blocking?</a:t>
            </a:r>
          </a:p>
          <a:p>
            <a:pPr marL="0" lvl="1" indent="0">
              <a:buNone/>
            </a:pPr>
            <a:endParaRPr lang="en-US" sz="1800" dirty="0">
              <a:latin typeface="Palatino Linotype" panose="02040502050505030304" pitchFamily="18" charset="0"/>
            </a:endParaRPr>
          </a:p>
          <a:p>
            <a:pPr marL="342900" lvl="1" indent="-342900"/>
            <a:r>
              <a:rPr lang="en-US" b="1" dirty="0">
                <a:latin typeface="Palatino Linotype" panose="02040502050505030304" pitchFamily="18" charset="0"/>
              </a:rPr>
              <a:t>Two key properties </a:t>
            </a:r>
            <a:r>
              <a:rPr lang="en-US" dirty="0">
                <a:latin typeface="Palatino Linotype" panose="02040502050505030304" pitchFamily="18" charset="0"/>
              </a:rPr>
              <a:t>necessary for non-blocking behavior.</a:t>
            </a:r>
          </a:p>
          <a:p>
            <a:pPr marL="0" lvl="1" indent="0">
              <a:buNone/>
            </a:pPr>
            <a:endParaRPr lang="en-US" sz="1800" dirty="0">
              <a:latin typeface="Palatino Linotype" panose="02040502050505030304" pitchFamily="18" charset="0"/>
            </a:endParaRPr>
          </a:p>
          <a:p>
            <a:pPr marL="914400" lvl="2" indent="-457200">
              <a:buFont typeface="+mj-lt"/>
              <a:buAutoNum type="arabicParenR"/>
            </a:pPr>
            <a:r>
              <a:rPr lang="en-US" sz="2400" dirty="0">
                <a:effectLst/>
                <a:latin typeface="Palatino Linotype" panose="02040502050505030304" pitchFamily="18" charset="0"/>
              </a:rPr>
              <a:t>No state is adjacent to both a commit and an abort state.</a:t>
            </a:r>
          </a:p>
          <a:p>
            <a:pPr marL="914400" lvl="3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marL="914400" lvl="2" indent="-457200">
              <a:buFont typeface="+mj-lt"/>
              <a:buAutoNum type="arabicParenR"/>
            </a:pPr>
            <a:r>
              <a:rPr lang="en-US" sz="2400" dirty="0">
                <a:effectLst/>
                <a:latin typeface="Palatino Linotype" panose="02040502050505030304" pitchFamily="18" charset="0"/>
              </a:rPr>
              <a:t>No non-committable state </a:t>
            </a:r>
            <a:r>
              <a:rPr lang="en-US" sz="2400" dirty="0">
                <a:latin typeface="Palatino Linotype" panose="02040502050505030304" pitchFamily="18" charset="0"/>
              </a:rPr>
              <a:t>is 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adjacent to a commit state.</a:t>
            </a:r>
          </a:p>
          <a:p>
            <a:pPr marL="457200" lvl="2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marL="342900" lvl="2" indent="-342900"/>
            <a:r>
              <a:rPr lang="en-US" sz="2400" dirty="0">
                <a:latin typeface="Palatino Linotype" panose="02040502050505030304" pitchFamily="18" charset="0"/>
              </a:rPr>
              <a:t>Notice that 2PC </a:t>
            </a:r>
            <a:r>
              <a:rPr lang="en-US" sz="2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violates </a:t>
            </a:r>
            <a:r>
              <a:rPr lang="en-US" sz="2400" dirty="0">
                <a:latin typeface="Palatino Linotype" panose="02040502050505030304" pitchFamily="18" charset="0"/>
              </a:rPr>
              <a:t>these properties.</a:t>
            </a:r>
          </a:p>
        </p:txBody>
      </p:sp>
    </p:spTree>
    <p:extLst>
      <p:ext uri="{BB962C8B-B14F-4D97-AF65-F5344CB8AC3E}">
        <p14:creationId xmlns:p14="http://schemas.microsoft.com/office/powerpoint/2010/main" val="367764101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26DF9-6025-42A2-2B4E-C964ED6B1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FE961-16CC-69AC-8520-824F61515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3PC Termination 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732B2-18A7-F75D-7081-B13E4D3D6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643C5-224A-E713-05D5-B27006181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30417"/>
            <a:ext cx="11816785" cy="5191058"/>
          </a:xfrm>
        </p:spPr>
        <p:txBody>
          <a:bodyPr>
            <a:noAutofit/>
          </a:bodyPr>
          <a:lstStyle/>
          <a:p>
            <a:pPr marL="342900" lvl="1" indent="-342900"/>
            <a:r>
              <a:rPr lang="en-US" dirty="0">
                <a:latin typeface="Palatino Linotype" panose="02040502050505030304" pitchFamily="18" charset="0"/>
              </a:rPr>
              <a:t>What changes do we need to do for the termination protocol of 3PC?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23114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ED3A3-D2FA-B744-9444-AC33EB574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69945-1E6F-C568-E75C-B6610493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3PC Termination 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448E48-E12A-FDDC-B5E1-399ED6B3D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F3469-14F4-7561-4274-2FFC73B1C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30417"/>
            <a:ext cx="11816785" cy="5191058"/>
          </a:xfrm>
        </p:spPr>
        <p:txBody>
          <a:bodyPr>
            <a:noAutofit/>
          </a:bodyPr>
          <a:lstStyle/>
          <a:p>
            <a:pPr marL="342900" lvl="1" indent="-342900"/>
            <a:r>
              <a:rPr lang="en-US" b="1" dirty="0">
                <a:latin typeface="Palatino Linotype" panose="02040502050505030304" pitchFamily="18" charset="0"/>
              </a:rPr>
              <a:t>Coordinator timeout in Pre-commit State</a:t>
            </a:r>
            <a:r>
              <a:rPr lang="en-US" dirty="0">
                <a:latin typeface="Palatino Linotype" panose="02040502050505030304" pitchFamily="18" charset="0"/>
              </a:rPr>
              <a:t>:</a:t>
            </a:r>
          </a:p>
          <a:p>
            <a:pPr marL="800100" lvl="2" indent="-342900"/>
            <a:r>
              <a:rPr lang="en-US" sz="2400" dirty="0">
                <a:latin typeface="Palatino Linotype" panose="02040502050505030304" pitchFamily="18" charset="0"/>
              </a:rPr>
              <a:t>Coordinator timeouts in this state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Waiting for </a:t>
            </a:r>
            <a:r>
              <a:rPr lang="en-US" sz="2400" dirty="0" err="1">
                <a:latin typeface="Palatino Linotype" panose="02040502050505030304" pitchFamily="18" charset="0"/>
                <a:sym typeface="Wingdings" pitchFamily="2" charset="2"/>
              </a:rPr>
              <a:t>PreCommit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 acknowledgements from all the participants.</a:t>
            </a:r>
          </a:p>
          <a:p>
            <a:pPr marL="800100" lvl="2" indent="-342900"/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61600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8B4C8-161D-2460-35D7-9BFE2B16E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39DDE-C8E0-6351-D1DE-103DC71EF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3PC Termination 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74F36-3002-ACFC-209B-EA30F6460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74C82-1E89-1A62-2798-B335F20E2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30417"/>
            <a:ext cx="11816785" cy="5191058"/>
          </a:xfrm>
        </p:spPr>
        <p:txBody>
          <a:bodyPr>
            <a:noAutofit/>
          </a:bodyPr>
          <a:lstStyle/>
          <a:p>
            <a:pPr marL="342900" lvl="1" indent="-342900"/>
            <a:r>
              <a:rPr lang="en-US" b="1" dirty="0">
                <a:latin typeface="Palatino Linotype" panose="02040502050505030304" pitchFamily="18" charset="0"/>
              </a:rPr>
              <a:t>Coordinator timeout in Pre-commit State</a:t>
            </a:r>
            <a:r>
              <a:rPr lang="en-US" dirty="0">
                <a:latin typeface="Palatino Linotype" panose="02040502050505030304" pitchFamily="18" charset="0"/>
              </a:rPr>
              <a:t>:</a:t>
            </a:r>
          </a:p>
          <a:p>
            <a:pPr marL="800100" lvl="2" indent="-342900"/>
            <a:r>
              <a:rPr lang="en-US" sz="2400" dirty="0">
                <a:latin typeface="Palatino Linotype" panose="02040502050505030304" pitchFamily="18" charset="0"/>
              </a:rPr>
              <a:t>Coordinator timeouts in this state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Waiting for </a:t>
            </a:r>
            <a:r>
              <a:rPr lang="en-US" sz="2400" dirty="0" err="1">
                <a:latin typeface="Palatino Linotype" panose="02040502050505030304" pitchFamily="18" charset="0"/>
                <a:sym typeface="Wingdings" pitchFamily="2" charset="2"/>
              </a:rPr>
              <a:t>PreCommit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 acknowledgements from all the participants.</a:t>
            </a:r>
          </a:p>
          <a:p>
            <a:pPr marL="800100" lvl="2" indent="-342900"/>
            <a:endParaRPr lang="en-US" sz="1800" dirty="0">
              <a:latin typeface="Palatino Linotype" panose="02040502050505030304" pitchFamily="18" charset="0"/>
            </a:endParaRPr>
          </a:p>
          <a:p>
            <a:pPr marL="800100" lvl="2" indent="-342900"/>
            <a:r>
              <a:rPr lang="en-US" sz="2400" dirty="0">
                <a:latin typeface="Palatino Linotype" panose="02040502050505030304" pitchFamily="18" charset="0"/>
              </a:rPr>
              <a:t>Coordinator knows that all the participants are either in Ready or </a:t>
            </a:r>
            <a:r>
              <a:rPr lang="en-US" sz="2400" dirty="0" err="1">
                <a:latin typeface="Palatino Linotype" panose="02040502050505030304" pitchFamily="18" charset="0"/>
              </a:rPr>
              <a:t>PreCommit</a:t>
            </a:r>
            <a:r>
              <a:rPr lang="en-US" sz="2400" dirty="0">
                <a:latin typeface="Palatino Linotype" panose="02040502050505030304" pitchFamily="18" charset="0"/>
              </a:rPr>
              <a:t> state.</a:t>
            </a:r>
          </a:p>
          <a:p>
            <a:pPr marL="800100" lvl="2" indent="-342900"/>
            <a:endParaRPr lang="en-US" sz="2400" dirty="0">
              <a:latin typeface="Palatino Linotype" panose="02040502050505030304" pitchFamily="18" charset="0"/>
            </a:endParaRPr>
          </a:p>
          <a:p>
            <a:pPr marL="800100" lvl="2" indent="-342900"/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50607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11D35-2998-357C-73D6-64866B781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DE9C5-9C8C-1587-908C-92D89B724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3PC Termination 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EE567E-2344-BDEC-F864-BA9EF8BFE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579CD-32FF-2FE2-4BFA-2E709D41B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30417"/>
            <a:ext cx="11816785" cy="5191058"/>
          </a:xfrm>
        </p:spPr>
        <p:txBody>
          <a:bodyPr>
            <a:noAutofit/>
          </a:bodyPr>
          <a:lstStyle/>
          <a:p>
            <a:pPr marL="342900" lvl="1" indent="-342900"/>
            <a:r>
              <a:rPr lang="en-US" b="1" dirty="0">
                <a:latin typeface="Palatino Linotype" panose="02040502050505030304" pitchFamily="18" charset="0"/>
              </a:rPr>
              <a:t>Coordinator timeout in Pre-commit State</a:t>
            </a:r>
            <a:r>
              <a:rPr lang="en-US" dirty="0">
                <a:latin typeface="Palatino Linotype" panose="02040502050505030304" pitchFamily="18" charset="0"/>
              </a:rPr>
              <a:t>:</a:t>
            </a:r>
          </a:p>
          <a:p>
            <a:pPr marL="800100" lvl="2" indent="-342900"/>
            <a:r>
              <a:rPr lang="en-US" sz="2400" dirty="0">
                <a:latin typeface="Palatino Linotype" panose="02040502050505030304" pitchFamily="18" charset="0"/>
              </a:rPr>
              <a:t>Coordinator timeouts in this state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Waiting for </a:t>
            </a:r>
            <a:r>
              <a:rPr lang="en-US" sz="2400" dirty="0" err="1">
                <a:latin typeface="Palatino Linotype" panose="02040502050505030304" pitchFamily="18" charset="0"/>
                <a:sym typeface="Wingdings" pitchFamily="2" charset="2"/>
              </a:rPr>
              <a:t>PreCommit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 acknowledgements from all the participants.</a:t>
            </a:r>
          </a:p>
          <a:p>
            <a:pPr marL="800100" lvl="2" indent="-342900"/>
            <a:endParaRPr lang="en-US" sz="1800" dirty="0">
              <a:latin typeface="Palatino Linotype" panose="02040502050505030304" pitchFamily="18" charset="0"/>
            </a:endParaRPr>
          </a:p>
          <a:p>
            <a:pPr marL="800100" lvl="2" indent="-342900"/>
            <a:r>
              <a:rPr lang="en-US" sz="2400" dirty="0">
                <a:latin typeface="Palatino Linotype" panose="02040502050505030304" pitchFamily="18" charset="0"/>
              </a:rPr>
              <a:t>Coordinator knows that all the participants are either in Ready or </a:t>
            </a:r>
            <a:r>
              <a:rPr lang="en-US" sz="2400" dirty="0" err="1">
                <a:latin typeface="Palatino Linotype" panose="02040502050505030304" pitchFamily="18" charset="0"/>
              </a:rPr>
              <a:t>PreCommit</a:t>
            </a:r>
            <a:r>
              <a:rPr lang="en-US" sz="2400" dirty="0">
                <a:latin typeface="Palatino Linotype" panose="02040502050505030304" pitchFamily="18" charset="0"/>
              </a:rPr>
              <a:t> state.</a:t>
            </a:r>
          </a:p>
          <a:p>
            <a:pPr marL="800100" lvl="2" indent="-342900"/>
            <a:endParaRPr lang="en-US" sz="1800" dirty="0">
              <a:latin typeface="Palatino Linotype" panose="02040502050505030304" pitchFamily="18" charset="0"/>
            </a:endParaRPr>
          </a:p>
          <a:p>
            <a:pPr marL="800100" lvl="2" indent="-342900"/>
            <a:r>
              <a:rPr lang="en-US" sz="2400" dirty="0">
                <a:latin typeface="Palatino Linotype" panose="02040502050505030304" pitchFamily="18" charset="0"/>
              </a:rPr>
              <a:t>Simply re-sends Global decision and Global Commit messages.</a:t>
            </a:r>
          </a:p>
          <a:p>
            <a:pPr marL="800100" lvl="2" indent="-342900"/>
            <a:endParaRPr lang="en-US" sz="2400" dirty="0">
              <a:latin typeface="Palatino Linotype" panose="02040502050505030304" pitchFamily="18" charset="0"/>
            </a:endParaRPr>
          </a:p>
          <a:p>
            <a:pPr marL="800100" lvl="2" indent="-342900"/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11536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E0ADB-C371-9755-1C5C-28B55C24B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EE733-07D2-8500-2B51-25447FB9A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3PC Termination 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8A9C23-0733-1BE3-AEBF-E0E0701FB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ECB06-9A93-D78A-FB67-A2A5A70EB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30417"/>
            <a:ext cx="11816785" cy="5191058"/>
          </a:xfrm>
        </p:spPr>
        <p:txBody>
          <a:bodyPr>
            <a:noAutofit/>
          </a:bodyPr>
          <a:lstStyle/>
          <a:p>
            <a:pPr marL="342900" lvl="1" indent="-342900"/>
            <a:r>
              <a:rPr lang="en-US" b="1" dirty="0">
                <a:latin typeface="Palatino Linotype" panose="02040502050505030304" pitchFamily="18" charset="0"/>
              </a:rPr>
              <a:t>Participant timeout in Ready or Pre-commit State</a:t>
            </a:r>
            <a:r>
              <a:rPr lang="en-US" dirty="0">
                <a:latin typeface="Palatino Linotype" panose="02040502050505030304" pitchFamily="18" charset="0"/>
              </a:rPr>
              <a:t>:</a:t>
            </a:r>
          </a:p>
          <a:p>
            <a:pPr marL="800100" lvl="2" indent="-342900"/>
            <a:r>
              <a:rPr lang="en-US" sz="2400" dirty="0">
                <a:latin typeface="Palatino Linotype" panose="02040502050505030304" pitchFamily="18" charset="0"/>
              </a:rPr>
              <a:t>Attempt to elect a new coordinator.</a:t>
            </a:r>
          </a:p>
          <a:p>
            <a:pPr marL="800100" lvl="2" indent="-342900"/>
            <a:endParaRPr lang="en-US" sz="2400" dirty="0">
              <a:latin typeface="Palatino Linotype" panose="02040502050505030304" pitchFamily="18" charset="0"/>
            </a:endParaRPr>
          </a:p>
          <a:p>
            <a:pPr marL="800100" lvl="2" indent="-342900"/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65633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229936-FB7B-6352-051B-CC54791AC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266E5-ADC1-5512-08CA-2BAD406A0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3PC Termination 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580E85-91F0-9B0A-6B0A-3F26F4717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491E2-6340-BF1B-20E6-CB90C380D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30417"/>
            <a:ext cx="11816785" cy="5191058"/>
          </a:xfrm>
        </p:spPr>
        <p:txBody>
          <a:bodyPr>
            <a:noAutofit/>
          </a:bodyPr>
          <a:lstStyle/>
          <a:p>
            <a:pPr marL="342900" lvl="1" indent="-342900"/>
            <a:r>
              <a:rPr lang="en-US" b="1" dirty="0">
                <a:latin typeface="Palatino Linotype" panose="02040502050505030304" pitchFamily="18" charset="0"/>
              </a:rPr>
              <a:t>Participant timeout in Ready or Pre-commit State</a:t>
            </a:r>
            <a:r>
              <a:rPr lang="en-US" dirty="0">
                <a:latin typeface="Palatino Linotype" panose="02040502050505030304" pitchFamily="18" charset="0"/>
              </a:rPr>
              <a:t>:</a:t>
            </a:r>
          </a:p>
          <a:p>
            <a:pPr marL="800100" lvl="2" indent="-342900"/>
            <a:r>
              <a:rPr lang="en-US" sz="2400" dirty="0">
                <a:latin typeface="Palatino Linotype" panose="02040502050505030304" pitchFamily="18" charset="0"/>
              </a:rPr>
              <a:t>Attempt to elect a new coordinator.</a:t>
            </a:r>
          </a:p>
          <a:p>
            <a:pPr marL="800100" lvl="2" indent="-342900"/>
            <a:endParaRPr lang="en-US" sz="2400" dirty="0">
              <a:latin typeface="Palatino Linotype" panose="02040502050505030304" pitchFamily="18" charset="0"/>
            </a:endParaRPr>
          </a:p>
          <a:p>
            <a:pPr marL="800100" lvl="2" indent="-342900"/>
            <a:r>
              <a:rPr lang="en-US" sz="2400" dirty="0">
                <a:latin typeface="Palatino Linotype" panose="02040502050505030304" pitchFamily="18" charset="0"/>
              </a:rPr>
              <a:t>The new coordinator can be Initial, Ready, Commit or Abort.</a:t>
            </a:r>
          </a:p>
          <a:p>
            <a:pPr marL="800100" lvl="2" indent="-342900"/>
            <a:endParaRPr lang="en-US" sz="2400" dirty="0">
              <a:latin typeface="Palatino Linotype" panose="02040502050505030304" pitchFamily="18" charset="0"/>
            </a:endParaRPr>
          </a:p>
          <a:p>
            <a:pPr marL="800100" lvl="2" indent="-342900"/>
            <a:endParaRPr lang="en-US" sz="2400" dirty="0">
              <a:latin typeface="Palatino Linotype" panose="02040502050505030304" pitchFamily="18" charset="0"/>
            </a:endParaRPr>
          </a:p>
          <a:p>
            <a:pPr marL="800100" lvl="2" indent="-342900"/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49930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6E2AC-8A57-A083-4D3B-238B45E4F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444F-9224-E076-FAA8-0CAE0F948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3PC Termination 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C00104-6E27-C062-BCCA-F00B5B2CE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4B830-F05C-6EE5-1317-DC29340CC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30417"/>
            <a:ext cx="11816785" cy="5191058"/>
          </a:xfrm>
        </p:spPr>
        <p:txBody>
          <a:bodyPr>
            <a:noAutofit/>
          </a:bodyPr>
          <a:lstStyle/>
          <a:p>
            <a:pPr marL="342900" lvl="1" indent="-342900"/>
            <a:r>
              <a:rPr lang="en-US" b="1" dirty="0">
                <a:latin typeface="Palatino Linotype" panose="02040502050505030304" pitchFamily="18" charset="0"/>
              </a:rPr>
              <a:t>Participant timeout in Ready or Pre-commit State</a:t>
            </a:r>
            <a:r>
              <a:rPr lang="en-US" dirty="0">
                <a:latin typeface="Palatino Linotype" panose="02040502050505030304" pitchFamily="18" charset="0"/>
              </a:rPr>
              <a:t>:</a:t>
            </a:r>
          </a:p>
          <a:p>
            <a:pPr marL="800100" lvl="2" indent="-342900"/>
            <a:r>
              <a:rPr lang="en-US" sz="2400" dirty="0">
                <a:latin typeface="Palatino Linotype" panose="02040502050505030304" pitchFamily="18" charset="0"/>
              </a:rPr>
              <a:t>Attempt to elect a new coordinator.</a:t>
            </a:r>
          </a:p>
          <a:p>
            <a:pPr marL="800100" lvl="2" indent="-342900"/>
            <a:endParaRPr lang="en-US" sz="2400" dirty="0">
              <a:latin typeface="Palatino Linotype" panose="02040502050505030304" pitchFamily="18" charset="0"/>
            </a:endParaRPr>
          </a:p>
          <a:p>
            <a:pPr marL="800100" lvl="2" indent="-342900"/>
            <a:r>
              <a:rPr lang="en-US" sz="2400" dirty="0">
                <a:latin typeface="Palatino Linotype" panose="02040502050505030304" pitchFamily="18" charset="0"/>
              </a:rPr>
              <a:t>The new coordinator can be Initial, Ready, Commit or Abort.</a:t>
            </a:r>
          </a:p>
          <a:p>
            <a:pPr marL="800100" lvl="2" indent="-342900"/>
            <a:endParaRPr lang="en-US" sz="1800" dirty="0">
              <a:latin typeface="Palatino Linotype" panose="02040502050505030304" pitchFamily="18" charset="0"/>
            </a:endParaRPr>
          </a:p>
          <a:p>
            <a:pPr marL="800100" lvl="2" indent="-342900"/>
            <a:r>
              <a:rPr lang="en-US" sz="2400" dirty="0">
                <a:latin typeface="Palatino Linotype" panose="02040502050505030304" pitchFamily="18" charset="0"/>
              </a:rPr>
              <a:t>The new coordinator in Ready state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Abort’s the transaction.</a:t>
            </a:r>
          </a:p>
          <a:p>
            <a:pPr marL="1257300" lvl="3" indent="-342900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Some other participant many have to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transition from </a:t>
            </a:r>
            <a:r>
              <a:rPr lang="en-US" sz="2400" b="1" dirty="0" err="1">
                <a:latin typeface="Palatino Linotype" panose="02040502050505030304" pitchFamily="18" charset="0"/>
                <a:sym typeface="Wingdings" pitchFamily="2" charset="2"/>
              </a:rPr>
              <a:t>Precommit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 to Abort.</a:t>
            </a:r>
          </a:p>
          <a:p>
            <a:pPr marL="914400" lvl="3" indent="0">
              <a:buNone/>
            </a:pPr>
            <a:endParaRPr lang="en-US" b="1" dirty="0">
              <a:latin typeface="Palatino Linotype" panose="02040502050505030304" pitchFamily="18" charset="0"/>
              <a:sym typeface="Wingdings" pitchFamily="2" charset="2"/>
            </a:endParaRPr>
          </a:p>
          <a:p>
            <a:pPr marL="457200" lvl="2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29315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8D590-E46A-BB1F-88FF-1E5EB943B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A13E3-6232-4ED0-B72D-CDD15644D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3PC Termination 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09A286-3216-EC90-27ED-7AA3518A3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35CA1-A533-F4FB-8858-A57BD12C9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30417"/>
            <a:ext cx="11816785" cy="5191058"/>
          </a:xfrm>
        </p:spPr>
        <p:txBody>
          <a:bodyPr>
            <a:noAutofit/>
          </a:bodyPr>
          <a:lstStyle/>
          <a:p>
            <a:pPr marL="342900" lvl="1" indent="-342900"/>
            <a:r>
              <a:rPr lang="en-US" b="1" dirty="0">
                <a:latin typeface="Palatino Linotype" panose="02040502050505030304" pitchFamily="18" charset="0"/>
              </a:rPr>
              <a:t>Participant timeout in Ready or Pre-commit State</a:t>
            </a:r>
            <a:r>
              <a:rPr lang="en-US" dirty="0">
                <a:latin typeface="Palatino Linotype" panose="02040502050505030304" pitchFamily="18" charset="0"/>
              </a:rPr>
              <a:t>:</a:t>
            </a:r>
          </a:p>
          <a:p>
            <a:pPr marL="800100" lvl="2" indent="-342900"/>
            <a:r>
              <a:rPr lang="en-US" sz="2400" dirty="0">
                <a:latin typeface="Palatino Linotype" panose="02040502050505030304" pitchFamily="18" charset="0"/>
              </a:rPr>
              <a:t>Attempt to elect a new coordinator.</a:t>
            </a:r>
          </a:p>
          <a:p>
            <a:pPr marL="800100" lvl="2" indent="-342900"/>
            <a:endParaRPr lang="en-US" sz="2400" dirty="0">
              <a:latin typeface="Palatino Linotype" panose="02040502050505030304" pitchFamily="18" charset="0"/>
            </a:endParaRPr>
          </a:p>
          <a:p>
            <a:pPr marL="800100" lvl="2" indent="-342900"/>
            <a:r>
              <a:rPr lang="en-US" sz="2400" dirty="0">
                <a:latin typeface="Palatino Linotype" panose="02040502050505030304" pitchFamily="18" charset="0"/>
              </a:rPr>
              <a:t>The new coordinator can be Initial, Ready, Commit or Abort.</a:t>
            </a:r>
          </a:p>
          <a:p>
            <a:pPr marL="800100" lvl="2" indent="-342900"/>
            <a:endParaRPr lang="en-US" sz="1800" dirty="0">
              <a:latin typeface="Palatino Linotype" panose="02040502050505030304" pitchFamily="18" charset="0"/>
            </a:endParaRPr>
          </a:p>
          <a:p>
            <a:pPr marL="800100" lvl="2" indent="-342900"/>
            <a:r>
              <a:rPr lang="en-US" sz="2400" dirty="0">
                <a:latin typeface="Palatino Linotype" panose="02040502050505030304" pitchFamily="18" charset="0"/>
              </a:rPr>
              <a:t>The new coordinator in Ready state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Abort’s the transaction.</a:t>
            </a:r>
          </a:p>
          <a:p>
            <a:pPr marL="1257300" lvl="3" indent="-342900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Some other participant many have to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transition from </a:t>
            </a:r>
            <a:r>
              <a:rPr lang="en-US" sz="2400" b="1" dirty="0" err="1">
                <a:latin typeface="Palatino Linotype" panose="02040502050505030304" pitchFamily="18" charset="0"/>
                <a:sym typeface="Wingdings" pitchFamily="2" charset="2"/>
              </a:rPr>
              <a:t>Precommit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 to Abort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.</a:t>
            </a:r>
          </a:p>
          <a:p>
            <a:pPr marL="914400" lvl="3" indent="0">
              <a:buNone/>
            </a:pPr>
            <a:endParaRPr lang="en-US" dirty="0">
              <a:latin typeface="Palatino Linotype" panose="02040502050505030304" pitchFamily="18" charset="0"/>
              <a:sym typeface="Wingdings" pitchFamily="2" charset="2"/>
            </a:endParaRPr>
          </a:p>
          <a:p>
            <a:pPr marL="800100" lvl="2" indent="-342900"/>
            <a:r>
              <a:rPr lang="en-US" sz="2400" dirty="0">
                <a:latin typeface="Palatino Linotype" panose="02040502050505030304" pitchFamily="18" charset="0"/>
              </a:rPr>
              <a:t>The new coordinator in </a:t>
            </a:r>
            <a:r>
              <a:rPr lang="en-US" sz="2400" dirty="0" err="1">
                <a:latin typeface="Palatino Linotype" panose="02040502050505030304" pitchFamily="18" charset="0"/>
              </a:rPr>
              <a:t>Precommit</a:t>
            </a:r>
            <a:r>
              <a:rPr lang="en-US" sz="2400" dirty="0">
                <a:latin typeface="Palatino Linotype" panose="02040502050505030304" pitchFamily="18" charset="0"/>
              </a:rPr>
              <a:t> state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Globally commits the transaction.</a:t>
            </a:r>
          </a:p>
          <a:p>
            <a:pPr marL="800100" lvl="2" indent="-342900"/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5599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3C3B8-7992-E1B8-65A6-4A304206E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D9CB0-C39B-AB73-839C-B6423DB85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3PC Termination 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EE930B-10B4-92CC-6EF4-2BCD70885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586F8-6A5C-54DF-CA56-93CFCD681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30417"/>
            <a:ext cx="11816785" cy="5191058"/>
          </a:xfrm>
        </p:spPr>
        <p:txBody>
          <a:bodyPr>
            <a:noAutofit/>
          </a:bodyPr>
          <a:lstStyle/>
          <a:p>
            <a:pPr marL="342900" lvl="1" indent="-342900"/>
            <a:r>
              <a:rPr lang="en-US" b="1" dirty="0">
                <a:latin typeface="Palatino Linotype" panose="02040502050505030304" pitchFamily="18" charset="0"/>
              </a:rPr>
              <a:t>Participant timeout in Ready or Pre-commit State</a:t>
            </a:r>
            <a:r>
              <a:rPr lang="en-US" dirty="0">
                <a:latin typeface="Palatino Linotype" panose="02040502050505030304" pitchFamily="18" charset="0"/>
              </a:rPr>
              <a:t>:</a:t>
            </a:r>
          </a:p>
          <a:p>
            <a:pPr marL="800100" lvl="2" indent="-342900"/>
            <a:r>
              <a:rPr lang="en-US" sz="2400" dirty="0">
                <a:latin typeface="Palatino Linotype" panose="02040502050505030304" pitchFamily="18" charset="0"/>
              </a:rPr>
              <a:t>Attempt to elect a new coordinator.</a:t>
            </a:r>
          </a:p>
          <a:p>
            <a:pPr marL="800100" lvl="2" indent="-342900"/>
            <a:endParaRPr lang="en-US" sz="2400" dirty="0">
              <a:latin typeface="Palatino Linotype" panose="02040502050505030304" pitchFamily="18" charset="0"/>
            </a:endParaRPr>
          </a:p>
          <a:p>
            <a:pPr marL="800100" lvl="2" indent="-342900"/>
            <a:r>
              <a:rPr lang="en-US" sz="2400" dirty="0">
                <a:latin typeface="Palatino Linotype" panose="02040502050505030304" pitchFamily="18" charset="0"/>
              </a:rPr>
              <a:t>The new coordinator can be Initial, Ready, Commit or Abort.</a:t>
            </a:r>
          </a:p>
          <a:p>
            <a:pPr marL="800100" lvl="2" indent="-342900"/>
            <a:endParaRPr lang="en-US" sz="1800" dirty="0">
              <a:latin typeface="Palatino Linotype" panose="02040502050505030304" pitchFamily="18" charset="0"/>
            </a:endParaRPr>
          </a:p>
          <a:p>
            <a:pPr marL="800100" lvl="2" indent="-342900"/>
            <a:r>
              <a:rPr lang="en-US" sz="2400" dirty="0">
                <a:latin typeface="Palatino Linotype" panose="02040502050505030304" pitchFamily="18" charset="0"/>
              </a:rPr>
              <a:t>The new coordinator in Ready state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Abort’s the transaction.</a:t>
            </a:r>
          </a:p>
          <a:p>
            <a:pPr marL="1257300" lvl="3" indent="-342900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Some other participant many have to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transition from </a:t>
            </a:r>
            <a:r>
              <a:rPr lang="en-US" sz="2400" b="1" dirty="0" err="1">
                <a:latin typeface="Palatino Linotype" panose="02040502050505030304" pitchFamily="18" charset="0"/>
                <a:sym typeface="Wingdings" pitchFamily="2" charset="2"/>
              </a:rPr>
              <a:t>Precommit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 to Abort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.</a:t>
            </a:r>
          </a:p>
          <a:p>
            <a:pPr marL="914400" lvl="3" indent="0">
              <a:buNone/>
            </a:pPr>
            <a:endParaRPr lang="en-US" dirty="0">
              <a:latin typeface="Palatino Linotype" panose="02040502050505030304" pitchFamily="18" charset="0"/>
              <a:sym typeface="Wingdings" pitchFamily="2" charset="2"/>
            </a:endParaRPr>
          </a:p>
          <a:p>
            <a:pPr marL="800100" lvl="2" indent="-342900"/>
            <a:r>
              <a:rPr lang="en-US" sz="2400" dirty="0">
                <a:latin typeface="Palatino Linotype" panose="02040502050505030304" pitchFamily="18" charset="0"/>
              </a:rPr>
              <a:t>The new coordinator in </a:t>
            </a:r>
            <a:r>
              <a:rPr lang="en-US" sz="2400" dirty="0" err="1">
                <a:latin typeface="Palatino Linotype" panose="02040502050505030304" pitchFamily="18" charset="0"/>
              </a:rPr>
              <a:t>Precommit</a:t>
            </a:r>
            <a:r>
              <a:rPr lang="en-US" sz="2400" dirty="0">
                <a:latin typeface="Palatino Linotype" panose="02040502050505030304" pitchFamily="18" charset="0"/>
              </a:rPr>
              <a:t> state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Globally commits the transaction.</a:t>
            </a:r>
          </a:p>
          <a:p>
            <a:pPr marL="800100" lvl="2" indent="-342900"/>
            <a:endParaRPr lang="en-US" sz="18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marL="800100" lvl="2" indent="-342900"/>
            <a:r>
              <a:rPr lang="en-US" sz="2400" dirty="0">
                <a:latin typeface="Palatino Linotype" panose="02040502050505030304" pitchFamily="18" charset="0"/>
              </a:rPr>
              <a:t>The new coordinator in Abort state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Globally aborts the transaction.</a:t>
            </a:r>
            <a:endParaRPr lang="en-US" sz="2400" dirty="0">
              <a:latin typeface="Palatino Linotype" panose="02040502050505030304" pitchFamily="18" charset="0"/>
            </a:endParaRPr>
          </a:p>
          <a:p>
            <a:pPr marL="800100" lvl="2" indent="-342900"/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773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56699</TotalTime>
  <Words>3731</Words>
  <Application>Microsoft Macintosh PowerPoint</Application>
  <PresentationFormat>Widescreen</PresentationFormat>
  <Paragraphs>1285</Paragraphs>
  <Slides>99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4" baseType="lpstr">
      <vt:lpstr>Arial</vt:lpstr>
      <vt:lpstr>Calibri</vt:lpstr>
      <vt:lpstr>Calibri Light</vt:lpstr>
      <vt:lpstr>Palatino Linotype</vt:lpstr>
      <vt:lpstr>Office Theme</vt:lpstr>
      <vt:lpstr>Large Scale Systems CS 410 / 510</vt:lpstr>
      <vt:lpstr>Assignment 1 Due Today</vt:lpstr>
      <vt:lpstr>Useful Readings</vt:lpstr>
      <vt:lpstr>Last Class</vt:lpstr>
      <vt:lpstr>Transaction Fate</vt:lpstr>
      <vt:lpstr>Abort or Commit Decision Making</vt:lpstr>
      <vt:lpstr>Commit Protocols</vt:lpstr>
      <vt:lpstr>Commit Protocols</vt:lpstr>
      <vt:lpstr>Commit Protocols</vt:lpstr>
      <vt:lpstr>Two-Phase Commit Protocol</vt:lpstr>
      <vt:lpstr>Two-Phase Commit Protocol</vt:lpstr>
      <vt:lpstr>2PC Protocol Flow</vt:lpstr>
      <vt:lpstr>2PC Protocol Flow</vt:lpstr>
      <vt:lpstr>2PC Protocol Flow</vt:lpstr>
      <vt:lpstr>2PC Protocol Flow</vt:lpstr>
      <vt:lpstr>2PC Protocol Flow</vt:lpstr>
      <vt:lpstr>2PC Protocol Flow</vt:lpstr>
      <vt:lpstr>2PC Protocol Flow</vt:lpstr>
      <vt:lpstr>2PC Protocol Flow</vt:lpstr>
      <vt:lpstr>2PC Protocol Flow</vt:lpstr>
      <vt:lpstr>2PC Protocol Flow</vt:lpstr>
      <vt:lpstr>2PC Protocol Flow</vt:lpstr>
      <vt:lpstr>2PC Protocol Flow</vt:lpstr>
      <vt:lpstr>2PC Protocol Key Takeaways</vt:lpstr>
      <vt:lpstr>2PC Protocol Key Takeaways</vt:lpstr>
      <vt:lpstr>2PC Protocol Key Takeaways</vt:lpstr>
      <vt:lpstr>2PC Protocol Key Takeaways</vt:lpstr>
      <vt:lpstr>2PC Protocol Key Takeaways</vt:lpstr>
      <vt:lpstr>2PC Termination Protocol</vt:lpstr>
      <vt:lpstr>2PC Termination Protocol</vt:lpstr>
      <vt:lpstr>2PC Termination Protocol</vt:lpstr>
      <vt:lpstr>2PC Termination Protocol</vt:lpstr>
      <vt:lpstr>2PC Termination Protocol</vt:lpstr>
      <vt:lpstr>2PC Coordinator Timeout</vt:lpstr>
      <vt:lpstr>2PC Coordinator Timeout</vt:lpstr>
      <vt:lpstr>2PC Coordinator Timeout</vt:lpstr>
      <vt:lpstr>2PC Coordinator Timeout</vt:lpstr>
      <vt:lpstr>2PC Coordinator Timeout</vt:lpstr>
      <vt:lpstr>2PC Coordinator Timeout</vt:lpstr>
      <vt:lpstr>2PC Coordinator Timeout</vt:lpstr>
      <vt:lpstr>2PC Participant Timeout</vt:lpstr>
      <vt:lpstr>2PC Participant Timeout</vt:lpstr>
      <vt:lpstr>2PC Participant Timeout</vt:lpstr>
      <vt:lpstr>2PC Participant Timeout</vt:lpstr>
      <vt:lpstr>2PC Participant Timeout</vt:lpstr>
      <vt:lpstr>2PC Participant Timeout</vt:lpstr>
      <vt:lpstr>2PC Participant Timeout</vt:lpstr>
      <vt:lpstr>2PC Participant Timeout</vt:lpstr>
      <vt:lpstr>2PC Participant Timeout</vt:lpstr>
      <vt:lpstr>2PC Blocking</vt:lpstr>
      <vt:lpstr>2PC Blocking</vt:lpstr>
      <vt:lpstr>2PC Blocking</vt:lpstr>
      <vt:lpstr>2PC Blocking</vt:lpstr>
      <vt:lpstr>2PC Blocking</vt:lpstr>
      <vt:lpstr>2PC Blocking</vt:lpstr>
      <vt:lpstr>Any situation where 2PC always blocks?</vt:lpstr>
      <vt:lpstr>Any situation where 2PC always blocks?</vt:lpstr>
      <vt:lpstr>Any situation where 2PC always blocks?</vt:lpstr>
      <vt:lpstr>Any situation where 2PC always blocks?</vt:lpstr>
      <vt:lpstr>Any situation where 2PC always blocks?</vt:lpstr>
      <vt:lpstr>Any situation where 2PC always blocks?</vt:lpstr>
      <vt:lpstr>Any situation where 2PC always blocks?</vt:lpstr>
      <vt:lpstr>Any situation where 2PC always blocks?</vt:lpstr>
      <vt:lpstr>Three Phase Commit Protocol</vt:lpstr>
      <vt:lpstr>3PC Protocol Flow</vt:lpstr>
      <vt:lpstr>3PC Protocol Flow</vt:lpstr>
      <vt:lpstr>3PC Protocol Flow</vt:lpstr>
      <vt:lpstr>3PC Protocol Flow</vt:lpstr>
      <vt:lpstr>3PC Protocol Flow</vt:lpstr>
      <vt:lpstr>3PC Protocol Flow</vt:lpstr>
      <vt:lpstr>3PC Protocol Flow</vt:lpstr>
      <vt:lpstr>3PC Protocol Flow</vt:lpstr>
      <vt:lpstr>3PC Protocol Flow</vt:lpstr>
      <vt:lpstr>3PC Protocol Flow</vt:lpstr>
      <vt:lpstr>3PC Protocol Flow</vt:lpstr>
      <vt:lpstr>3PC Protocol Flow</vt:lpstr>
      <vt:lpstr>3PC Protocol Flow</vt:lpstr>
      <vt:lpstr>3PC Protocol Flow</vt:lpstr>
      <vt:lpstr>3PC Protocol Flow</vt:lpstr>
      <vt:lpstr>3PC Protocol Flow</vt:lpstr>
      <vt:lpstr>3PC Protocol Flow</vt:lpstr>
      <vt:lpstr>3PC Protocol Flow</vt:lpstr>
      <vt:lpstr>3PC Protocol Flow</vt:lpstr>
      <vt:lpstr>3PC Protocol Flow</vt:lpstr>
      <vt:lpstr>Three Phase Commit Protocol</vt:lpstr>
      <vt:lpstr>Three Phase Commit Protocol</vt:lpstr>
      <vt:lpstr>Three Phase Commit Protocol</vt:lpstr>
      <vt:lpstr>Three Phase Commit Protocol</vt:lpstr>
      <vt:lpstr>Three Phase Commit Protocol</vt:lpstr>
      <vt:lpstr>Three Phase Commit Protocol</vt:lpstr>
      <vt:lpstr>3PC Termination Protocol</vt:lpstr>
      <vt:lpstr>3PC Termination Protocol</vt:lpstr>
      <vt:lpstr>3PC Termination Protocol</vt:lpstr>
      <vt:lpstr>3PC Termination Protocol</vt:lpstr>
      <vt:lpstr>3PC Termination Protocol</vt:lpstr>
      <vt:lpstr>3PC Termination Protocol</vt:lpstr>
      <vt:lpstr>3PC Termination Protocol</vt:lpstr>
      <vt:lpstr>3PC Termination Protocol</vt:lpstr>
      <vt:lpstr>3PC Termination Protocol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Databases</dc:title>
  <dc:creator>Suyash Gupta</dc:creator>
  <cp:lastModifiedBy>Suyash Gupta</cp:lastModifiedBy>
  <cp:revision>1028</cp:revision>
  <dcterms:created xsi:type="dcterms:W3CDTF">2023-07-25T15:37:00Z</dcterms:created>
  <dcterms:modified xsi:type="dcterms:W3CDTF">2025-04-16T17:55:03Z</dcterms:modified>
</cp:coreProperties>
</file>