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326" r:id="rId3"/>
    <p:sldId id="628" r:id="rId4"/>
    <p:sldId id="639" r:id="rId5"/>
    <p:sldId id="640" r:id="rId6"/>
    <p:sldId id="641" r:id="rId7"/>
    <p:sldId id="530" r:id="rId8"/>
    <p:sldId id="63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42" r:id="rId17"/>
    <p:sldId id="643" r:id="rId18"/>
    <p:sldId id="644" r:id="rId19"/>
    <p:sldId id="637" r:id="rId20"/>
    <p:sldId id="646" r:id="rId21"/>
    <p:sldId id="647" r:id="rId22"/>
    <p:sldId id="648" r:id="rId23"/>
    <p:sldId id="650" r:id="rId24"/>
    <p:sldId id="651" r:id="rId25"/>
    <p:sldId id="652" r:id="rId26"/>
    <p:sldId id="653" r:id="rId27"/>
    <p:sldId id="654" r:id="rId28"/>
    <p:sldId id="655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70" r:id="rId40"/>
    <p:sldId id="667" r:id="rId41"/>
    <p:sldId id="668" r:id="rId42"/>
    <p:sldId id="669" r:id="rId43"/>
    <p:sldId id="671" r:id="rId44"/>
    <p:sldId id="672" r:id="rId45"/>
    <p:sldId id="673" r:id="rId46"/>
    <p:sldId id="674" r:id="rId47"/>
    <p:sldId id="675" r:id="rId48"/>
    <p:sldId id="676" r:id="rId49"/>
    <p:sldId id="677" r:id="rId50"/>
    <p:sldId id="678" r:id="rId51"/>
    <p:sldId id="679" r:id="rId52"/>
    <p:sldId id="680" r:id="rId53"/>
    <p:sldId id="681" r:id="rId54"/>
    <p:sldId id="682" r:id="rId55"/>
    <p:sldId id="684" r:id="rId56"/>
    <p:sldId id="685" r:id="rId57"/>
    <p:sldId id="686" r:id="rId58"/>
    <p:sldId id="687" r:id="rId59"/>
    <p:sldId id="688" r:id="rId60"/>
    <p:sldId id="689" r:id="rId61"/>
    <p:sldId id="690" r:id="rId62"/>
    <p:sldId id="691" r:id="rId63"/>
    <p:sldId id="69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11"/>
    <p:restoredTop sz="96327"/>
  </p:normalViewPr>
  <p:slideViewPr>
    <p:cSldViewPr snapToGrid="0">
      <p:cViewPr varScale="1">
        <p:scale>
          <a:sx n="160" d="100"/>
          <a:sy n="160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8: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Deterministic Databases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6E05D-21EE-3EA1-B2F1-7C01BA40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11B0-0300-8252-594E-562F0D35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AB0FF-37FC-1995-E526-D8589EEC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41CF-EB7E-B840-C5BB-A6F6B067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Couple of classes ago, we also looked at commit protocols.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protocols help to reach a decision to commit/abort a distributed transaction.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Are there any </a:t>
            </a:r>
            <a:r>
              <a:rPr lang="en-US" sz="2400" b="1" dirty="0">
                <a:latin typeface="Palatino Linotype" panose="02040502050505030304" pitchFamily="18" charset="0"/>
              </a:rPr>
              <a:t>disadvantages</a:t>
            </a:r>
            <a:r>
              <a:rPr lang="en-US" sz="2400" dirty="0">
                <a:latin typeface="Palatino Linotype" panose="02040502050505030304" pitchFamily="18" charset="0"/>
              </a:rPr>
              <a:t> of using a commit protocol?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2PC is blocking.</a:t>
            </a:r>
          </a:p>
          <a:p>
            <a:pPr marL="914400" lvl="1" indent="-457200">
              <a:buFont typeface="+mj-lt"/>
              <a:buAutoNum type="arabicParenR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3PC is non-blocking but requires three network round trips.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Running a commit protocol by itself is expensive! Why?</a:t>
            </a:r>
          </a:p>
        </p:txBody>
      </p:sp>
    </p:spTree>
    <p:extLst>
      <p:ext uri="{BB962C8B-B14F-4D97-AF65-F5344CB8AC3E}">
        <p14:creationId xmlns:p14="http://schemas.microsoft.com/office/powerpoint/2010/main" val="25167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41CF0-7F16-4493-461C-CA39FFB7A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2E6F-E4F0-91FB-B287-03A5135A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of running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5A0B0-9581-FD91-A1B6-7418FAD9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99CD72-F3BD-11BA-EECA-5E71682AF11D}"/>
              </a:ext>
            </a:extLst>
          </p:cNvPr>
          <p:cNvSpPr/>
          <p:nvPr/>
        </p:nvSpPr>
        <p:spPr>
          <a:xfrm>
            <a:off x="5653377" y="1193492"/>
            <a:ext cx="5974743" cy="466019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F365EE85-DD38-EF52-D246-E90B41ED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0" y="2397043"/>
            <a:ext cx="1420101" cy="21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B2251-6E61-E7F3-69B1-681CB0A949A5}"/>
              </a:ext>
            </a:extLst>
          </p:cNvPr>
          <p:cNvSpPr txBox="1"/>
          <p:nvPr/>
        </p:nvSpPr>
        <p:spPr>
          <a:xfrm>
            <a:off x="1174580" y="4577261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B1B4C-A265-64C8-1818-0B753646288C}"/>
              </a:ext>
            </a:extLst>
          </p:cNvPr>
          <p:cNvSpPr txBox="1"/>
          <p:nvPr/>
        </p:nvSpPr>
        <p:spPr>
          <a:xfrm>
            <a:off x="7063145" y="6005972"/>
            <a:ext cx="34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Distributed Database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2E58FD-213F-9778-55EB-54624E9DE7CF}"/>
              </a:ext>
            </a:extLst>
          </p:cNvPr>
          <p:cNvGrpSpPr/>
          <p:nvPr/>
        </p:nvGrpSpPr>
        <p:grpSpPr>
          <a:xfrm>
            <a:off x="5738972" y="1253103"/>
            <a:ext cx="1757678" cy="2112429"/>
            <a:chOff x="6501909" y="898781"/>
            <a:chExt cx="5034442" cy="50344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2D296E-D5EF-7459-DB91-59720D17660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4" name="Picture 13" descr="Ceramic cups, bowls, on white background">
                <a:extLst>
                  <a:ext uri="{FF2B5EF4-FFF2-40B4-BE49-F238E27FC236}">
                    <a16:creationId xmlns:a16="http://schemas.microsoft.com/office/drawing/2014/main" id="{2980A495-F633-F417-B5F5-195B430A9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7DFB44C8-D229-67E6-8282-C60304A47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3" name="Graphic 12" descr="Computer outline">
              <a:extLst>
                <a:ext uri="{FF2B5EF4-FFF2-40B4-BE49-F238E27FC236}">
                  <a16:creationId xmlns:a16="http://schemas.microsoft.com/office/drawing/2014/main" id="{505A7AF6-0FAD-4F18-1CBB-DEBD6AE2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54CA2-099E-2789-02CB-3B636FE1337C}"/>
              </a:ext>
            </a:extLst>
          </p:cNvPr>
          <p:cNvGrpSpPr/>
          <p:nvPr/>
        </p:nvGrpSpPr>
        <p:grpSpPr>
          <a:xfrm>
            <a:off x="9730465" y="1253103"/>
            <a:ext cx="1757678" cy="2112429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1C9292-03C1-C2E5-4C74-D234B6270142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BABC2F31-64D2-2D67-A96B-9220EF710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71A6D54A-EF1B-9AA3-814B-7AE845A23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747170A8-29C8-E593-CD57-D4412E637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C110AC-2B63-622E-3656-4C874518E1C8}"/>
              </a:ext>
            </a:extLst>
          </p:cNvPr>
          <p:cNvGrpSpPr/>
          <p:nvPr/>
        </p:nvGrpSpPr>
        <p:grpSpPr>
          <a:xfrm>
            <a:off x="7761909" y="4140275"/>
            <a:ext cx="1757678" cy="2112429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7D65CB-622E-CAC2-FEBA-260ECFAAED4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B9749EE6-5441-57AE-5F0D-FE8CCFC95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4B48E163-7D43-DC27-71E5-3438FA08D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8445A4BA-9008-6912-6BC2-8C0CACD9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D9E415-8665-72D6-1483-6D70285C89A5}"/>
              </a:ext>
            </a:extLst>
          </p:cNvPr>
          <p:cNvCxnSpPr>
            <a:cxnSpLocks/>
          </p:cNvCxnSpPr>
          <p:nvPr/>
        </p:nvCxnSpPr>
        <p:spPr>
          <a:xfrm flipV="1">
            <a:off x="2420571" y="2271252"/>
            <a:ext cx="3318401" cy="11381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3314D2-1CBC-E620-3CC7-4618AE775A0D}"/>
              </a:ext>
            </a:extLst>
          </p:cNvPr>
          <p:cNvSpPr txBox="1"/>
          <p:nvPr/>
        </p:nvSpPr>
        <p:spPr>
          <a:xfrm>
            <a:off x="2420571" y="2043100"/>
            <a:ext cx="298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1) Sends a distributed transaction.</a:t>
            </a:r>
          </a:p>
        </p:txBody>
      </p:sp>
    </p:spTree>
    <p:extLst>
      <p:ext uri="{BB962C8B-B14F-4D97-AF65-F5344CB8AC3E}">
        <p14:creationId xmlns:p14="http://schemas.microsoft.com/office/powerpoint/2010/main" val="290037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1528-FA00-0BEB-D77A-0617488A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B835-FDA9-A8FF-ED05-66F17130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of running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D694-CD59-C922-8C94-A878FAD4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88AD2-494C-BD0F-252E-6E7B51AB0073}"/>
              </a:ext>
            </a:extLst>
          </p:cNvPr>
          <p:cNvSpPr/>
          <p:nvPr/>
        </p:nvSpPr>
        <p:spPr>
          <a:xfrm>
            <a:off x="5653377" y="1193492"/>
            <a:ext cx="5974743" cy="466019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67B18FBA-784C-BC24-B5CC-E18C73E6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0" y="2397043"/>
            <a:ext cx="1420101" cy="21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9902CF-2487-6539-F1CE-96690FD7D2DA}"/>
              </a:ext>
            </a:extLst>
          </p:cNvPr>
          <p:cNvSpPr txBox="1"/>
          <p:nvPr/>
        </p:nvSpPr>
        <p:spPr>
          <a:xfrm>
            <a:off x="1174580" y="4577261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50246-9263-833C-8A29-6C9CCC83DEF3}"/>
              </a:ext>
            </a:extLst>
          </p:cNvPr>
          <p:cNvSpPr txBox="1"/>
          <p:nvPr/>
        </p:nvSpPr>
        <p:spPr>
          <a:xfrm>
            <a:off x="7063145" y="6005972"/>
            <a:ext cx="34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Distributed Database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6B9C65-0C4B-7319-E620-311359BEADB3}"/>
              </a:ext>
            </a:extLst>
          </p:cNvPr>
          <p:cNvGrpSpPr/>
          <p:nvPr/>
        </p:nvGrpSpPr>
        <p:grpSpPr>
          <a:xfrm>
            <a:off x="5738972" y="1253103"/>
            <a:ext cx="1757678" cy="2112429"/>
            <a:chOff x="6501909" y="898781"/>
            <a:chExt cx="5034442" cy="50344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3C0236-D6F7-DE58-0B41-5F4B5B9553D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4" name="Picture 13" descr="Ceramic cups, bowls, on white background">
                <a:extLst>
                  <a:ext uri="{FF2B5EF4-FFF2-40B4-BE49-F238E27FC236}">
                    <a16:creationId xmlns:a16="http://schemas.microsoft.com/office/drawing/2014/main" id="{DE6117F1-40A7-917B-FAED-5BB3E4AAC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D6634B21-E816-F814-9ECA-E1CF350B2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3" name="Graphic 12" descr="Computer outline">
              <a:extLst>
                <a:ext uri="{FF2B5EF4-FFF2-40B4-BE49-F238E27FC236}">
                  <a16:creationId xmlns:a16="http://schemas.microsoft.com/office/drawing/2014/main" id="{A89DE3C0-D71E-97AD-1E49-ABA93B3C8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6F0695-89A5-FC68-0EC4-6B82FDFA6EE2}"/>
              </a:ext>
            </a:extLst>
          </p:cNvPr>
          <p:cNvGrpSpPr/>
          <p:nvPr/>
        </p:nvGrpSpPr>
        <p:grpSpPr>
          <a:xfrm>
            <a:off x="9730465" y="1253103"/>
            <a:ext cx="1757678" cy="2112429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710D9A-AA5E-4A9B-1588-578EAB409239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D81B6ABB-0513-992D-94F9-D01D86E7A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CD2DC47E-C0BD-B81F-2B90-781B3538F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9538661A-FCF7-561E-A110-86018DEF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9C508-ADDE-5B57-8348-800B70FBD358}"/>
              </a:ext>
            </a:extLst>
          </p:cNvPr>
          <p:cNvGrpSpPr/>
          <p:nvPr/>
        </p:nvGrpSpPr>
        <p:grpSpPr>
          <a:xfrm>
            <a:off x="7761909" y="4140275"/>
            <a:ext cx="1757678" cy="2112429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757258-633F-2AB3-375D-41FCCD8503E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A60A16D8-DA93-32BA-C370-831E4E4E9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5AF2CF1C-5ADD-8F50-9597-DDA1457FB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AB0A61B7-EAD0-CF9C-561A-46D61DB5D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581B5C-B302-3D4D-F08A-1718674C04F8}"/>
              </a:ext>
            </a:extLst>
          </p:cNvPr>
          <p:cNvSpPr txBox="1"/>
          <p:nvPr/>
        </p:nvSpPr>
        <p:spPr>
          <a:xfrm>
            <a:off x="7278622" y="2991318"/>
            <a:ext cx="298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2) Run distributed CC to determine an order for this transaction.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36A7CD-A0FD-9A85-06F2-23FA0365A003}"/>
              </a:ext>
            </a:extLst>
          </p:cNvPr>
          <p:cNvCxnSpPr>
            <a:cxnSpLocks/>
          </p:cNvCxnSpPr>
          <p:nvPr/>
        </p:nvCxnSpPr>
        <p:spPr>
          <a:xfrm>
            <a:off x="6617811" y="3038168"/>
            <a:ext cx="1124266" cy="15019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2C7512-5994-DFEF-415E-C3CB38C164F2}"/>
              </a:ext>
            </a:extLst>
          </p:cNvPr>
          <p:cNvCxnSpPr>
            <a:cxnSpLocks/>
          </p:cNvCxnSpPr>
          <p:nvPr/>
        </p:nvCxnSpPr>
        <p:spPr>
          <a:xfrm flipH="1">
            <a:off x="9519587" y="3038168"/>
            <a:ext cx="698764" cy="153909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DDEC24-5EE8-07BE-D739-3B5FD965FA5D}"/>
              </a:ext>
            </a:extLst>
          </p:cNvPr>
          <p:cNvCxnSpPr>
            <a:cxnSpLocks/>
          </p:cNvCxnSpPr>
          <p:nvPr/>
        </p:nvCxnSpPr>
        <p:spPr>
          <a:xfrm>
            <a:off x="7621932" y="2309317"/>
            <a:ext cx="196855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5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2CD4A-CCD0-B3B9-EE9E-CE3F66C2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4474-A78B-7875-F008-5C9F1A2B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of running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B78E-6534-C913-81E2-6467A0F5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86219D-D152-E641-C4E2-EDC19229AEA4}"/>
              </a:ext>
            </a:extLst>
          </p:cNvPr>
          <p:cNvSpPr/>
          <p:nvPr/>
        </p:nvSpPr>
        <p:spPr>
          <a:xfrm>
            <a:off x="5653377" y="1193492"/>
            <a:ext cx="5974743" cy="466019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05E71197-A661-F321-54CB-8A783187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0" y="2397043"/>
            <a:ext cx="1420101" cy="21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AE5CBA-625B-63AF-268F-F9BD506D5D27}"/>
              </a:ext>
            </a:extLst>
          </p:cNvPr>
          <p:cNvSpPr txBox="1"/>
          <p:nvPr/>
        </p:nvSpPr>
        <p:spPr>
          <a:xfrm>
            <a:off x="1174580" y="4577261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C0D8A-FFC5-222C-EA31-7A5C3957B569}"/>
              </a:ext>
            </a:extLst>
          </p:cNvPr>
          <p:cNvSpPr txBox="1"/>
          <p:nvPr/>
        </p:nvSpPr>
        <p:spPr>
          <a:xfrm>
            <a:off x="7063145" y="6005972"/>
            <a:ext cx="34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Distributed Database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51787-9EB1-EDE2-ABDA-FECAE63B099F}"/>
              </a:ext>
            </a:extLst>
          </p:cNvPr>
          <p:cNvGrpSpPr/>
          <p:nvPr/>
        </p:nvGrpSpPr>
        <p:grpSpPr>
          <a:xfrm>
            <a:off x="5738972" y="1253103"/>
            <a:ext cx="1757678" cy="2112429"/>
            <a:chOff x="6501909" y="898781"/>
            <a:chExt cx="5034442" cy="50344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ADA67B-F118-FF6B-FF7A-BB193439358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4" name="Picture 13" descr="Ceramic cups, bowls, on white background">
                <a:extLst>
                  <a:ext uri="{FF2B5EF4-FFF2-40B4-BE49-F238E27FC236}">
                    <a16:creationId xmlns:a16="http://schemas.microsoft.com/office/drawing/2014/main" id="{E5F6EE47-057F-CA08-6D38-A0E2CDB1D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A097FC3B-A530-8CC0-A979-6BD6784B7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3" name="Graphic 12" descr="Computer outline">
              <a:extLst>
                <a:ext uri="{FF2B5EF4-FFF2-40B4-BE49-F238E27FC236}">
                  <a16:creationId xmlns:a16="http://schemas.microsoft.com/office/drawing/2014/main" id="{6912A7CD-9044-C6AC-AE68-74D4351B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05C79E-EC97-C8FC-AD5A-848DE99E1427}"/>
              </a:ext>
            </a:extLst>
          </p:cNvPr>
          <p:cNvGrpSpPr/>
          <p:nvPr/>
        </p:nvGrpSpPr>
        <p:grpSpPr>
          <a:xfrm>
            <a:off x="9730465" y="1253103"/>
            <a:ext cx="1757678" cy="2112429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4A86DA-98A9-76EB-C2E2-863B8E9C9BF9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A42A5E1F-CDBC-EE3A-A399-C979C5CA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66AD4C34-6510-27E7-2FC7-2229C34FA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66C62C21-7F80-5636-D465-73608999C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2236C-6B26-3591-18B6-EB724F650EF0}"/>
              </a:ext>
            </a:extLst>
          </p:cNvPr>
          <p:cNvGrpSpPr/>
          <p:nvPr/>
        </p:nvGrpSpPr>
        <p:grpSpPr>
          <a:xfrm>
            <a:off x="7761909" y="4140275"/>
            <a:ext cx="1757678" cy="2112429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91D315-F96E-4FB2-19EF-27F9A1C2D28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961A4401-FC1E-C979-7C88-8ED9A3207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1EAA0BD9-E89D-97B1-298D-8E8A20481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C63D9398-8143-F9CB-D798-FF381AFE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8E9F08F-31C7-B9B6-989A-C6579D7805E6}"/>
              </a:ext>
            </a:extLst>
          </p:cNvPr>
          <p:cNvSpPr txBox="1"/>
          <p:nvPr/>
        </p:nvSpPr>
        <p:spPr>
          <a:xfrm>
            <a:off x="7692177" y="3217456"/>
            <a:ext cx="202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3) Execute the transaction.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A0CC75-F6CA-0788-F03F-8576B71F19C4}"/>
              </a:ext>
            </a:extLst>
          </p:cNvPr>
          <p:cNvCxnSpPr>
            <a:cxnSpLocks/>
          </p:cNvCxnSpPr>
          <p:nvPr/>
        </p:nvCxnSpPr>
        <p:spPr>
          <a:xfrm>
            <a:off x="6617811" y="3038168"/>
            <a:ext cx="1124266" cy="15019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4F378C-4BEB-D177-3E1A-7EF58E572ACE}"/>
              </a:ext>
            </a:extLst>
          </p:cNvPr>
          <p:cNvCxnSpPr>
            <a:cxnSpLocks/>
          </p:cNvCxnSpPr>
          <p:nvPr/>
        </p:nvCxnSpPr>
        <p:spPr>
          <a:xfrm flipH="1">
            <a:off x="9519587" y="3038168"/>
            <a:ext cx="698764" cy="153909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A483F4B-0F14-65E1-2828-5E46CA7C6752}"/>
              </a:ext>
            </a:extLst>
          </p:cNvPr>
          <p:cNvCxnSpPr>
            <a:cxnSpLocks/>
          </p:cNvCxnSpPr>
          <p:nvPr/>
        </p:nvCxnSpPr>
        <p:spPr>
          <a:xfrm>
            <a:off x="7621932" y="2309317"/>
            <a:ext cx="196855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9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833-B365-3561-7847-DC661A3E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2079-5B2C-71CB-4C62-F51F7255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of running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FE9EA-F616-F810-274B-D66AD43D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A1823A-05E1-E62A-3852-105D237D9435}"/>
              </a:ext>
            </a:extLst>
          </p:cNvPr>
          <p:cNvSpPr/>
          <p:nvPr/>
        </p:nvSpPr>
        <p:spPr>
          <a:xfrm>
            <a:off x="5653377" y="1193492"/>
            <a:ext cx="5974743" cy="466019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4225695D-BBFC-45FF-AD14-FC6BBF27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0" y="2397043"/>
            <a:ext cx="1420101" cy="21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F1A64D-B913-B383-F5F9-EB2EFF617E98}"/>
              </a:ext>
            </a:extLst>
          </p:cNvPr>
          <p:cNvSpPr txBox="1"/>
          <p:nvPr/>
        </p:nvSpPr>
        <p:spPr>
          <a:xfrm>
            <a:off x="1174580" y="4577261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EC325-F889-058E-5AF3-82F44BAAA118}"/>
              </a:ext>
            </a:extLst>
          </p:cNvPr>
          <p:cNvSpPr txBox="1"/>
          <p:nvPr/>
        </p:nvSpPr>
        <p:spPr>
          <a:xfrm>
            <a:off x="7063145" y="6005972"/>
            <a:ext cx="34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Distributed Database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EFE7F0-9084-8773-CD25-61BEA2BB24CF}"/>
              </a:ext>
            </a:extLst>
          </p:cNvPr>
          <p:cNvGrpSpPr/>
          <p:nvPr/>
        </p:nvGrpSpPr>
        <p:grpSpPr>
          <a:xfrm>
            <a:off x="5738972" y="1253103"/>
            <a:ext cx="1757678" cy="2112429"/>
            <a:chOff x="6501909" y="898781"/>
            <a:chExt cx="5034442" cy="50344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28F5B2-95BE-EE16-444F-465D73100907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4" name="Picture 13" descr="Ceramic cups, bowls, on white background">
                <a:extLst>
                  <a:ext uri="{FF2B5EF4-FFF2-40B4-BE49-F238E27FC236}">
                    <a16:creationId xmlns:a16="http://schemas.microsoft.com/office/drawing/2014/main" id="{F595EBA1-B48E-5F8B-F339-19EA79A37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6C8041AC-5FAA-5455-5B96-911FA542D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3" name="Graphic 12" descr="Computer outline">
              <a:extLst>
                <a:ext uri="{FF2B5EF4-FFF2-40B4-BE49-F238E27FC236}">
                  <a16:creationId xmlns:a16="http://schemas.microsoft.com/office/drawing/2014/main" id="{32516088-7523-818B-5C98-7A7388D5C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549904-2F01-5EE8-F35F-0732EB326944}"/>
              </a:ext>
            </a:extLst>
          </p:cNvPr>
          <p:cNvGrpSpPr/>
          <p:nvPr/>
        </p:nvGrpSpPr>
        <p:grpSpPr>
          <a:xfrm>
            <a:off x="9730465" y="1253103"/>
            <a:ext cx="1757678" cy="2112429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DC4512-88F9-1303-369F-BE7EA68DC529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53421F74-F199-EC38-FA49-6A62E9CC1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9B07AE3A-41E3-EE69-01D8-7DBEA27DA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F9EBA42C-E897-A23C-1891-9869FDF1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1D9203-4CEB-8587-79C8-5F28DFEE54FD}"/>
              </a:ext>
            </a:extLst>
          </p:cNvPr>
          <p:cNvGrpSpPr/>
          <p:nvPr/>
        </p:nvGrpSpPr>
        <p:grpSpPr>
          <a:xfrm>
            <a:off x="7761909" y="4140275"/>
            <a:ext cx="1757678" cy="2112429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F3843AC-6408-AFAB-A472-0CE47DD0447F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5A79F6FE-C410-5C32-DE0A-40D5F9CA2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CC8EB729-DCB5-4FE9-20BD-EBDEC1FC6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4E92DC4D-6DE4-2277-6CC4-9FF6986A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AD87BC-4635-98FE-E058-318765D46AF3}"/>
              </a:ext>
            </a:extLst>
          </p:cNvPr>
          <p:cNvSpPr txBox="1"/>
          <p:nvPr/>
        </p:nvSpPr>
        <p:spPr>
          <a:xfrm>
            <a:off x="7189477" y="2930648"/>
            <a:ext cx="295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4) Run commit protocol to determine whether to abort or commit.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E3B8DE-4FB7-B3E2-99CD-EA1B5E0C14EB}"/>
              </a:ext>
            </a:extLst>
          </p:cNvPr>
          <p:cNvCxnSpPr>
            <a:cxnSpLocks/>
          </p:cNvCxnSpPr>
          <p:nvPr/>
        </p:nvCxnSpPr>
        <p:spPr>
          <a:xfrm>
            <a:off x="6617811" y="3038168"/>
            <a:ext cx="1124266" cy="15019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10FDBA-C699-A93C-DC22-7CDEAAC8B45E}"/>
              </a:ext>
            </a:extLst>
          </p:cNvPr>
          <p:cNvCxnSpPr>
            <a:cxnSpLocks/>
          </p:cNvCxnSpPr>
          <p:nvPr/>
        </p:nvCxnSpPr>
        <p:spPr>
          <a:xfrm flipH="1">
            <a:off x="9519587" y="3038168"/>
            <a:ext cx="698764" cy="153909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C26EBA-F0C2-2F8F-4AC5-137EE20BF873}"/>
              </a:ext>
            </a:extLst>
          </p:cNvPr>
          <p:cNvCxnSpPr>
            <a:cxnSpLocks/>
          </p:cNvCxnSpPr>
          <p:nvPr/>
        </p:nvCxnSpPr>
        <p:spPr>
          <a:xfrm>
            <a:off x="7621932" y="2309317"/>
            <a:ext cx="196855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3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20BD-1C6F-1DC6-AB27-D1BE255C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82BD-9209-FE6C-E225-47DE5689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of running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58B37-5FEA-38A5-F7EE-004CF33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7A0840-FC12-CCCF-10BB-DB7EAC6EB17F}"/>
              </a:ext>
            </a:extLst>
          </p:cNvPr>
          <p:cNvSpPr/>
          <p:nvPr/>
        </p:nvSpPr>
        <p:spPr>
          <a:xfrm>
            <a:off x="5653377" y="1193492"/>
            <a:ext cx="5974743" cy="466019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B770512E-F271-DB6D-3E8E-ED3E44FA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70" y="2397043"/>
            <a:ext cx="1420101" cy="21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F5051D-987B-8834-5A68-6331A5E3CA47}"/>
              </a:ext>
            </a:extLst>
          </p:cNvPr>
          <p:cNvSpPr txBox="1"/>
          <p:nvPr/>
        </p:nvSpPr>
        <p:spPr>
          <a:xfrm>
            <a:off x="1174580" y="4577261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D6CFB-BAA8-4B0A-310C-AFF8A6056A4B}"/>
              </a:ext>
            </a:extLst>
          </p:cNvPr>
          <p:cNvSpPr txBox="1"/>
          <p:nvPr/>
        </p:nvSpPr>
        <p:spPr>
          <a:xfrm>
            <a:off x="7063145" y="6005972"/>
            <a:ext cx="34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Distributed Database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6805FA-1DEB-8F4D-087E-384C22D544CA}"/>
              </a:ext>
            </a:extLst>
          </p:cNvPr>
          <p:cNvGrpSpPr/>
          <p:nvPr/>
        </p:nvGrpSpPr>
        <p:grpSpPr>
          <a:xfrm>
            <a:off x="5738972" y="1253103"/>
            <a:ext cx="1757678" cy="2112429"/>
            <a:chOff x="6501909" y="898781"/>
            <a:chExt cx="5034442" cy="50344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E71F0F-90A3-A801-9F43-1B55E0DBA53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4" name="Picture 13" descr="Ceramic cups, bowls, on white background">
                <a:extLst>
                  <a:ext uri="{FF2B5EF4-FFF2-40B4-BE49-F238E27FC236}">
                    <a16:creationId xmlns:a16="http://schemas.microsoft.com/office/drawing/2014/main" id="{1308CA35-3762-A422-914B-3418A6B23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85A3D462-2EE2-3F4E-1A48-E4DD4A3D0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3" name="Graphic 12" descr="Computer outline">
              <a:extLst>
                <a:ext uri="{FF2B5EF4-FFF2-40B4-BE49-F238E27FC236}">
                  <a16:creationId xmlns:a16="http://schemas.microsoft.com/office/drawing/2014/main" id="{12DDAAD4-16BC-B7E2-4CD7-E101A49CF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DF3BE9-160A-5686-C14D-707DF48041DB}"/>
              </a:ext>
            </a:extLst>
          </p:cNvPr>
          <p:cNvGrpSpPr/>
          <p:nvPr/>
        </p:nvGrpSpPr>
        <p:grpSpPr>
          <a:xfrm>
            <a:off x="9730465" y="1253103"/>
            <a:ext cx="1757678" cy="2112429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FBC02-7490-E2C3-0BAD-1423A242A757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1A46F8C6-D6EA-1B91-C3B9-04CC8DA5B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8494938A-2CC8-1E0C-0766-ADD0ABF78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F326D22A-FB87-B8A4-8E99-24EAB9D8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A0A41D-F713-2AA2-67FA-179379B50001}"/>
              </a:ext>
            </a:extLst>
          </p:cNvPr>
          <p:cNvGrpSpPr/>
          <p:nvPr/>
        </p:nvGrpSpPr>
        <p:grpSpPr>
          <a:xfrm>
            <a:off x="7761909" y="4140275"/>
            <a:ext cx="1757678" cy="2112429"/>
            <a:chOff x="6501909" y="898781"/>
            <a:chExt cx="5034442" cy="5034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E5BE2C-795D-6D9F-9718-5CA3E5389E01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4" name="Picture 23" descr="Ceramic cups, bowls, on white background">
                <a:extLst>
                  <a:ext uri="{FF2B5EF4-FFF2-40B4-BE49-F238E27FC236}">
                    <a16:creationId xmlns:a16="http://schemas.microsoft.com/office/drawing/2014/main" id="{B8C6ADA4-47B5-3A41-D72E-20BE53A3D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5" name="Graphic 24" descr="Paper with solid fill">
                <a:extLst>
                  <a:ext uri="{FF2B5EF4-FFF2-40B4-BE49-F238E27FC236}">
                    <a16:creationId xmlns:a16="http://schemas.microsoft.com/office/drawing/2014/main" id="{A000DD97-804E-C24D-BCD5-94402120B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3" name="Graphic 22" descr="Computer outline">
              <a:extLst>
                <a:ext uri="{FF2B5EF4-FFF2-40B4-BE49-F238E27FC236}">
                  <a16:creationId xmlns:a16="http://schemas.microsoft.com/office/drawing/2014/main" id="{6BBE57B3-0A59-3AA8-2697-999812E1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8E17A5-B226-EE45-D535-74084B0D351F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420571" y="2309317"/>
            <a:ext cx="3318401" cy="11592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BAE11E-DF8B-8F66-07B2-7CADD4A5237F}"/>
              </a:ext>
            </a:extLst>
          </p:cNvPr>
          <p:cNvSpPr txBox="1"/>
          <p:nvPr/>
        </p:nvSpPr>
        <p:spPr>
          <a:xfrm>
            <a:off x="2708794" y="2043100"/>
            <a:ext cx="246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5) Reply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410798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97EB-9187-5234-03F7-0334D5F9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EA9A-9702-98DF-86D8-BE721C18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98C43-0D32-5E20-D34D-B147CD3F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AA16-E72B-BE8A-B9E4-5D981936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Concurrency Control is expensive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requires communication among partitions.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Imagine, your system uses </a:t>
            </a:r>
            <a:r>
              <a:rPr lang="en-US" sz="2400" b="1" dirty="0">
                <a:latin typeface="Palatino Linotype" panose="02040502050505030304" pitchFamily="18" charset="0"/>
              </a:rPr>
              <a:t>2PL</a:t>
            </a:r>
            <a:r>
              <a:rPr lang="en-US" sz="2400" dirty="0">
                <a:latin typeface="Palatino Linotype" panose="02040502050505030304" pitchFamily="18" charset="0"/>
              </a:rPr>
              <a:t> for concurrency control, which requires </a:t>
            </a:r>
            <a:r>
              <a:rPr lang="en-US" sz="2400" b="1" dirty="0">
                <a:latin typeface="Palatino Linotype" panose="02040502050505030304" pitchFamily="18" charset="0"/>
              </a:rPr>
              <a:t>holding locks until commit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6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F8BD-CCEE-7A33-3317-91581B91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0368-C1D8-AE20-8D61-5189421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5B2D7-050B-799A-8CC6-2504FE72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C065-DD51-EF62-72A8-E3AEE76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Concurrency Control is expensive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requires communication among partitions.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Imagine, your system uses </a:t>
            </a:r>
            <a:r>
              <a:rPr lang="en-US" sz="2400" b="1" dirty="0">
                <a:latin typeface="Palatino Linotype" panose="02040502050505030304" pitchFamily="18" charset="0"/>
              </a:rPr>
              <a:t>2PL</a:t>
            </a:r>
            <a:r>
              <a:rPr lang="en-US" sz="2400" dirty="0">
                <a:latin typeface="Palatino Linotype" panose="02040502050505030304" pitchFamily="18" charset="0"/>
              </a:rPr>
              <a:t> for concurrency control, which requires </a:t>
            </a:r>
            <a:r>
              <a:rPr lang="en-US" sz="2400" b="1" dirty="0">
                <a:latin typeface="Palatino Linotype" panose="02040502050505030304" pitchFamily="18" charset="0"/>
              </a:rPr>
              <a:t>holding locks until commit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the case of a distributed transaction, each involved partition needs to hold locks until the </a:t>
            </a:r>
            <a:r>
              <a:rPr lang="en-US" sz="2400" b="1" dirty="0">
                <a:latin typeface="Palatino Linotype" panose="02040502050505030304" pitchFamily="18" charset="0"/>
              </a:rPr>
              <a:t>end of 2PC </a:t>
            </a:r>
            <a:r>
              <a:rPr lang="en-US" sz="2400" dirty="0">
                <a:latin typeface="Palatino Linotype" panose="02040502050505030304" pitchFamily="18" charset="0"/>
              </a:rPr>
              <a:t>protocol.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9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4CE4A-0C18-BA9F-19EA-3146F150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626F-AE1D-DFA8-990A-69F27AE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929A0-408B-16F4-DD59-2E012977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ABBA-BEC9-AC7F-6CFB-B735F3B6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Concurrency Control is expensive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requires communication among partitions.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Imagine, your system uses </a:t>
            </a:r>
            <a:r>
              <a:rPr lang="en-US" sz="2400" b="1" dirty="0">
                <a:latin typeface="Palatino Linotype" panose="02040502050505030304" pitchFamily="18" charset="0"/>
              </a:rPr>
              <a:t>2PL</a:t>
            </a:r>
            <a:r>
              <a:rPr lang="en-US" sz="2400" dirty="0">
                <a:latin typeface="Palatino Linotype" panose="02040502050505030304" pitchFamily="18" charset="0"/>
              </a:rPr>
              <a:t> for concurrency control, which requires </a:t>
            </a:r>
            <a:r>
              <a:rPr lang="en-US" sz="2400" b="1" dirty="0">
                <a:latin typeface="Palatino Linotype" panose="02040502050505030304" pitchFamily="18" charset="0"/>
              </a:rPr>
              <a:t>holding locks until commit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the case of a distributed transaction, each involved partition needs to hold locks until the </a:t>
            </a:r>
            <a:r>
              <a:rPr lang="en-US" sz="2400" b="1" dirty="0">
                <a:latin typeface="Palatino Linotype" panose="02040502050505030304" pitchFamily="18" charset="0"/>
              </a:rPr>
              <a:t>end of 2PC </a:t>
            </a:r>
            <a:r>
              <a:rPr lang="en-US" sz="2400" dirty="0">
                <a:latin typeface="Palatino Linotype" panose="02040502050505030304" pitchFamily="18" charset="0"/>
              </a:rPr>
              <a:t>protocol.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some records are </a:t>
            </a:r>
            <a:r>
              <a:rPr lang="en-US" sz="2400" b="1" dirty="0">
                <a:latin typeface="Palatino Linotype" panose="02040502050505030304" pitchFamily="18" charset="0"/>
              </a:rPr>
              <a:t>popular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highly accessed by a lot of distributed transactions.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Holding locks will prevent transactional concurrency.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Resulting in a </a:t>
            </a:r>
            <a:r>
              <a:rPr lang="en-US" b="1" dirty="0">
                <a:latin typeface="Palatino Linotype" panose="02040502050505030304" pitchFamily="18" charset="0"/>
              </a:rPr>
              <a:t>drop in throughput</a:t>
            </a:r>
            <a:r>
              <a:rPr lang="en-US" dirty="0">
                <a:latin typeface="Palatino Linotype" panose="02040502050505030304" pitchFamily="18" charset="0"/>
              </a:rPr>
              <a:t>! 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Moreover, </a:t>
            </a:r>
            <a:r>
              <a:rPr lang="en-US" b="1" dirty="0">
                <a:latin typeface="Palatino Linotype" panose="02040502050505030304" pitchFamily="18" charset="0"/>
              </a:rPr>
              <a:t>high latency </a:t>
            </a:r>
            <a:r>
              <a:rPr lang="en-US" dirty="0">
                <a:latin typeface="Palatino Linotype" panose="02040502050505030304" pitchFamily="18" charset="0"/>
              </a:rPr>
              <a:t>due to communication among partitions.</a:t>
            </a:r>
          </a:p>
        </p:txBody>
      </p:sp>
    </p:spTree>
    <p:extLst>
      <p:ext uri="{BB962C8B-B14F-4D97-AF65-F5344CB8AC3E}">
        <p14:creationId xmlns:p14="http://schemas.microsoft.com/office/powerpoint/2010/main" val="175178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5FD83-B14E-42E8-C28B-D05FC0EF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F36C-1592-0628-4E98-675EAB34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1B80E-D59C-A6AD-C345-04E0ABD1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419C-F825-1002-4DAD-B705E57E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we do anything more?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8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Replication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Distributed Consistency Levels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Isolation Levels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AA9C3-ACC9-5E11-7CEE-9519FE54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DB23-8D1F-FE91-B43F-0B3E6112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E6B9-4DEE-1C5D-4B76-B6714373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C7F1-B912-4D3D-61BF-63043C770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Determine the </a:t>
            </a:r>
            <a:r>
              <a:rPr lang="en-US" sz="2400" b="1" dirty="0">
                <a:latin typeface="Palatino Linotype" panose="02040502050505030304" pitchFamily="18" charset="0"/>
              </a:rPr>
              <a:t>plan</a:t>
            </a:r>
            <a:r>
              <a:rPr lang="en-US" sz="2400" dirty="0">
                <a:latin typeface="Palatino Linotype" panose="02040502050505030304" pitchFamily="18" charset="0"/>
              </a:rPr>
              <a:t> to execute the transactions ahead of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Every partition executes the distributed transaction in accordance with the plan.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1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BEA6-FDFD-968C-586E-BB61C7AA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0A17-0B2A-A3C4-9BCB-83514EDC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09AA9-2727-1E1E-D912-D54BDF02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36CA-FED2-835F-EB77-EF693188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Determine the </a:t>
            </a:r>
            <a:r>
              <a:rPr lang="en-US" sz="2400" b="1" dirty="0">
                <a:latin typeface="Palatino Linotype" panose="02040502050505030304" pitchFamily="18" charset="0"/>
              </a:rPr>
              <a:t>plan</a:t>
            </a:r>
            <a:r>
              <a:rPr lang="en-US" sz="2400" dirty="0">
                <a:latin typeface="Palatino Linotype" panose="02040502050505030304" pitchFamily="18" charset="0"/>
              </a:rPr>
              <a:t> to execute the transactions ahead of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Every partition executes the distributed transaction in accordance with the plan.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allows </a:t>
            </a:r>
            <a:r>
              <a:rPr lang="en-US" sz="2400" b="1" dirty="0">
                <a:latin typeface="Palatino Linotype" panose="02040502050505030304" pitchFamily="18" charset="0"/>
              </a:rPr>
              <a:t>skipping</a:t>
            </a:r>
            <a:r>
              <a:rPr lang="en-US" sz="2400" dirty="0">
                <a:latin typeface="Palatino Linotype" panose="02040502050505030304" pitchFamily="18" charset="0"/>
              </a:rPr>
              <a:t> the use of 2PC protocol!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4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6DB68-AE5A-0C27-7139-EC3C0CC5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5A93-C460-D33E-F420-E793632C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4AF8-ED29-D6E8-3117-23B7A700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C159-70EA-7E3A-5314-93AD359E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Determine the </a:t>
            </a:r>
            <a:r>
              <a:rPr lang="en-US" sz="2400" b="1" dirty="0">
                <a:latin typeface="Palatino Linotype" panose="02040502050505030304" pitchFamily="18" charset="0"/>
              </a:rPr>
              <a:t>plan</a:t>
            </a:r>
            <a:r>
              <a:rPr lang="en-US" sz="2400" dirty="0">
                <a:latin typeface="Palatino Linotype" panose="02040502050505030304" pitchFamily="18" charset="0"/>
              </a:rPr>
              <a:t> to execute the transactions ahead of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Every partition executes the distributed transaction in accordance with the plan.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allows </a:t>
            </a:r>
            <a:r>
              <a:rPr lang="en-US" sz="2400" b="1" dirty="0">
                <a:latin typeface="Palatino Linotype" panose="02040502050505030304" pitchFamily="18" charset="0"/>
              </a:rPr>
              <a:t>skipping</a:t>
            </a:r>
            <a:r>
              <a:rPr lang="en-US" sz="2400" dirty="0">
                <a:latin typeface="Palatino Linotype" panose="02040502050505030304" pitchFamily="18" charset="0"/>
              </a:rPr>
              <a:t> the use of 2PC protocol!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3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735C0-25C5-7444-D7C5-1C6DF019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11C0-587F-495B-B6CF-107E89B2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Intuition behind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DBE83-8E34-197C-E89E-A1F34291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E696-7981-A746-0624-19530CCA6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Deterministic databases aim to eliminate commit protocols as they are expensive.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b="1" dirty="0">
                <a:latin typeface="Palatino Linotype" panose="02040502050505030304" pitchFamily="18" charset="0"/>
              </a:rPr>
              <a:t>why</a:t>
            </a:r>
            <a:r>
              <a:rPr lang="en-US" sz="2400" dirty="0">
                <a:latin typeface="Palatino Linotype" panose="02040502050505030304" pitchFamily="18" charset="0"/>
              </a:rPr>
              <a:t> are commit protocols needed in the first place?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2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1E1C6-E041-39FB-7E58-CFFC1446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7143-D5F6-525D-8FCB-76CE4CB4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Intuition behind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090F-B67A-866A-1292-0A1806C1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890D-6F74-C59E-46D9-35284F5D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Deterministic databases aim to eliminate commit protocols as they are expensive.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b="1" dirty="0">
                <a:latin typeface="Palatino Linotype" panose="02040502050505030304" pitchFamily="18" charset="0"/>
              </a:rPr>
              <a:t>why</a:t>
            </a:r>
            <a:r>
              <a:rPr lang="en-US" sz="2400" dirty="0">
                <a:latin typeface="Palatino Linotype" panose="02040502050505030304" pitchFamily="18" charset="0"/>
              </a:rPr>
              <a:t> are commit protocols needed in the first place?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Two partitions may decide differently on the fate on a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 </a:t>
            </a:r>
            <a:r>
              <a:rPr lang="en-US" b="1" dirty="0">
                <a:latin typeface="Palatino Linotype" panose="02040502050505030304" pitchFamily="18" charset="0"/>
              </a:rPr>
              <a:t>why</a:t>
            </a:r>
            <a:r>
              <a:rPr lang="en-US" dirty="0">
                <a:latin typeface="Palatino Linotype" panose="02040502050505030304" pitchFamily="18" charset="0"/>
              </a:rPr>
              <a:t> do two partitions decide differently? </a:t>
            </a:r>
            <a:r>
              <a:rPr lang="en-US" b="1" dirty="0">
                <a:latin typeface="Palatino Linotype" panose="02040502050505030304" pitchFamily="18" charset="0"/>
              </a:rPr>
              <a:t>Why</a:t>
            </a:r>
            <a:r>
              <a:rPr lang="en-US" dirty="0">
                <a:latin typeface="Palatino Linotype" panose="02040502050505030304" pitchFamily="18" charset="0"/>
              </a:rPr>
              <a:t> wouldn’t all partitions want to commit the transaction?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FEDF4-01C2-89DF-DFBB-C7BF8687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A025-D7EC-4C7E-FCD9-F34AF6E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Intuition behind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89F98-AD56-2FBE-E1B8-16705C3B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5812-A216-D458-E29E-5E07628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Deterministic databases aim to eliminate commit protocols as they are expensive.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</a:t>
            </a:r>
            <a:r>
              <a:rPr lang="en-US" sz="2400" b="1" dirty="0">
                <a:latin typeface="Palatino Linotype" panose="02040502050505030304" pitchFamily="18" charset="0"/>
              </a:rPr>
              <a:t>why</a:t>
            </a:r>
            <a:r>
              <a:rPr lang="en-US" sz="2400" dirty="0">
                <a:latin typeface="Palatino Linotype" panose="02040502050505030304" pitchFamily="18" charset="0"/>
              </a:rPr>
              <a:t> are commit protocols needed in the first place?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Two partitions may decide differently on the fate on a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 </a:t>
            </a:r>
            <a:r>
              <a:rPr lang="en-US" b="1" dirty="0">
                <a:latin typeface="Palatino Linotype" panose="02040502050505030304" pitchFamily="18" charset="0"/>
              </a:rPr>
              <a:t>why</a:t>
            </a:r>
            <a:r>
              <a:rPr lang="en-US" dirty="0">
                <a:latin typeface="Palatino Linotype" panose="02040502050505030304" pitchFamily="18" charset="0"/>
              </a:rPr>
              <a:t> do two partitions decide differently? </a:t>
            </a:r>
            <a:r>
              <a:rPr lang="en-US" b="1" dirty="0">
                <a:latin typeface="Palatino Linotype" panose="02040502050505030304" pitchFamily="18" charset="0"/>
              </a:rPr>
              <a:t>Why</a:t>
            </a:r>
            <a:r>
              <a:rPr lang="en-US" dirty="0">
                <a:latin typeface="Palatino Linotype" panose="02040502050505030304" pitchFamily="18" charset="0"/>
              </a:rPr>
              <a:t> wouldn’t all partitions want to commit the transaction?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partition would abort the transaction in two cases: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Non-deterministic events</a:t>
            </a:r>
            <a:r>
              <a:rPr lang="en-US" sz="2400" dirty="0">
                <a:latin typeface="Palatino Linotype" panose="02040502050505030304" pitchFamily="18" charset="0"/>
              </a:rPr>
              <a:t>: failures.</a:t>
            </a:r>
          </a:p>
          <a:p>
            <a:pPr marL="914400" lvl="2" indent="0">
              <a:buNone/>
            </a:pPr>
            <a:endParaRPr lang="en-US" sz="12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Deterministic events</a:t>
            </a:r>
            <a:r>
              <a:rPr lang="en-US" sz="2400" dirty="0">
                <a:latin typeface="Palatino Linotype" panose="02040502050505030304" pitchFamily="18" charset="0"/>
              </a:rPr>
              <a:t>: aborts forced by transaction logic .</a:t>
            </a:r>
          </a:p>
        </p:txBody>
      </p:sp>
    </p:spTree>
    <p:extLst>
      <p:ext uri="{BB962C8B-B14F-4D97-AF65-F5344CB8AC3E}">
        <p14:creationId xmlns:p14="http://schemas.microsoft.com/office/powerpoint/2010/main" val="390941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981EB-C815-97DC-DF54-C5349A72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58AF-5D31-D3E1-3B34-E85F7948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F02A2-3F30-F8FA-F797-C052DD0C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76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E10D-3FC8-4494-39FC-77A36749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7E67-11B7-4D56-4990-FE3D063F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B3C77-1DE4-0150-5719-6E9D3CDA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55B7-717E-77B3-2949-DA675952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transactional architecture that supports the design of a deterministic database.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Another key motivation: provide transactional support for applications that were moving away from the use of transactions.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NoSQL databases.</a:t>
            </a:r>
          </a:p>
        </p:txBody>
      </p:sp>
    </p:spTree>
    <p:extLst>
      <p:ext uri="{BB962C8B-B14F-4D97-AF65-F5344CB8AC3E}">
        <p14:creationId xmlns:p14="http://schemas.microsoft.com/office/powerpoint/2010/main" val="2410287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FE26-872E-5070-A554-E8B259CAD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2B0E-2F7B-C694-8A59-D2D5A042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B4A136-F224-EC86-E965-270F890E6F82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AAF9651-E835-9E29-D3B5-85C789D230DC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A80F15-EEBA-9914-9E10-50FF7699BFC6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16825D-4E78-DC77-F100-EAF11DA5284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F5B54-7B02-5E7F-92A5-2664F681CF0E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E0858E-FC46-BEDC-4AFB-747C3FC2FCA0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1EBF80-D589-34A9-5FCB-560CC0A644E9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503B76-6AAD-934D-1EC6-C4EB1C535822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0AA6284A-AE3F-8DC3-3F80-5A355DE7AAC7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031AF1C5-A255-2B66-0482-D3D346058AFE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E4F470-16EC-FF08-FC76-F75D068C2F4A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A8BD9635-B34A-0D3E-A4C2-7356DF5449ED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722D1F-7B3E-028D-36C4-0F29A8753B9B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48DF7A30-F15A-D8A0-C911-2551DA578FFF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7284BE-9FCF-6CAA-2C95-B6BFC4383F1F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9CA13116-4C03-2C29-AC99-9CE76F8BA356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BEF8556C-8D09-6BB2-04C5-A01A1E10813B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BFB8DCA-F4FA-A0B7-7F35-708A37C64E5C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A910818-88B2-04AB-38E4-2DB40DDD85A0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D4D74CC-888A-995B-2841-7D86ED0A6905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3CAB5DC-8BAF-9B63-4E78-3C0CAB1512DA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029EB5A3-8A23-A55F-4B76-A42B1240ED8E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3A18E1-EBF8-6BEF-9FD8-8A66B13A66D7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5892D52-DF8D-DDB6-7707-DAC372615CF9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893623D-C33C-5BE0-61DE-85CD5CD869D4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9A827FC-3AA6-FCC6-1DED-B8D185C28574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5346E60-DBF9-5AF9-325B-5D19D896760D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42DD7F1-266B-C535-9D9F-2E17818617EA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45959285-3DC7-BD3A-C7AB-D1CB79481DED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185D61AB-6180-DC85-44E6-ED98732EEC4F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5178845F-1F49-1B7C-660D-4A5F71E64A9F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3B0FA91A-BDCF-89EF-1A8C-B738F7E9B4EE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43112852-1DC7-6721-3D90-721EFB6B9E83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6F8171B-48CF-DC8B-BA09-F5487DB75C5E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4A4A24BE-DB2B-55D5-1838-FAD6E26549C0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46D61E0-A1CF-ADE1-F5C8-FE68A4F1B4B2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A16EDA3-8E86-0077-BDC5-BA8975838036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2E2B666-6FFD-4C14-C066-BD363F4DDDA8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75A35532-8BF3-EA6A-94B5-B944175351EC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3ADEAB8-8675-E403-F3A9-DC9B07DE681E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05A616D6-9A08-1348-0D3F-B85BFBEFE6AC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9531574D-8E38-B921-0040-2D0E0E0EA682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E8655B11-40BA-C1A6-C20A-2E28DB13BA99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313C539-121E-0EC0-4DB5-D1EF66ED8CAF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C35FCBA8-6A24-2EF5-2778-368FFD0CA63E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80021592-806A-843E-242D-F29FC8125EEC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65ADAD8-D6E1-60A0-C487-8184BA616487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78665553-C31D-8042-858F-D32797BCF819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FD5E93D-FBE0-7CEE-8D6B-2EAC9309C548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8F0CCA5-F16A-6504-35C5-5161DE9A5929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A0A18A37-33D1-F753-BEF8-8F1F17401327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F824E88-2475-1ECE-C10D-C12670595AE8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5AC558E7-B729-0B53-1D28-F681DFF0405F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95858EA-7A0A-D5CA-9E69-85B9CAC68F11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197DB781-BB75-17F0-602D-C4E2F7CE53AA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8DF9C44A-12E4-7785-70BD-1FBA4CB6EC07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55BFD17-A260-E7ED-94A9-5A6A66F8245C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5A02B288-5FBB-67FD-31F0-29E411FE88C3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6B0CC7BD-BCB4-E7E2-7818-42B2982A604B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4214634-A022-2E7C-2B0F-B8A79F2AEFFB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AD9AF1E7-895F-0CC6-C597-0DFBBB64EDA9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8BE84F53-5AE7-4FBA-5207-6F4D31B6F99A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EBDFF92-18CF-25E1-F393-78B0EA5D5808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2D7F4E54-B6D2-167F-1080-6DA40EDAF432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D30BC5A3-A27A-8797-A13F-138FAED5214D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6BD2F18-4D69-AE5D-A801-2710E5CAB01B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2AECAE5-7C16-7E93-E1CD-CFF879F9D737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9FA2E3F5-56D8-5EF3-90F7-2EA99EC86A5E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0CFF08DD-FA47-A04C-1E0C-AAFD3B9CABCD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FFC051A9-9565-93B9-89C8-5D04F5681ED0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DD6C4EAD-7FE7-624D-993A-DE509531CBCD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E6EF4F9-D5D5-04AD-19A1-36E28AC29529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F3A9689-9BBF-D3B0-C734-2F6EA971ABD0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3A5BDB19-290B-9151-BC99-7AA5A723F6E0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9AF20C3B-22CD-3C95-A6B5-05B2FBCD7EC8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34DAB812-0313-91E0-CCCA-4ED44962A60E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897C21C-E2C9-E112-1FBD-75B36C4D8FEE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BA3AF6B5-5BC4-F3D1-DDE8-9DF69D45D3F1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338D9F44-236F-240B-0345-36666AC6F5C9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8679B7EA-9DB2-12BD-420D-8B4C8BB77AFE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5A715D21-0764-34B3-D274-02B7B30BABA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1A98CA73-1F72-B371-792E-A7212BEA0187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9F64694-6A5F-72A4-C814-2AA0244DDA01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C3FD7BF3-CA04-384B-2E65-A487958415C3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4C3F4054-9B28-AFF9-BAA4-9549659DC089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24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C579-978A-539D-3F9B-7BEDDD8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CAC6-05E2-7552-A7DF-A744F546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6BEF20-6D74-96EB-6A0E-449BB8BCB31C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A364F9-C8B3-423C-2FD5-A7F1217D9EFD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EE769C-95EB-8873-E5DC-FF696DC056D6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C8F8A8-4116-C869-3D03-C7584967EAFB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FC20DB-92C1-77F3-C593-6C70FD200807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B85375-00B9-201A-5721-C1C6BB828699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55F7E0-5C65-743B-B277-113577BF1D17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0C09C8-6665-796A-C92A-9321F791FE0D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7DE01D4B-19D1-CC20-CF62-30B3A81DD64E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4E074E73-87E3-6986-EA8E-F7E64B8816EB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039FFE-5005-F987-122C-E8FB3D7C326E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A56CEB37-1BBE-F6BF-5CE9-C72EFAA0DED8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2C761C-FE3E-FABF-2054-79B6F4964B19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E33CA45B-788F-1149-BB13-3A5D956BC538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0F35873-146C-0C2B-243B-B2C6E3E19F06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026B6F2E-C04A-8CDC-43B8-CDC871ACCC51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AD368B1-FC54-05E1-4BED-01A3A22211CD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C2B23AD-CCC3-8CE2-E4D7-E345EB461779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4D9D56A-2C65-A69A-9737-86F87ED97E83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F40EE02-466E-3CDA-E19D-E215EF584EB9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847D30B-9CA7-7E54-9B50-938D92272F27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A086E476-A2C3-F15D-4777-38312799D8A5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1DDACB4-3ECA-6074-2946-F10CB530FE98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0D0D34C7-559B-667B-78A2-544764C00763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DB894D3-7A2C-B5B7-CA05-19734285E85C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FDC055B-2918-DFAD-7634-74D490331B4F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3B5AD60-3D4D-D3BC-BE1B-40F4BF833D8F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567A58F-DBA8-298D-F92F-0143E6992A5F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E9DCF069-5DC5-BDD7-E552-9EA4FF7FE55B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D8EA1DF8-76F9-1B25-12AE-AB67846DF75B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D08AAB73-C484-C5BF-9FBB-14F37339C81D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ABFED20B-E823-6DE7-D731-E9AA80773363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2EF3848-7CFB-4BF3-DB8E-401D654F784C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9E81484-D553-3DD2-7C56-645878B55ACB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44135A63-2F69-EEF7-136A-775899279A15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1689ED5E-01BD-0DBE-0526-B2C7EED1550D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7406B52-2D97-CD90-3976-FA3C76AFD144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D4E4728-DC82-B5D1-98FD-4C9E231EA2D3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945F0A8-05F0-5760-688F-29C0B19501E9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B352E12-3894-E413-CCE2-E3915578C407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2F7A4D0-9C5C-00B1-7B5E-DAFF179BE7B6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10821C64-40BB-871B-2C02-A3F5822C9DCF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6319658E-975A-68FD-4603-B85C90CAA3CA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B1D7570-EBE1-7E1E-D15C-C039B16391BE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269FFE2A-3552-273A-DA64-CFBE3F5DA259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165DCBC-9A7D-552F-2814-DDD969CD32B8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DF03464-9848-E718-6F3C-6DF3244A7C78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804C2039-2791-CED0-6067-A57AB0D693CA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0741221-B091-4761-842A-44DE5CF96C0E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4F0A6D29-D7D2-7966-1A79-F854CCC0961F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B940133E-EDD3-7D74-5C3C-2A3EDDE5ED42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E893BB99-76F7-A752-2C15-3A4D2BA92BDA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51F444A7-E33A-BBBA-7172-70F8B603E382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24FDEA5-71FF-A7FE-68D6-2F2C402387EC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A5F4832E-4F16-EED3-1DCA-1F99A0FC21E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08DA3819-58BF-9332-3F4E-DAF1176E31F3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E8C3639-69E9-457C-EE79-29299F4A7AF4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EF27686B-0CD9-8C45-CF72-81E83586922A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4620554-7616-F1E6-E620-3037808F00BD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0879360-737D-939A-1E94-1896C2C94C41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C3DD5618-95E7-89AD-D531-5A2C5F00AD6D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81BA2D82-2AB1-BD39-5933-DC34B5A6C7BA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C4B9AA4A-97AB-4844-F7D1-C154D2110AE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F65612DF-0B8F-5C16-CBFD-3DA4B0FD497C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94AADDF2-58D3-BA0E-F549-532970938E47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BAA78C0-EE13-D1C8-9FEC-C91DAC1120F4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7E45E79-CCC7-C53C-1E0B-1A7704D08887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1B54DE02-9F6D-C996-E6F1-D429A44F45FC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FCEB578E-401B-9036-4EA1-9E3531FD371C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1C81AE3-4249-A2DD-09E3-08405C46E232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C53A3B3F-8BC2-AD88-E19F-FF9AA58963A0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69B96F6F-E4C2-A390-CCA6-7742B87288AA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7A7369D-1AB6-E84A-C4F2-12AE1EF238D7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60C82002-5084-74B7-3057-65BCD515EBBF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B2A3147-33E6-7537-9B24-AC444EDBAB82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1C37C16-084B-E2F5-1F0B-30D6E2624CC8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881D5B3E-B229-E7D7-7840-F79AD2CC18CD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65BB9BE4-229F-3818-0CA9-E6C5108B0DE8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59F6FF0-2D2A-F7C6-F3BC-19ED2279343B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EBC1FAA9-739B-CD38-F02E-0C4D5D03AB71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9EF38570-322A-C857-B1C4-CFDB3BA7649C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37374EE1-517B-15C6-49E3-ECB38025AF50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C0AA301E-63EC-86C8-12B8-39F9E519F3D8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541CE017-D145-6211-041A-AFD9B2DB34BF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80197D7B-14DE-2E86-992C-B991A7EF290F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B5AC44-059E-0471-2F67-2BF3ACEE0BB6}"/>
              </a:ext>
            </a:extLst>
          </p:cNvPr>
          <p:cNvCxnSpPr>
            <a:cxnSpLocks/>
            <a:stCxn id="180" idx="2"/>
            <a:endCxn id="3" idx="0"/>
          </p:cNvCxnSpPr>
          <p:nvPr/>
        </p:nvCxnSpPr>
        <p:spPr>
          <a:xfrm flipH="1">
            <a:off x="1355907" y="1783567"/>
            <a:ext cx="4796197" cy="908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2AC354-E3F2-2271-D0A1-7C5D39930BB0}"/>
              </a:ext>
            </a:extLst>
          </p:cNvPr>
          <p:cNvCxnSpPr>
            <a:stCxn id="179" idx="2"/>
            <a:endCxn id="183" idx="0"/>
          </p:cNvCxnSpPr>
          <p:nvPr/>
        </p:nvCxnSpPr>
        <p:spPr>
          <a:xfrm flipH="1">
            <a:off x="3128346" y="1783567"/>
            <a:ext cx="3000314" cy="9089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96CB49-F77D-CD2F-FCA4-64A5CD712AB9}"/>
              </a:ext>
            </a:extLst>
          </p:cNvPr>
          <p:cNvCxnSpPr>
            <a:stCxn id="180" idx="2"/>
            <a:endCxn id="235" idx="0"/>
          </p:cNvCxnSpPr>
          <p:nvPr/>
        </p:nvCxnSpPr>
        <p:spPr>
          <a:xfrm>
            <a:off x="6152104" y="1783567"/>
            <a:ext cx="4683992" cy="908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6C5150-910C-1FFE-FE0F-9275A9A1CE4B}"/>
              </a:ext>
            </a:extLst>
          </p:cNvPr>
          <p:cNvSpPr txBox="1"/>
          <p:nvPr/>
        </p:nvSpPr>
        <p:spPr>
          <a:xfrm>
            <a:off x="702645" y="194492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Client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281955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085A-0174-F5D2-A389-087B5E3B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9E2-2B33-AEC4-B72A-9001416B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 Modern systems look like?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9C83C-E920-D66F-131C-D1E20AC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560E-E7A8-1945-BC92-BD96F829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Are modern distributed systems fully replicated or sharded?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6D30-85D6-FDFE-A171-E1445C52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CE3A-2E01-9A87-42B6-A2ACDCAE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39FC4F-FD1C-875F-F45E-CD9DBD8316FA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5D07F3C-4FE3-C790-123C-E9D59A1BAD76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1C7DF9-0B74-2793-D05C-BFB0A64885F7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684A3F-BE5F-3AE6-4C2A-9F358D946F46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207751-8990-768D-311C-DABAC56719E2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FADB39-17B3-CECB-3E93-5A4F485F5CAF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B2C770-CD0A-8E3F-2FE5-897DA877ECAC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976C20-AF30-E0A7-62EB-B59F5C45A52C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D2EFFB85-2252-1075-28BE-C4FC806E9C2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DF9263E6-6230-155F-4A2B-8950D6762D82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0355B47-8413-4BD6-8085-64F5DED729B9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2E506455-544B-82CC-A0D0-4DACF219FA30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268DF3-2016-1575-8AA4-CAC5632A3A76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92AF6AE-1EB8-1164-2BFB-228BBC7E2E7E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70F8D9-6715-80EB-FA23-FB35AA2DB1D1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F8C5E53B-8B73-3A40-CDEB-131ED2E5982A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0AEC3769-1736-D2C7-B9A1-DC55036EACEF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6D796E6-EC2C-08A2-EF36-A3872FB83B12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C7B592F-36A8-5553-53C8-4A51596BAA0E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388DC58-7304-D8F5-139D-4F202577FCD6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BE586B1-780C-4DB1-4318-1ECBEDBA9E04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8BBBF19C-FCA4-6B70-00BC-910C96FD2CB4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372C542-A97E-DE23-9A88-677B7A77836B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F3C31B4-2492-8A78-3D44-EE2F57AA12CF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46744A9-8660-479B-147D-A4349F918A9B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B4EF880-3251-50A0-7115-CAC0E9EB4CA2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B8DBE9BD-0CEC-E1F3-FBE8-615FA77F4327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3458623-2DC7-6609-E142-444858B2AE69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197D6503-9F2D-B726-000F-43993CD9B99B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BCADAA08-6A27-DBDE-55C6-628BC91F15C2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78B249D-4802-521A-4BC6-156A15F95120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12129582-A446-3717-E0C5-951657802532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4615058-3ADC-BA6B-55E3-8D8583C013E6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C7C8606-9765-D33A-92D2-C44427993D62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EB81841F-8F83-43D0-D95F-A0768804FECC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B01EC3F-2B46-792A-2F40-9EDF2552F1E9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BF6B758-4A78-905E-70A4-E9CBBA165774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245C4FA-5511-019A-5889-851A7AB0928B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0FCC351-4676-4E32-F2D6-EE1B35C8DD60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23DAA9F-B194-AF5F-3D31-7B38B6164572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34F30D3-246F-D276-8A01-FEEB9C85A671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D97E5397-9752-F228-D64D-02C0420DD2A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D757AF57-3AF8-2982-71B5-9045C26C5CE9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CDF93F0-AD1A-D3E6-D062-E5B313BED4A8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F995CCB2-D436-2373-699C-ECFA97EE39F8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1A3838B6-D3F7-BBA0-B461-D4D7C02DCA12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FC7AF9E-5FAD-5AE0-AC56-B71DE5925A7E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402EADE3-F321-50E7-1DF9-0CD4F3F37F52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F80BA16-6FF6-F55C-B7D4-A111309B36FF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DF5B6DB-14DC-AC34-F150-9B9343EF4E70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F421A771-78C4-7CF5-2999-0C3623EB898F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27DBD8DC-086F-7CA9-9BF2-5A00BC774748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75C7A9A-202B-70D1-DEDF-0BFC1E7B1B92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B7A453D9-E289-B50B-ED53-636FA4606DE8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EA46C51D-6F31-4FEC-9884-9A1C86AA895D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FF9727D6-FA5F-294A-626B-DF4D88DC741D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0F9A7260-BA95-FC29-8BB9-1629AD3C6D02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C96D0A82-2358-F210-D1DD-258D6E8B0703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0595AB3C-20E0-AF50-153A-7DDC6260451A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72E3F2C-09F5-CB4C-6EC1-A3BED747BB45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DE92590-AFF5-8CBC-C5FB-521ABD4C1E73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A0B278-0C43-C28F-175E-D3E34144C2F0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BAF6AE5-4330-9FA9-D201-43D068CF176E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F7565D24-CB9F-744F-DD9B-CA201D3FC5B5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B234D5C-108C-A119-144C-3CB721B08705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666AAAE-1725-DE19-6674-76F40940B2BB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E1280D98-184C-3CBB-4132-4BE9E49758B1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AA91572A-E617-B1A7-6BBC-1F9948F337FA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77C2F399-5363-F75E-A2CD-A35A8C8EA8D2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41D33F9C-F248-D9E7-43C6-1F72B315FC84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0E508C45-5ED5-E3EC-6C46-0E3B8252EFCB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41C2229-7482-4C97-4E8F-C3ED3E89DAE0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D3B5E28-4DD5-E9F5-3A47-B16360EF1BB8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7FA72D74-849E-4FB0-D37A-2A3D6F5EB47F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6AAE173-132F-6E4A-2BB4-431C15D9F60B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88B0D5B4-B44F-C611-CF74-8E52F52B4460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42DF6D7-7805-0C80-1E8C-7E93A2BEFEB3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305F3296-5E2C-3ED3-4668-CA62B7CCB80B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F015702C-3F56-AF7D-01A5-2F6199D55E8A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6907EB76-BA96-6697-0E22-DE8EE262F793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FB449707-21FD-AADE-95DE-04DCEDBFD597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DCAB2FAB-4435-2D71-8EF7-7BC9906BBAAB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2C9BBBB-0926-783B-99EE-6FFBB6A94EB3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43CFA512-6476-8FB7-C3CD-D584B0936F1C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BCDE8F00-4AB5-560F-CA13-CACB2D4B989C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765431-D0CF-71D7-3607-90B473D38578}"/>
              </a:ext>
            </a:extLst>
          </p:cNvPr>
          <p:cNvSpPr txBox="1"/>
          <p:nvPr/>
        </p:nvSpPr>
        <p:spPr>
          <a:xfrm>
            <a:off x="702645" y="1944921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Replication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6A13DB4-FF99-9E5E-1915-12D6DBC5F43B}"/>
              </a:ext>
            </a:extLst>
          </p:cNvPr>
          <p:cNvSpPr/>
          <p:nvPr/>
        </p:nvSpPr>
        <p:spPr>
          <a:xfrm>
            <a:off x="1366787" y="2069376"/>
            <a:ext cx="5909912" cy="635323"/>
          </a:xfrm>
          <a:custGeom>
            <a:avLst/>
            <a:gdLst>
              <a:gd name="connsiteX0" fmla="*/ 0 w 5909912"/>
              <a:gd name="connsiteY0" fmla="*/ 606447 h 635323"/>
              <a:gd name="connsiteX1" fmla="*/ 2926080 w 5909912"/>
              <a:gd name="connsiteY1" fmla="*/ 56 h 635323"/>
              <a:gd name="connsiteX2" fmla="*/ 5909912 w 5909912"/>
              <a:gd name="connsiteY2" fmla="*/ 635323 h 6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9912" h="635323">
                <a:moveTo>
                  <a:pt x="0" y="606447"/>
                </a:moveTo>
                <a:cubicBezTo>
                  <a:pt x="970547" y="300845"/>
                  <a:pt x="1941095" y="-4757"/>
                  <a:pt x="2926080" y="56"/>
                </a:cubicBezTo>
                <a:cubicBezTo>
                  <a:pt x="3911065" y="4869"/>
                  <a:pt x="4910488" y="320096"/>
                  <a:pt x="5909912" y="63532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16CEB23-9ECB-0B34-DF05-F2650AA3F754}"/>
              </a:ext>
            </a:extLst>
          </p:cNvPr>
          <p:cNvSpPr/>
          <p:nvPr/>
        </p:nvSpPr>
        <p:spPr>
          <a:xfrm>
            <a:off x="3099335" y="2088676"/>
            <a:ext cx="5948412" cy="606398"/>
          </a:xfrm>
          <a:custGeom>
            <a:avLst/>
            <a:gdLst>
              <a:gd name="connsiteX0" fmla="*/ 5948412 w 5948412"/>
              <a:gd name="connsiteY0" fmla="*/ 596772 h 606398"/>
              <a:gd name="connsiteX1" fmla="*/ 2935705 w 5948412"/>
              <a:gd name="connsiteY1" fmla="*/ 6 h 606398"/>
              <a:gd name="connsiteX2" fmla="*/ 0 w 5948412"/>
              <a:gd name="connsiteY2" fmla="*/ 606398 h 6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8412" h="606398">
                <a:moveTo>
                  <a:pt x="5948412" y="596772"/>
                </a:moveTo>
                <a:cubicBezTo>
                  <a:pt x="4937759" y="297587"/>
                  <a:pt x="3927107" y="-1598"/>
                  <a:pt x="2935705" y="6"/>
                </a:cubicBezTo>
                <a:cubicBezTo>
                  <a:pt x="1944303" y="1610"/>
                  <a:pt x="972151" y="304004"/>
                  <a:pt x="0" y="6063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E55AC23-9410-5A59-7B89-C6EDABEB0C40}"/>
              </a:ext>
            </a:extLst>
          </p:cNvPr>
          <p:cNvSpPr/>
          <p:nvPr/>
        </p:nvSpPr>
        <p:spPr>
          <a:xfrm>
            <a:off x="4899259" y="2194530"/>
            <a:ext cx="5919537" cy="510169"/>
          </a:xfrm>
          <a:custGeom>
            <a:avLst/>
            <a:gdLst>
              <a:gd name="connsiteX0" fmla="*/ 0 w 5919537"/>
              <a:gd name="connsiteY0" fmla="*/ 490918 h 510169"/>
              <a:gd name="connsiteX1" fmla="*/ 2704699 w 5919537"/>
              <a:gd name="connsiteY1" fmla="*/ 30 h 510169"/>
              <a:gd name="connsiteX2" fmla="*/ 5919537 w 5919537"/>
              <a:gd name="connsiteY2" fmla="*/ 510169 h 5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9537" h="510169">
                <a:moveTo>
                  <a:pt x="0" y="490918"/>
                </a:moveTo>
                <a:cubicBezTo>
                  <a:pt x="859055" y="243870"/>
                  <a:pt x="1718110" y="-3178"/>
                  <a:pt x="2704699" y="30"/>
                </a:cubicBezTo>
                <a:cubicBezTo>
                  <a:pt x="3691288" y="3238"/>
                  <a:pt x="4805412" y="256703"/>
                  <a:pt x="5919537" y="510169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A9F8-5AD2-C283-FA38-2014FD4E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D22A-3B74-169B-2111-48839446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4B9FE1-C721-BCE7-1010-FB2C515E7B47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E3B35D8-4641-7EA0-363B-425D858A1C46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5FB880-0CD9-536A-59D2-7A49193ECB68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EBBBDD-B176-AB9A-4573-F321679D387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7020AA-749D-D875-99C1-678C867B295D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5DAC64-939C-E1D4-A058-DE233343ECDD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440B67-8E50-0B99-B750-2BD19C55D045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EDFF20-4DDB-56CE-EBD6-D159186C07DD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9CB3CD69-4FAD-065C-B8FC-1D7FC85F0A8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D8AFF7A0-8664-C005-7491-BEE811F62C83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E88A6F-BD5E-07AF-A82D-EC48FC76898F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461DED15-6894-A534-C8E5-DA5ED78154B0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D3C86-E89D-170B-B531-E90B365ABE49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49AD5283-6B64-11A8-EF3D-E2683993DA77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80C31CF-1B60-ECBC-5B7E-D14355E28416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057AE444-1C0E-7A27-CE6B-54C04C8CF049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FE09B6BD-DAD2-7048-CC00-DF79260F2F3B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C721344-2770-7BB4-FFB8-A7582F48ACE9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E05E3BF-9870-A59E-01CA-F50B0F9E0643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7D5BC5B-D89C-8AAF-2FAD-BA908498CDC2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630C769-FB6F-A9A0-83BA-DF1453BD0024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06E27265-E89A-8E3E-5438-7924BC5F23D3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2FF52B3-A68F-BDB9-6791-B0EE8411C33C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7D8A2F0-5F26-3582-E2F8-476EA1311448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F6F7683-B764-1A4C-5B48-5905C1B03C27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A39BB68-61CB-06BC-3E57-1522ED24CDFD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410C8C2-CDB7-AA9A-D05C-F4CA0E940F55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E05C75C-85C8-CC7C-4427-AF2C57F2207B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C54DEE45-1C29-DAB5-F0B8-81DAB9FD057E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A26B2948-27C2-D3CF-C324-F1E28EDB9BDA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6956E1F-F85A-9DFB-837A-FE1CA917AC92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C54939E8-7853-4FA4-0AAC-16105B228B3D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5C754C5-6D67-C9B5-7D66-857ADEEB82AA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889ED24-E67A-9D95-7626-1FC101A3B268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6776BE83-28A7-A90F-5A66-AC70DCE492CE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B3AC5A2-7794-E57A-A6BD-E2D0A9AB8487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135A6D7-AEF9-739B-EB59-8B55F546429B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DB8F283-3EF5-9F5F-FE35-F7A954AB7C2C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D84699E-6E7A-035F-81AD-A966975C4E4B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AE93E96-4EB4-0BF7-6AB0-93B0EC98870A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3DE8AC2-FC96-4753-80BF-124876C97368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E66D4565-9EEF-D047-173E-5785B338C4DC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13E5C4EB-7D4D-56B9-2800-B71CF19CADC3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511FBCF-C51A-2B7A-BA5A-EF43D29706B5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C07D0F24-9DDA-0A99-9812-24E2DE7BE617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47C3F577-E483-0D2C-DBF4-EECE57473858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D79CC8-9EE8-CD52-EF06-05A0D9049666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C30E6CED-DB1C-6C12-B768-0E7FE91DAA55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48B7D49-29F5-49D0-2C03-9662E82858D5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6B3015E-9277-9C60-EE17-6D7112845434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2B464C9A-824C-4282-E168-8DE164E6F8D3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3F947F4-E631-D370-4CE6-FC44E7A58E3D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65993CF9-4C8A-542D-E434-38A4E55E5D4C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0831EA7B-B5CA-5ED1-EF48-04B56C32E489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3C9866A1-BF84-AC39-F95B-FE38051F4184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F8230FC1-7B07-3D69-9D43-5F89B4DDCA08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0EA367E0-2713-7BCE-546D-8399FF561F17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5F4CFD46-5315-0D26-EE49-6E9D3E2FB17E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CC1296F0-3085-9F17-3D5F-70B57721F46C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C7D0185-72BA-D461-1F33-6F995C84E124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E94C34A-7685-C424-4849-6C07735379D8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EDBEDF0-9E7F-5BA8-56A1-1D2EBCC64875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2A7B1635-441C-9220-8789-ACC539C48B0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C587B41-8C20-3C82-C292-87846F76345A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1DC438C-34D5-074C-75FE-0789D250C23B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09F3122-B0ED-341D-5F36-D5260EEEC04F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54733604-C6A7-F874-75FA-3B894232A7E0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76AAA996-950E-7C30-6B75-E3B39182787B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01A441DF-A926-73AD-82C0-53B57EDA731B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D43E3C6-004E-4F3C-7C45-41DBD8729F2C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6BC8E9A1-4129-42F0-6FF3-F9D6A02673E5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D744EEF-DE3C-D391-0BE2-764A9442914C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D386E84-C020-0A8C-F3A9-07C8EFC1B59D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5C8B6352-F62E-409B-A719-00A71193E16C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088FF28-DA62-D189-FEC8-F124117EA027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E695ADF-E283-CD95-51C4-E21CF7CFCDC1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4A6AFF4F-A8A1-FBBE-6C3C-24E1D1EE66CD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07FD49A-A3F3-C916-6C63-0CEB76088D8F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D0C9C497-EEEB-D162-9617-9BF3DD20C395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FEB80407-0EB0-BA4C-3867-23279C82179C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8FDDC79A-D4E1-F69A-0E26-BD5DA9B33830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74639F46-3933-7E95-9AB3-5864152B384F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33AECBF9-3838-9F33-B697-8B5536300AB8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BFCE638F-E7B3-4215-F2C3-9A8F465A76D1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A62B3517-6BCD-75DD-D6B6-D797AFB8FC20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451782-6F4A-DF63-0165-9DC26225B73E}"/>
              </a:ext>
            </a:extLst>
          </p:cNvPr>
          <p:cNvSpPr txBox="1"/>
          <p:nvPr/>
        </p:nvSpPr>
        <p:spPr>
          <a:xfrm>
            <a:off x="702645" y="194492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Scheduler plans.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640DDC-8E14-8206-3B74-6ADDD9CA6F67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346411" y="3342957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220910-356D-6453-8CBF-11A2F4FD9A98}"/>
              </a:ext>
            </a:extLst>
          </p:cNvPr>
          <p:cNvCxnSpPr>
            <a:stCxn id="7" idx="2"/>
            <a:endCxn id="192" idx="0"/>
          </p:cNvCxnSpPr>
          <p:nvPr/>
        </p:nvCxnSpPr>
        <p:spPr>
          <a:xfrm>
            <a:off x="1346411" y="3342957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E76045-E0DA-A8A4-11F1-F791BF78A2D3}"/>
              </a:ext>
            </a:extLst>
          </p:cNvPr>
          <p:cNvCxnSpPr>
            <a:stCxn id="4" idx="2"/>
            <a:endCxn id="205" idx="0"/>
          </p:cNvCxnSpPr>
          <p:nvPr/>
        </p:nvCxnSpPr>
        <p:spPr>
          <a:xfrm>
            <a:off x="1346412" y="3342957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1340EA-9FB4-C26C-1B16-A90CDB250208}"/>
              </a:ext>
            </a:extLst>
          </p:cNvPr>
          <p:cNvCxnSpPr>
            <a:stCxn id="193" idx="2"/>
            <a:endCxn id="11" idx="0"/>
          </p:cNvCxnSpPr>
          <p:nvPr/>
        </p:nvCxnSpPr>
        <p:spPr>
          <a:xfrm flipH="1">
            <a:off x="1346426" y="3342954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057969-C2FC-A92F-3A14-3560645653AB}"/>
              </a:ext>
            </a:extLst>
          </p:cNvPr>
          <p:cNvCxnSpPr>
            <a:stCxn id="194" idx="2"/>
            <a:endCxn id="192" idx="0"/>
          </p:cNvCxnSpPr>
          <p:nvPr/>
        </p:nvCxnSpPr>
        <p:spPr>
          <a:xfrm>
            <a:off x="3118850" y="3342954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4733A6-45E6-1241-F1E9-27480B1C1582}"/>
              </a:ext>
            </a:extLst>
          </p:cNvPr>
          <p:cNvCxnSpPr>
            <a:stCxn id="194" idx="2"/>
            <a:endCxn id="205" idx="0"/>
          </p:cNvCxnSpPr>
          <p:nvPr/>
        </p:nvCxnSpPr>
        <p:spPr>
          <a:xfrm>
            <a:off x="3118850" y="3342954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F8FA85-539E-FAD0-2EB3-3535BD46063C}"/>
              </a:ext>
            </a:extLst>
          </p:cNvPr>
          <p:cNvCxnSpPr>
            <a:stCxn id="207" idx="2"/>
            <a:endCxn id="205" idx="0"/>
          </p:cNvCxnSpPr>
          <p:nvPr/>
        </p:nvCxnSpPr>
        <p:spPr>
          <a:xfrm>
            <a:off x="4888504" y="3342955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6B355C-8341-07DD-5A21-EF90BFBD19FD}"/>
              </a:ext>
            </a:extLst>
          </p:cNvPr>
          <p:cNvCxnSpPr>
            <a:stCxn id="207" idx="2"/>
            <a:endCxn id="192" idx="0"/>
          </p:cNvCxnSpPr>
          <p:nvPr/>
        </p:nvCxnSpPr>
        <p:spPr>
          <a:xfrm flipH="1">
            <a:off x="3118865" y="3342955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F96F00-2EB9-4091-6D27-8E47257FA141}"/>
              </a:ext>
            </a:extLst>
          </p:cNvPr>
          <p:cNvCxnSpPr>
            <a:stCxn id="207" idx="2"/>
            <a:endCxn id="11" idx="0"/>
          </p:cNvCxnSpPr>
          <p:nvPr/>
        </p:nvCxnSpPr>
        <p:spPr>
          <a:xfrm flipH="1">
            <a:off x="1346426" y="3342955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7B7F2DB-64C2-4BD1-7E2B-95B36ED13A8F}"/>
              </a:ext>
            </a:extLst>
          </p:cNvPr>
          <p:cNvCxnSpPr/>
          <p:nvPr/>
        </p:nvCxnSpPr>
        <p:spPr>
          <a:xfrm>
            <a:off x="7293980" y="3347683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B27ABB-13C1-E89B-9C5B-256295E532CF}"/>
              </a:ext>
            </a:extLst>
          </p:cNvPr>
          <p:cNvCxnSpPr/>
          <p:nvPr/>
        </p:nvCxnSpPr>
        <p:spPr>
          <a:xfrm>
            <a:off x="7293980" y="3347683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FE7C20-1753-4C0A-616C-071E42A04442}"/>
              </a:ext>
            </a:extLst>
          </p:cNvPr>
          <p:cNvCxnSpPr/>
          <p:nvPr/>
        </p:nvCxnSpPr>
        <p:spPr>
          <a:xfrm>
            <a:off x="7293981" y="3347683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F28F81-8CC6-0A5F-48E7-A7AB58F6A5A3}"/>
              </a:ext>
            </a:extLst>
          </p:cNvPr>
          <p:cNvCxnSpPr/>
          <p:nvPr/>
        </p:nvCxnSpPr>
        <p:spPr>
          <a:xfrm flipH="1">
            <a:off x="7293995" y="3347680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42C921-8B82-4E0E-DD22-0C99A3658801}"/>
              </a:ext>
            </a:extLst>
          </p:cNvPr>
          <p:cNvCxnSpPr/>
          <p:nvPr/>
        </p:nvCxnSpPr>
        <p:spPr>
          <a:xfrm>
            <a:off x="9066419" y="3347680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0F3A113-A867-11F7-D38D-B7C35C62B2CA}"/>
              </a:ext>
            </a:extLst>
          </p:cNvPr>
          <p:cNvCxnSpPr/>
          <p:nvPr/>
        </p:nvCxnSpPr>
        <p:spPr>
          <a:xfrm>
            <a:off x="9066419" y="3347680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BC06DB-E8C5-8AAE-3782-B48EB2B36518}"/>
              </a:ext>
            </a:extLst>
          </p:cNvPr>
          <p:cNvCxnSpPr/>
          <p:nvPr/>
        </p:nvCxnSpPr>
        <p:spPr>
          <a:xfrm>
            <a:off x="10836073" y="3347681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7809BB-DB37-680A-1263-1CD415639AD3}"/>
              </a:ext>
            </a:extLst>
          </p:cNvPr>
          <p:cNvCxnSpPr/>
          <p:nvPr/>
        </p:nvCxnSpPr>
        <p:spPr>
          <a:xfrm flipH="1">
            <a:off x="9066434" y="3347681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D69073-6D44-E77B-9ACB-5B2420CB9ADC}"/>
              </a:ext>
            </a:extLst>
          </p:cNvPr>
          <p:cNvCxnSpPr/>
          <p:nvPr/>
        </p:nvCxnSpPr>
        <p:spPr>
          <a:xfrm flipH="1">
            <a:off x="7293995" y="3347681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26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953F0-6A0F-B00C-328B-E7E4CEBA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698F-26C3-D2DE-A924-3F410B71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562040-8CD0-2DA2-7F0B-24290AC4BF58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8A6133-605A-4688-D4A7-E7D1817601C3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B4EC0F-FA60-3A60-6342-20B786C3F3FE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4DDC23-AEE6-B05B-D577-737CB368B425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0BC234-CFC7-AFF2-D484-E65777B496AC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F13C4C-CC9A-134F-EA11-E66466A810D5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CD5E89-6E30-0B86-3F2E-6B02D7898F4C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EF0E4-E83E-E9BC-7209-444A42867F2D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AFD3E791-6C0A-D288-80D7-6FF0D6B7BF0A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DF24B10F-BD42-0DEF-3819-AEBAEB89934F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6E50AF-D5D3-D3DB-0F75-04051AE286C8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7AA685A0-E83C-1553-85CD-A38689365078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350FA3-4D32-52DA-BAF8-FC719A182397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8979283F-D913-FDA0-51D6-4CC13424DEBF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DFC0C0-27EC-B00E-A381-358BD64BB04F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308518C8-C30C-2D94-22E7-9E0F7210AA7A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20CFE3D3-90E7-C7BC-547B-38D6AE7E7511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6155718-D8AB-0944-15FC-C9C1BB4DF399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105AEBC-5047-74E2-7E75-A72CF399061E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E9AC502-B265-50A9-9E87-4F0E42D2BFD2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257014A-3F51-E68A-EEEA-AB39F2A8BE3A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76F1DDA8-4FF8-B42F-F562-3EA945ADA8FC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E1C77B9-0359-14FF-41CB-ABCFE6A94056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CBBBB32E-D20A-7EF1-C608-54B6651D6981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56E577D-0F8E-4AB3-5210-AE5B188616E4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0521F68-5316-08C3-136F-57085B79ACA2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B1C3506-D8E2-BFDB-0E18-2EE1A4654C6F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873310A7-A36B-F27C-FE7B-FB0656D1D64E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CF4AC553-51FD-690E-89F8-D6F379039B1D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5142F47D-2952-B5C6-95BC-9C95D90A71A1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3300757-CC8D-1D60-71E1-972DD766D515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BA88BA4B-61A5-3D91-6801-353FF853AC77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0EBA1A-0229-2801-3511-98D2DFCF23B6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04B16A7-617A-ED00-105E-16025E1F9F66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ABA38947-55B9-9D53-966E-8775F3A96B9A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0DE10F7-6092-C8F6-4AF6-AD7B315410B1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F0F4242-99E4-2413-2B59-C1E990337FC1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69BDA25-ABBC-8CC0-A3C7-AE7C63AF99A5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17ABBEE-F441-EB29-CF47-4A56E36AC821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4D210DE-EA35-0972-1706-E949D214FF58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12B288D-7EFA-1597-F5B9-E4E526D1BA1E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286BE34B-836B-2C48-126D-B8E85333A529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80BA6776-E945-5637-018F-C3BBADC8E875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3726A33F-BE08-8A7F-4BC7-C77A9C080019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8E86B148-5B76-0871-8AFA-529A4DE780A5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05FE3F56-FCFB-53E9-AD66-B1223861A48D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B705603-B82C-1C73-8B58-675A79EC4748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7D33DC44-5B7F-E4CC-7F91-7B9AAA1F7DF7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A4C64DE0-3372-FCBF-B4E2-FABEF42B3602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05F0BA3-7171-FD5C-74BF-917CB3C045D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7EB5C4D-BFDE-3AA5-6CD3-0E16CAD36CFF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ECE72CF-2E06-6DF7-4522-71BC08021027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C15A43F-5BFA-D3A9-D18E-FF05F778D033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0727F74-BDFC-B605-9F1A-91879D2B5E55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710198AB-B02E-C19F-E3DC-80C9AB554E94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C7D9BADA-0E38-B121-2757-6FB79A12B4DF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03E47E1-65C7-4FAD-CB99-8E4DF897E973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954BF0C9-B4FB-D5DE-4B58-A6B5FBC8C8CA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E222B5E3-F232-0EF8-3E41-01BE2CD6E416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DA55A71-6F2B-5498-2245-95C4F31BEDE2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75242A0E-A3D2-949F-594F-295D58D8D0ED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F9C56B8-E636-01B4-9F6E-9224EB923FFD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FA033733-CA35-56C7-988F-F78888A93C7B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312FBA98-D69E-DF32-BDB7-4387DF3DF6E7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4571CAC-9651-63CD-5B21-FD6C61546C54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D3175B4-13A5-726E-6E84-A4A0F94CC9B8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39C790F-7832-9AEB-BE0E-45C2381BF47C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A792BA90-E22E-F214-80C4-DB70C049EFA3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4BD08851-EE54-9262-2924-344C415E61D3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98F6136-E871-E31D-F607-7E2617E3ECC1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3E49028A-8D96-9475-5623-2ECD8C437FE9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801E4F50-300B-6DF1-198B-CBBE04D8B82D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4BE413B-8209-8D0B-E6EC-BB18D087FC37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40C70F6C-40F4-121F-5101-223924CC7108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1744E0F-7FD6-ABC3-36C9-69088FC11487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B2D911A-E4EB-A78F-8A78-2390FE845AD2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53A7B440-BAA9-3B18-10E8-1F950F4660AF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DCE3E7C8-5254-E81C-71A4-C7650EC3C6DE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5C4A14B-559C-2E84-4F35-64C1F8BE52FB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3BD7B730-48D2-ABC3-9F84-C519AE9D54A2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FDA7AF15-0C0F-9626-2730-CDCAC5F14948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A8183CFC-2724-C936-BCED-3C7366D6E6EC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DFBEAA1-366E-B5ED-5A7E-4296F752865B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245CBA6A-FA5D-BEA1-CC77-1B99ABF66945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7025366-3904-02A8-4A42-66251048BE70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966265-2989-54C3-8191-FC8C28B1B988}"/>
              </a:ext>
            </a:extLst>
          </p:cNvPr>
          <p:cNvSpPr txBox="1"/>
          <p:nvPr/>
        </p:nvSpPr>
        <p:spPr>
          <a:xfrm>
            <a:off x="702645" y="194492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Execution and Storage retrieval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B04866-F0FD-7A86-6059-91D0593C1DA7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346411" y="3342957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24ABE5-7473-AE43-E7BE-B5C86E597B28}"/>
              </a:ext>
            </a:extLst>
          </p:cNvPr>
          <p:cNvCxnSpPr>
            <a:stCxn id="7" idx="2"/>
            <a:endCxn id="192" idx="0"/>
          </p:cNvCxnSpPr>
          <p:nvPr/>
        </p:nvCxnSpPr>
        <p:spPr>
          <a:xfrm>
            <a:off x="1346411" y="3342957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2200DB-C7B1-28EF-D6B4-6A0B32AEB098}"/>
              </a:ext>
            </a:extLst>
          </p:cNvPr>
          <p:cNvCxnSpPr>
            <a:stCxn id="4" idx="2"/>
            <a:endCxn id="205" idx="0"/>
          </p:cNvCxnSpPr>
          <p:nvPr/>
        </p:nvCxnSpPr>
        <p:spPr>
          <a:xfrm>
            <a:off x="1346412" y="3342957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6FC61C-5908-D982-CBAC-E402CF57003D}"/>
              </a:ext>
            </a:extLst>
          </p:cNvPr>
          <p:cNvCxnSpPr>
            <a:stCxn id="193" idx="2"/>
            <a:endCxn id="11" idx="0"/>
          </p:cNvCxnSpPr>
          <p:nvPr/>
        </p:nvCxnSpPr>
        <p:spPr>
          <a:xfrm flipH="1">
            <a:off x="1346426" y="3342954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8737AC-D8E0-4E0E-1A64-97397CC81378}"/>
              </a:ext>
            </a:extLst>
          </p:cNvPr>
          <p:cNvCxnSpPr>
            <a:stCxn id="194" idx="2"/>
            <a:endCxn id="192" idx="0"/>
          </p:cNvCxnSpPr>
          <p:nvPr/>
        </p:nvCxnSpPr>
        <p:spPr>
          <a:xfrm>
            <a:off x="3118850" y="3342954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5C79C5-2D03-560A-B7AD-AACD50D89545}"/>
              </a:ext>
            </a:extLst>
          </p:cNvPr>
          <p:cNvCxnSpPr>
            <a:stCxn id="194" idx="2"/>
            <a:endCxn id="205" idx="0"/>
          </p:cNvCxnSpPr>
          <p:nvPr/>
        </p:nvCxnSpPr>
        <p:spPr>
          <a:xfrm>
            <a:off x="3118850" y="3342954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753FFB-9C7F-919F-93A0-5B8AB120B5C3}"/>
              </a:ext>
            </a:extLst>
          </p:cNvPr>
          <p:cNvCxnSpPr>
            <a:stCxn id="207" idx="2"/>
            <a:endCxn id="205" idx="0"/>
          </p:cNvCxnSpPr>
          <p:nvPr/>
        </p:nvCxnSpPr>
        <p:spPr>
          <a:xfrm>
            <a:off x="4888504" y="3342955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79D58D-8417-D65F-8A30-BDD1514ECC66}"/>
              </a:ext>
            </a:extLst>
          </p:cNvPr>
          <p:cNvCxnSpPr>
            <a:stCxn id="207" idx="2"/>
            <a:endCxn id="192" idx="0"/>
          </p:cNvCxnSpPr>
          <p:nvPr/>
        </p:nvCxnSpPr>
        <p:spPr>
          <a:xfrm flipH="1">
            <a:off x="3118865" y="3342955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6F9EC4-575F-D668-C3E9-9BAD24D92013}"/>
              </a:ext>
            </a:extLst>
          </p:cNvPr>
          <p:cNvCxnSpPr>
            <a:stCxn id="207" idx="2"/>
            <a:endCxn id="11" idx="0"/>
          </p:cNvCxnSpPr>
          <p:nvPr/>
        </p:nvCxnSpPr>
        <p:spPr>
          <a:xfrm flipH="1">
            <a:off x="1346426" y="3342955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0BE1DD-5FC9-0BA1-440D-DE2AB048F670}"/>
              </a:ext>
            </a:extLst>
          </p:cNvPr>
          <p:cNvCxnSpPr/>
          <p:nvPr/>
        </p:nvCxnSpPr>
        <p:spPr>
          <a:xfrm>
            <a:off x="7293980" y="3347683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48ECE0-548D-02AF-44DF-064495AA2F95}"/>
              </a:ext>
            </a:extLst>
          </p:cNvPr>
          <p:cNvCxnSpPr/>
          <p:nvPr/>
        </p:nvCxnSpPr>
        <p:spPr>
          <a:xfrm>
            <a:off x="7293980" y="3347683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8DD48A-6DD8-B0AD-61D2-15EACC084110}"/>
              </a:ext>
            </a:extLst>
          </p:cNvPr>
          <p:cNvCxnSpPr/>
          <p:nvPr/>
        </p:nvCxnSpPr>
        <p:spPr>
          <a:xfrm>
            <a:off x="7293981" y="3347683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5171576-AAC5-D6F3-A239-B8205B4BAD0A}"/>
              </a:ext>
            </a:extLst>
          </p:cNvPr>
          <p:cNvCxnSpPr/>
          <p:nvPr/>
        </p:nvCxnSpPr>
        <p:spPr>
          <a:xfrm flipH="1">
            <a:off x="7293995" y="3347680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59229B-BAF3-F9AB-DD79-7FF0AB60124F}"/>
              </a:ext>
            </a:extLst>
          </p:cNvPr>
          <p:cNvCxnSpPr/>
          <p:nvPr/>
        </p:nvCxnSpPr>
        <p:spPr>
          <a:xfrm>
            <a:off x="9066419" y="3347680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CE297A-884A-4E07-5C04-12C7AE67A8D9}"/>
              </a:ext>
            </a:extLst>
          </p:cNvPr>
          <p:cNvCxnSpPr/>
          <p:nvPr/>
        </p:nvCxnSpPr>
        <p:spPr>
          <a:xfrm>
            <a:off x="9066419" y="3347680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E8F95C-D589-39F5-7DFE-6E62E5D65F4E}"/>
              </a:ext>
            </a:extLst>
          </p:cNvPr>
          <p:cNvCxnSpPr/>
          <p:nvPr/>
        </p:nvCxnSpPr>
        <p:spPr>
          <a:xfrm>
            <a:off x="10836073" y="3347681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0F235E7-8BEF-24A0-F750-308334D58E21}"/>
              </a:ext>
            </a:extLst>
          </p:cNvPr>
          <p:cNvCxnSpPr/>
          <p:nvPr/>
        </p:nvCxnSpPr>
        <p:spPr>
          <a:xfrm flipH="1">
            <a:off x="9066434" y="3347681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F1B67F-7981-E515-6AE4-98128EE0260A}"/>
              </a:ext>
            </a:extLst>
          </p:cNvPr>
          <p:cNvCxnSpPr/>
          <p:nvPr/>
        </p:nvCxnSpPr>
        <p:spPr>
          <a:xfrm flipH="1">
            <a:off x="7293995" y="3347681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E28EB0-0375-5BF7-EEDE-D910784B73BC}"/>
              </a:ext>
            </a:extLst>
          </p:cNvPr>
          <p:cNvCxnSpPr>
            <a:cxnSpLocks/>
          </p:cNvCxnSpPr>
          <p:nvPr/>
        </p:nvCxnSpPr>
        <p:spPr>
          <a:xfrm>
            <a:off x="1499936" y="424686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BFA364-D1FF-717E-9977-2735E0A32F91}"/>
              </a:ext>
            </a:extLst>
          </p:cNvPr>
          <p:cNvCxnSpPr>
            <a:cxnSpLocks/>
          </p:cNvCxnSpPr>
          <p:nvPr/>
        </p:nvCxnSpPr>
        <p:spPr>
          <a:xfrm>
            <a:off x="1084445" y="424685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FC94BF-6641-3AE3-EF18-D095B7543F54}"/>
              </a:ext>
            </a:extLst>
          </p:cNvPr>
          <p:cNvCxnSpPr>
            <a:cxnSpLocks/>
          </p:cNvCxnSpPr>
          <p:nvPr/>
        </p:nvCxnSpPr>
        <p:spPr>
          <a:xfrm>
            <a:off x="3269380" y="424685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B0B47D-2BDB-422B-609B-9918352988BF}"/>
              </a:ext>
            </a:extLst>
          </p:cNvPr>
          <p:cNvCxnSpPr>
            <a:cxnSpLocks/>
          </p:cNvCxnSpPr>
          <p:nvPr/>
        </p:nvCxnSpPr>
        <p:spPr>
          <a:xfrm>
            <a:off x="2853889" y="424685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FEF47A-E74C-0595-94EF-5B495DC4498F}"/>
              </a:ext>
            </a:extLst>
          </p:cNvPr>
          <p:cNvCxnSpPr>
            <a:cxnSpLocks/>
          </p:cNvCxnSpPr>
          <p:nvPr/>
        </p:nvCxnSpPr>
        <p:spPr>
          <a:xfrm>
            <a:off x="5037027" y="424685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33B887-B8BF-D52E-E200-970DE5D65747}"/>
              </a:ext>
            </a:extLst>
          </p:cNvPr>
          <p:cNvCxnSpPr>
            <a:cxnSpLocks/>
          </p:cNvCxnSpPr>
          <p:nvPr/>
        </p:nvCxnSpPr>
        <p:spPr>
          <a:xfrm>
            <a:off x="4621536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87537C-DED9-CF6B-7514-86C737F19FB7}"/>
              </a:ext>
            </a:extLst>
          </p:cNvPr>
          <p:cNvCxnSpPr>
            <a:cxnSpLocks/>
          </p:cNvCxnSpPr>
          <p:nvPr/>
        </p:nvCxnSpPr>
        <p:spPr>
          <a:xfrm>
            <a:off x="7437119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10E68F-A57D-ECCD-4628-C3A74B6F1DC6}"/>
              </a:ext>
            </a:extLst>
          </p:cNvPr>
          <p:cNvCxnSpPr>
            <a:cxnSpLocks/>
          </p:cNvCxnSpPr>
          <p:nvPr/>
        </p:nvCxnSpPr>
        <p:spPr>
          <a:xfrm>
            <a:off x="7021628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643E16-6405-7D27-B341-0906461BE222}"/>
              </a:ext>
            </a:extLst>
          </p:cNvPr>
          <p:cNvCxnSpPr>
            <a:cxnSpLocks/>
          </p:cNvCxnSpPr>
          <p:nvPr/>
        </p:nvCxnSpPr>
        <p:spPr>
          <a:xfrm>
            <a:off x="9206564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001E75-50BE-A6F3-82F0-3E2D94D50616}"/>
              </a:ext>
            </a:extLst>
          </p:cNvPr>
          <p:cNvCxnSpPr>
            <a:cxnSpLocks/>
          </p:cNvCxnSpPr>
          <p:nvPr/>
        </p:nvCxnSpPr>
        <p:spPr>
          <a:xfrm>
            <a:off x="8791073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3718465-CD43-06A2-A8E5-C680BE418FAD}"/>
              </a:ext>
            </a:extLst>
          </p:cNvPr>
          <p:cNvCxnSpPr>
            <a:cxnSpLocks/>
          </p:cNvCxnSpPr>
          <p:nvPr/>
        </p:nvCxnSpPr>
        <p:spPr>
          <a:xfrm>
            <a:off x="10974211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31B3E8B-6380-8863-2F52-B446A85A7CF7}"/>
              </a:ext>
            </a:extLst>
          </p:cNvPr>
          <p:cNvCxnSpPr>
            <a:cxnSpLocks/>
          </p:cNvCxnSpPr>
          <p:nvPr/>
        </p:nvCxnSpPr>
        <p:spPr>
          <a:xfrm>
            <a:off x="10558720" y="424683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AC7675-CF55-5678-825D-CE5810EC2B5B}"/>
              </a:ext>
            </a:extLst>
          </p:cNvPr>
          <p:cNvCxnSpPr>
            <a:cxnSpLocks/>
          </p:cNvCxnSpPr>
          <p:nvPr/>
        </p:nvCxnSpPr>
        <p:spPr>
          <a:xfrm>
            <a:off x="1499936" y="512358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21C150B-D5BF-6BE6-B4C8-56275A187D43}"/>
              </a:ext>
            </a:extLst>
          </p:cNvPr>
          <p:cNvCxnSpPr>
            <a:cxnSpLocks/>
          </p:cNvCxnSpPr>
          <p:nvPr/>
        </p:nvCxnSpPr>
        <p:spPr>
          <a:xfrm>
            <a:off x="1084445" y="512358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59CAEC-501B-E1DC-28B0-AAFD1023B62B}"/>
              </a:ext>
            </a:extLst>
          </p:cNvPr>
          <p:cNvCxnSpPr>
            <a:cxnSpLocks/>
          </p:cNvCxnSpPr>
          <p:nvPr/>
        </p:nvCxnSpPr>
        <p:spPr>
          <a:xfrm>
            <a:off x="3269380" y="512358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A8E36E-2CE8-9385-AF96-1EB100B0C484}"/>
              </a:ext>
            </a:extLst>
          </p:cNvPr>
          <p:cNvCxnSpPr>
            <a:cxnSpLocks/>
          </p:cNvCxnSpPr>
          <p:nvPr/>
        </p:nvCxnSpPr>
        <p:spPr>
          <a:xfrm>
            <a:off x="2853889" y="512357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792046-928C-5D9E-BF85-B7AE2E98AA02}"/>
              </a:ext>
            </a:extLst>
          </p:cNvPr>
          <p:cNvCxnSpPr>
            <a:cxnSpLocks/>
          </p:cNvCxnSpPr>
          <p:nvPr/>
        </p:nvCxnSpPr>
        <p:spPr>
          <a:xfrm>
            <a:off x="5037027" y="512357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93D60B-D7D8-F8B4-B991-E9F388D001B9}"/>
              </a:ext>
            </a:extLst>
          </p:cNvPr>
          <p:cNvCxnSpPr>
            <a:cxnSpLocks/>
          </p:cNvCxnSpPr>
          <p:nvPr/>
        </p:nvCxnSpPr>
        <p:spPr>
          <a:xfrm>
            <a:off x="4621536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6A93DB-E14A-ED97-F9CC-94B51A313985}"/>
              </a:ext>
            </a:extLst>
          </p:cNvPr>
          <p:cNvCxnSpPr>
            <a:cxnSpLocks/>
          </p:cNvCxnSpPr>
          <p:nvPr/>
        </p:nvCxnSpPr>
        <p:spPr>
          <a:xfrm>
            <a:off x="7437119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80CF0B-2EA7-E909-7C77-7D1AE649CCD1}"/>
              </a:ext>
            </a:extLst>
          </p:cNvPr>
          <p:cNvCxnSpPr>
            <a:cxnSpLocks/>
          </p:cNvCxnSpPr>
          <p:nvPr/>
        </p:nvCxnSpPr>
        <p:spPr>
          <a:xfrm>
            <a:off x="7021628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6BB4EF8-82F7-E4B0-3CA7-8F0F5ECB342C}"/>
              </a:ext>
            </a:extLst>
          </p:cNvPr>
          <p:cNvCxnSpPr>
            <a:cxnSpLocks/>
          </p:cNvCxnSpPr>
          <p:nvPr/>
        </p:nvCxnSpPr>
        <p:spPr>
          <a:xfrm>
            <a:off x="9206564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65FEE2-5780-EAE2-751E-48BDB9563688}"/>
              </a:ext>
            </a:extLst>
          </p:cNvPr>
          <p:cNvCxnSpPr>
            <a:cxnSpLocks/>
          </p:cNvCxnSpPr>
          <p:nvPr/>
        </p:nvCxnSpPr>
        <p:spPr>
          <a:xfrm>
            <a:off x="8791073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745DE5-AFB4-44A5-2C26-7092501F7DB9}"/>
              </a:ext>
            </a:extLst>
          </p:cNvPr>
          <p:cNvCxnSpPr>
            <a:cxnSpLocks/>
          </p:cNvCxnSpPr>
          <p:nvPr/>
        </p:nvCxnSpPr>
        <p:spPr>
          <a:xfrm>
            <a:off x="10974211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0BA8CD-F40E-5612-7A25-0C3D6F664706}"/>
              </a:ext>
            </a:extLst>
          </p:cNvPr>
          <p:cNvCxnSpPr>
            <a:cxnSpLocks/>
          </p:cNvCxnSpPr>
          <p:nvPr/>
        </p:nvCxnSpPr>
        <p:spPr>
          <a:xfrm>
            <a:off x="10558720" y="512356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56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071F-9D8A-3010-5929-1D29CF34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9DC5-E7AA-83B4-740B-3D98831C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Calvin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C219D-CF22-F4E5-CF3D-8F1B0A79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35F9-C147-7E02-A89F-E0FCBA26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Three key components: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Sequencer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Scheduler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Execution and Storage</a:t>
            </a:r>
          </a:p>
        </p:txBody>
      </p:sp>
    </p:spTree>
    <p:extLst>
      <p:ext uri="{BB962C8B-B14F-4D97-AF65-F5344CB8AC3E}">
        <p14:creationId xmlns:p14="http://schemas.microsoft.com/office/powerpoint/2010/main" val="946048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D007-5906-7459-AA75-DA42B717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8ADB-18DA-1B9B-967F-E93F541C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28A3E-6881-5977-4009-08FD65E7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E9867-61B8-9B09-B1D5-18F5FAF0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04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1C4F6-12A6-A528-C16B-D451AE965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163A-7646-B233-01BC-4779C215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D11AD-619E-5A36-A0B0-5D1964C2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ADC5D-B64A-73B2-9902-EC3A04AB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Scalability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Single sequencer bottlenecks the system and single point of failure.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Sequencer does several tasks:</a:t>
            </a: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16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3A13-B0EC-A541-42FD-4B5F55359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C7B7-6C28-964B-8C2B-8C78CC5C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08F55-8B82-05FE-0D75-2D4E24E0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1CA5-68AB-4284-64B0-6C339AD9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Scalability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Single sequencer bottlenecks the system and single point of failure.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Sequencer does several tasks: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Collects incoming client transactions.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9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0178B-D602-635D-DEFD-8A5D450F2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2B71-837A-49C2-268C-F8A51F4D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46AAF-7E46-4CFE-A3A4-C53925CD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A2370-D409-E66F-4E94-91EEC9F5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Scalability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Single sequencer bottlenecks the system and single point of failure.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Sequencer does several tasks: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Collects incoming client transactions.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Determines all the transaction inputs (read sets). </a:t>
            </a:r>
          </a:p>
        </p:txBody>
      </p:sp>
    </p:spTree>
    <p:extLst>
      <p:ext uri="{BB962C8B-B14F-4D97-AF65-F5344CB8AC3E}">
        <p14:creationId xmlns:p14="http://schemas.microsoft.com/office/powerpoint/2010/main" val="324605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AD9C-9693-FD88-F348-CF4FCB98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4DF4-8088-402B-70E8-2D74AD0A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02D01-94A8-3BEB-9DC7-F2288C63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0C09-CFFF-01C3-5636-7D05133D5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Scalability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Single sequencer bottlenecks the system and single point of failure.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Sequencer does several tasks: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Collects incoming client transactions.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Determines all the transaction inputs (read sets). 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Replicates transactional inputs across all replicas.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F3969-E1F2-F8C9-0877-3F50B4CA3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36D6-43CF-E700-7D7B-F41C0485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79585-1729-C775-76E7-80BD68D6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F95F-E9D5-C6F5-654D-E043F61F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Calvin suggests having a sequencer at every partition of a replica. </a:t>
            </a:r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Scalability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Single sequencer bottlenecks the system and single point of failure.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Sequencer does several tasks: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Collects incoming client transactions.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Determines all the transaction inputs (read sets). 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Replicates transactional inputs across all replicas.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It is the task of the sequencer to </a:t>
            </a:r>
            <a:r>
              <a:rPr lang="en-US" b="1" dirty="0">
                <a:latin typeface="Palatino Linotype" panose="02040502050505030304" pitchFamily="18" charset="0"/>
              </a:rPr>
              <a:t>create an order </a:t>
            </a:r>
            <a:r>
              <a:rPr lang="en-US" dirty="0">
                <a:latin typeface="Palatino Linotype" panose="02040502050505030304" pitchFamily="18" charset="0"/>
              </a:rPr>
              <a:t>for all the transactions that it has received!</a:t>
            </a:r>
          </a:p>
        </p:txBody>
      </p:sp>
    </p:spTree>
    <p:extLst>
      <p:ext uri="{BB962C8B-B14F-4D97-AF65-F5344CB8AC3E}">
        <p14:creationId xmlns:p14="http://schemas.microsoft.com/office/powerpoint/2010/main" val="348556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CB606-27ED-B87B-612B-E0B63161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9AAE-B243-04A3-57DD-53A30C9E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 Modern systems look like?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AE3AC-DF84-6E0A-0E29-82AA10B9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3F3F-D2E1-5F25-509C-33C5262B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Are modern distributed systems fully replicated or sharded?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combination of both: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Sharded Replicated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Replicated Sharded</a:t>
            </a:r>
          </a:p>
        </p:txBody>
      </p:sp>
    </p:spTree>
    <p:extLst>
      <p:ext uri="{BB962C8B-B14F-4D97-AF65-F5344CB8AC3E}">
        <p14:creationId xmlns:p14="http://schemas.microsoft.com/office/powerpoint/2010/main" val="2694224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D704-6777-F69E-BA93-C26ABBFFB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E5B4-874F-6ECC-BA68-958B9607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0D1C-07F8-D9AC-92AF-A819CF2C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B84C1-A861-424F-5AA2-C806471C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sequencer collect client transactions?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long does it wait?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6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0173-3A21-B3F2-7813-9C8FDFD9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CA0B-811E-DCD8-DFDD-EBB57EE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9676-148E-7D71-7E4A-DA138EED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07D1-7704-F5ED-B3C6-70E2671D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sequencer collect client transactions?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long does it wait?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Calvin follows an </a:t>
            </a:r>
            <a:r>
              <a:rPr lang="en-US" sz="2400" b="1" dirty="0">
                <a:latin typeface="Palatino Linotype" panose="02040502050505030304" pitchFamily="18" charset="0"/>
              </a:rPr>
              <a:t>epoch-based design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 epoch lasts a specific amount of time (say 10ms).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80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BC6BC-FADB-45ED-F837-934689B3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74AA-A76E-7DE1-8597-7D9D4996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EE1BC-ED2E-1671-2327-8ED7F74C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9622-FB43-2D07-DA16-11D7651E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sequencer collect client transactions?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long does it wait?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Calvin follows an </a:t>
            </a:r>
            <a:r>
              <a:rPr lang="en-US" sz="2400" b="1" dirty="0">
                <a:latin typeface="Palatino Linotype" panose="02040502050505030304" pitchFamily="18" charset="0"/>
              </a:rPr>
              <a:t>epoch-based design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 epoch lasts a specific amount of time (say 10ms).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During an epoch each sequencer collects as many transactions as it can.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Once an epoch expires, it creates a batch of collected requests and initiates replication.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this it forwards the batch to a scheduler.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batch has </a:t>
            </a:r>
            <a:r>
              <a:rPr lang="en-US" b="1" dirty="0">
                <a:latin typeface="Palatino Linotype" panose="02040502050505030304" pitchFamily="18" charset="0"/>
              </a:rPr>
              <a:t>a pair of identifiers</a:t>
            </a:r>
            <a:r>
              <a:rPr lang="en-US" dirty="0">
                <a:latin typeface="Palatino Linotype" panose="02040502050505030304" pitchFamily="18" charset="0"/>
              </a:rPr>
              <a:t>: sequencer no and epoch no.</a:t>
            </a:r>
          </a:p>
        </p:txBody>
      </p:sp>
    </p:spTree>
    <p:extLst>
      <p:ext uri="{BB962C8B-B14F-4D97-AF65-F5344CB8AC3E}">
        <p14:creationId xmlns:p14="http://schemas.microsoft.com/office/powerpoint/2010/main" val="122489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BD0FE-9D32-00F9-7FF8-E925C50B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C4E2-E99C-CE2B-F49B-3C24FCC3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AA8D92-610E-6944-2C63-4C2A302D3F93}"/>
              </a:ext>
            </a:extLst>
          </p:cNvPr>
          <p:cNvGrpSpPr/>
          <p:nvPr/>
        </p:nvGrpSpPr>
        <p:grpSpPr>
          <a:xfrm>
            <a:off x="652007" y="2692563"/>
            <a:ext cx="1407799" cy="3419479"/>
            <a:chOff x="652007" y="3212327"/>
            <a:chExt cx="1407799" cy="341947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0A70CD9-0663-682C-F117-CC6006028467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C1A673-641C-2DB0-4B5B-D6605FD3300B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96F06F-F281-9985-26CD-6E0B4E65D41A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DA819F-9695-1C84-E30C-EB8894A6E0F3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567DDB-66A4-C73B-369F-7EA5938DD70A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F48DCC-B9CC-2DF8-C0DE-51DA72C6E9AE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34D5C-01EB-4C07-BA13-1951C8A14CAB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58D9E744-0510-DE49-CDE2-A7B2261A055D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>
              <a:extLst>
                <a:ext uri="{FF2B5EF4-FFF2-40B4-BE49-F238E27FC236}">
                  <a16:creationId xmlns:a16="http://schemas.microsoft.com/office/drawing/2014/main" id="{D1B405E0-B1B7-52D0-94A1-7D1F3D577FB6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21048C-7EC7-24E6-B945-8073B7528495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07FEF434-593E-E6CF-AEDC-CB4C40A57F2F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438C6-6C12-2145-4722-B6ADC26401A9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B58CF37-272D-D037-0EFF-DB0291D7C8D7}"/>
              </a:ext>
            </a:extLst>
          </p:cNvPr>
          <p:cNvSpPr txBox="1"/>
          <p:nvPr/>
        </p:nvSpPr>
        <p:spPr>
          <a:xfrm>
            <a:off x="2486595" y="643906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DAED75-682C-7590-B032-B26DA8F78C05}"/>
              </a:ext>
            </a:extLst>
          </p:cNvPr>
          <p:cNvSpPr txBox="1"/>
          <p:nvPr/>
        </p:nvSpPr>
        <p:spPr>
          <a:xfrm>
            <a:off x="8502853" y="644457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Replica B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E288556C-AD1F-7465-ECCA-D413877AE20C}"/>
              </a:ext>
            </a:extLst>
          </p:cNvPr>
          <p:cNvSpPr/>
          <p:nvPr/>
        </p:nvSpPr>
        <p:spPr>
          <a:xfrm rot="16200000">
            <a:off x="2916966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F134A0EF-CE03-8EE4-66AD-539760FE4032}"/>
              </a:ext>
            </a:extLst>
          </p:cNvPr>
          <p:cNvSpPr/>
          <p:nvPr/>
        </p:nvSpPr>
        <p:spPr>
          <a:xfrm rot="16200000">
            <a:off x="8855060" y="4515397"/>
            <a:ext cx="354655" cy="3607412"/>
          </a:xfrm>
          <a:prstGeom prst="leftBrace">
            <a:avLst>
              <a:gd name="adj1" fmla="val 8333"/>
              <a:gd name="adj2" fmla="val 502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7971C0F-57C7-9E7C-62CE-7ACF17C168CA}"/>
              </a:ext>
            </a:extLst>
          </p:cNvPr>
          <p:cNvGrpSpPr/>
          <p:nvPr/>
        </p:nvGrpSpPr>
        <p:grpSpPr>
          <a:xfrm>
            <a:off x="652008" y="1347538"/>
            <a:ext cx="10953304" cy="436029"/>
            <a:chOff x="652008" y="1039528"/>
            <a:chExt cx="10953304" cy="43602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A5337B8-198F-627B-0B0F-DD765DB18CD2}"/>
                </a:ext>
              </a:extLst>
            </p:cNvPr>
            <p:cNvSpPr/>
            <p:nvPr/>
          </p:nvSpPr>
          <p:spPr>
            <a:xfrm>
              <a:off x="652008" y="1039528"/>
              <a:ext cx="10953304" cy="4360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26B939A-59BA-597D-5BF4-656098EFFBEC}"/>
                </a:ext>
              </a:extLst>
            </p:cNvPr>
            <p:cNvSpPr txBox="1"/>
            <p:nvPr/>
          </p:nvSpPr>
          <p:spPr>
            <a:xfrm>
              <a:off x="5075527" y="1106225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Palatino Linotype" panose="02040502050505030304" pitchFamily="18" charset="0"/>
                </a:rPr>
                <a:t>Client Application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4222B7-378A-C377-10C0-C70CCE734C2A}"/>
              </a:ext>
            </a:extLst>
          </p:cNvPr>
          <p:cNvGrpSpPr/>
          <p:nvPr/>
        </p:nvGrpSpPr>
        <p:grpSpPr>
          <a:xfrm>
            <a:off x="2424446" y="2692560"/>
            <a:ext cx="1407799" cy="3419479"/>
            <a:chOff x="652007" y="3212327"/>
            <a:chExt cx="1407799" cy="3419479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515D8397-690B-CF31-B1B3-D42FD17EAC5D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B5BE54A-93DF-3D59-8D62-A05BD7AECB0E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3C15E4C-A309-F9A0-0D3F-3C10697A5E6B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802D8EA-108E-4D86-1CF1-D644182E1308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3FECD23-83D1-1C48-B8B1-F277BA62233F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338F70B-C449-F5EC-F5D7-07F473A32A32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E4AA1C00-72CE-DFDD-F7AF-539CD53F3D8D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9CEA50C2-B115-869A-CDC8-BD266965AA55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>
              <a:extLst>
                <a:ext uri="{FF2B5EF4-FFF2-40B4-BE49-F238E27FC236}">
                  <a16:creationId xmlns:a16="http://schemas.microsoft.com/office/drawing/2014/main" id="{5DB54109-52B3-F610-8EBB-B7A2FA55364A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9637F86A-7A62-ABA7-3D74-F535D08F7857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189" name="Magnetic Disk 188">
                <a:extLst>
                  <a:ext uri="{FF2B5EF4-FFF2-40B4-BE49-F238E27FC236}">
                    <a16:creationId xmlns:a16="http://schemas.microsoft.com/office/drawing/2014/main" id="{F9AED07C-FD25-5FA7-D408-F28047600AD7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4900AD54-312D-0C8A-2092-F3ED773207FB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9ED379F-FFB4-6F92-9E49-046FC11E313B}"/>
              </a:ext>
            </a:extLst>
          </p:cNvPr>
          <p:cNvGrpSpPr/>
          <p:nvPr/>
        </p:nvGrpSpPr>
        <p:grpSpPr>
          <a:xfrm>
            <a:off x="4194100" y="2692561"/>
            <a:ext cx="1407799" cy="3419479"/>
            <a:chOff x="652007" y="3212327"/>
            <a:chExt cx="1407799" cy="3419479"/>
          </a:xfrm>
        </p:grpSpPr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BE699AD3-3736-8FF1-E07D-1F1C2CC20740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D882593-4AC1-7636-562D-1E6EEB0A88C6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969BEA0-99C3-0745-FDC8-B2302A7E8054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5F93BD79-DAF1-5A09-2AF1-744CB22D2383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79E8A200-07CB-98B4-05CA-18627E955F8B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3A26121-2E88-26E3-2929-E05F2440D81E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6239242-3D41-4653-08D6-7B7E85359CD7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199" name="Lightning Bolt 198">
              <a:extLst>
                <a:ext uri="{FF2B5EF4-FFF2-40B4-BE49-F238E27FC236}">
                  <a16:creationId xmlns:a16="http://schemas.microsoft.com/office/drawing/2014/main" id="{A7F7DF54-27B3-F4B7-8F15-3344E8A52A1C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>
              <a:extLst>
                <a:ext uri="{FF2B5EF4-FFF2-40B4-BE49-F238E27FC236}">
                  <a16:creationId xmlns:a16="http://schemas.microsoft.com/office/drawing/2014/main" id="{A9C5FCB3-A7C5-9E27-C5FE-347183046F51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9D2D6BB-5425-5A54-513C-6D6172D55557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02" name="Magnetic Disk 201">
                <a:extLst>
                  <a:ext uri="{FF2B5EF4-FFF2-40B4-BE49-F238E27FC236}">
                    <a16:creationId xmlns:a16="http://schemas.microsoft.com/office/drawing/2014/main" id="{B6377911-03CA-8E52-74DF-0579BED02F57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5799927-6399-2741-808B-2A81F0A92DD8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9439560-CB33-0368-4C2C-CB0F60654A58}"/>
              </a:ext>
            </a:extLst>
          </p:cNvPr>
          <p:cNvGrpSpPr/>
          <p:nvPr/>
        </p:nvGrpSpPr>
        <p:grpSpPr>
          <a:xfrm>
            <a:off x="6590103" y="2692560"/>
            <a:ext cx="1407799" cy="3419479"/>
            <a:chOff x="652007" y="3212327"/>
            <a:chExt cx="1407799" cy="341947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242B6B05-BBF9-D3F0-B780-FFDB14BCDD57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312EDAC3-FA0A-E1E3-CCAA-0CE57749998F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C3DFFA3-5865-5D7F-0350-CF5D0F0FF333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286B72A-F62B-98A6-650F-D352116E09A9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6994B67-9D5C-199A-593F-3C23A5371977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BFC4A01-F8F9-1AFB-2EEF-FBA79215FBB1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326166B-DB29-6719-90B3-A674B468DF54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12" name="Lightning Bolt 211">
              <a:extLst>
                <a:ext uri="{FF2B5EF4-FFF2-40B4-BE49-F238E27FC236}">
                  <a16:creationId xmlns:a16="http://schemas.microsoft.com/office/drawing/2014/main" id="{61E8DFD9-3A67-937A-E186-3FCCAA92486E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Lightning Bolt 212">
              <a:extLst>
                <a:ext uri="{FF2B5EF4-FFF2-40B4-BE49-F238E27FC236}">
                  <a16:creationId xmlns:a16="http://schemas.microsoft.com/office/drawing/2014/main" id="{A09AFDCE-37DF-0BCC-9B63-F938544E3773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CDE4ED-81A1-97D4-E12E-1D8EB53B7303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15" name="Magnetic Disk 214">
                <a:extLst>
                  <a:ext uri="{FF2B5EF4-FFF2-40B4-BE49-F238E27FC236}">
                    <a16:creationId xmlns:a16="http://schemas.microsoft.com/office/drawing/2014/main" id="{C0463B7F-54FD-EB2C-FD5D-CF5D5864810B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8486FA7-0F32-EAAF-CC39-354E417B5880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209E07A-92DC-5496-6EF3-10EEFD8EA7C8}"/>
              </a:ext>
            </a:extLst>
          </p:cNvPr>
          <p:cNvGrpSpPr/>
          <p:nvPr/>
        </p:nvGrpSpPr>
        <p:grpSpPr>
          <a:xfrm>
            <a:off x="8362542" y="2692557"/>
            <a:ext cx="1407799" cy="3419479"/>
            <a:chOff x="652007" y="3212327"/>
            <a:chExt cx="1407799" cy="3419479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6D7B0D9-2F20-A13D-2D56-FD9ABC996500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E0AEDDE-5A68-271B-9812-8A7305D8E8F0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A46289E-C70D-6436-8F9C-12D65A13C650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D78C87D-50B9-145C-542E-54DB56B31B2B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E2009B9-A461-6440-0FBD-6061A92B90F5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3D98B6B-A3DB-6722-5866-0F7404CC4B8B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CE8E8BB-8F73-252A-A361-581610B0BD8D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25" name="Lightning Bolt 224">
              <a:extLst>
                <a:ext uri="{FF2B5EF4-FFF2-40B4-BE49-F238E27FC236}">
                  <a16:creationId xmlns:a16="http://schemas.microsoft.com/office/drawing/2014/main" id="{1FDD4F99-AF22-A999-2467-EAD20EDE00BD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Lightning Bolt 225">
              <a:extLst>
                <a:ext uri="{FF2B5EF4-FFF2-40B4-BE49-F238E27FC236}">
                  <a16:creationId xmlns:a16="http://schemas.microsoft.com/office/drawing/2014/main" id="{8673F843-EEA5-9D01-18AD-FB4CE9A67847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A98ABC9-29C6-3A14-0D66-ED4EEB2C4CBA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28" name="Magnetic Disk 227">
                <a:extLst>
                  <a:ext uri="{FF2B5EF4-FFF2-40B4-BE49-F238E27FC236}">
                    <a16:creationId xmlns:a16="http://schemas.microsoft.com/office/drawing/2014/main" id="{9BD1D98E-912F-FB0D-CD96-79AA77004183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0869288-0EBD-EBD7-42EA-7C236F00E192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F355E8D-8942-E602-4CE0-208AFF26997A}"/>
              </a:ext>
            </a:extLst>
          </p:cNvPr>
          <p:cNvGrpSpPr/>
          <p:nvPr/>
        </p:nvGrpSpPr>
        <p:grpSpPr>
          <a:xfrm>
            <a:off x="10132196" y="2692558"/>
            <a:ext cx="1407799" cy="3419479"/>
            <a:chOff x="652007" y="3212327"/>
            <a:chExt cx="1407799" cy="3419479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1C2AF83E-0D5E-592C-E781-0566DEB8FF01}"/>
                </a:ext>
              </a:extLst>
            </p:cNvPr>
            <p:cNvSpPr/>
            <p:nvPr/>
          </p:nvSpPr>
          <p:spPr>
            <a:xfrm>
              <a:off x="652007" y="3212327"/>
              <a:ext cx="1407799" cy="34194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BED4EBB8-C02B-A74E-F676-5AF5F51238F6}"/>
                </a:ext>
              </a:extLst>
            </p:cNvPr>
            <p:cNvGrpSpPr/>
            <p:nvPr/>
          </p:nvGrpSpPr>
          <p:grpSpPr>
            <a:xfrm>
              <a:off x="702645" y="3484345"/>
              <a:ext cx="1287533" cy="378376"/>
              <a:chOff x="3253339" y="2714324"/>
              <a:chExt cx="1287533" cy="378376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CCA5102-7CEA-BC33-461C-486F0522BC19}"/>
                  </a:ext>
                </a:extLst>
              </p:cNvPr>
              <p:cNvSpPr/>
              <p:nvPr/>
            </p:nvSpPr>
            <p:spPr>
              <a:xfrm>
                <a:off x="3253340" y="2714324"/>
                <a:ext cx="1287532" cy="3783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3314D01-95A3-F542-B8FD-6B8694961CBF}"/>
                  </a:ext>
                </a:extLst>
              </p:cNvPr>
              <p:cNvSpPr txBox="1"/>
              <p:nvPr/>
            </p:nvSpPr>
            <p:spPr>
              <a:xfrm>
                <a:off x="3253339" y="272336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Sequencer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6E84753-FFBA-A610-7508-400AD56CD506}"/>
                </a:ext>
              </a:extLst>
            </p:cNvPr>
            <p:cNvGrpSpPr/>
            <p:nvPr/>
          </p:nvGrpSpPr>
          <p:grpSpPr>
            <a:xfrm>
              <a:off x="702645" y="4388251"/>
              <a:ext cx="1287532" cy="378376"/>
              <a:chOff x="3415366" y="3769786"/>
              <a:chExt cx="1287532" cy="378376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D21494A8-7C96-4F3D-E657-403933F6BAD4}"/>
                  </a:ext>
                </a:extLst>
              </p:cNvPr>
              <p:cNvSpPr/>
              <p:nvPr/>
            </p:nvSpPr>
            <p:spPr>
              <a:xfrm>
                <a:off x="3415366" y="3769786"/>
                <a:ext cx="1287532" cy="378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70FF41D8-C38F-FD9A-C2C1-0F59BA585D6E}"/>
                  </a:ext>
                </a:extLst>
              </p:cNvPr>
              <p:cNvSpPr txBox="1"/>
              <p:nvPr/>
            </p:nvSpPr>
            <p:spPr>
              <a:xfrm>
                <a:off x="3434617" y="377883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Scheduler</a:t>
                </a:r>
              </a:p>
            </p:txBody>
          </p:sp>
        </p:grpSp>
        <p:sp>
          <p:nvSpPr>
            <p:cNvPr id="238" name="Lightning Bolt 237">
              <a:extLst>
                <a:ext uri="{FF2B5EF4-FFF2-40B4-BE49-F238E27FC236}">
                  <a16:creationId xmlns:a16="http://schemas.microsoft.com/office/drawing/2014/main" id="{CFCCE8DA-F799-2C55-83F4-5120ED43C74C}"/>
                </a:ext>
              </a:extLst>
            </p:cNvPr>
            <p:cNvSpPr/>
            <p:nvPr/>
          </p:nvSpPr>
          <p:spPr>
            <a:xfrm>
              <a:off x="934453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Lightning Bolt 238">
              <a:extLst>
                <a:ext uri="{FF2B5EF4-FFF2-40B4-BE49-F238E27FC236}">
                  <a16:creationId xmlns:a16="http://schemas.microsoft.com/office/drawing/2014/main" id="{5B937DAA-A1F7-A434-8D69-7BE83D96E670}"/>
                </a:ext>
              </a:extLst>
            </p:cNvPr>
            <p:cNvSpPr/>
            <p:nvPr/>
          </p:nvSpPr>
          <p:spPr>
            <a:xfrm>
              <a:off x="1387991" y="5180754"/>
              <a:ext cx="356135" cy="462594"/>
            </a:xfrm>
            <a:prstGeom prst="lightningBol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745B1EA-DCB0-3969-A02A-E1F79E3DA866}"/>
                </a:ext>
              </a:extLst>
            </p:cNvPr>
            <p:cNvGrpSpPr/>
            <p:nvPr/>
          </p:nvGrpSpPr>
          <p:grpSpPr>
            <a:xfrm>
              <a:off x="808408" y="6067278"/>
              <a:ext cx="979755" cy="503106"/>
              <a:chOff x="3801979" y="3894189"/>
              <a:chExt cx="979755" cy="503106"/>
            </a:xfrm>
          </p:grpSpPr>
          <p:sp>
            <p:nvSpPr>
              <p:cNvPr id="241" name="Magnetic Disk 240">
                <a:extLst>
                  <a:ext uri="{FF2B5EF4-FFF2-40B4-BE49-F238E27FC236}">
                    <a16:creationId xmlns:a16="http://schemas.microsoft.com/office/drawing/2014/main" id="{AC24593D-5D59-6955-E65E-E88EED419B36}"/>
                  </a:ext>
                </a:extLst>
              </p:cNvPr>
              <p:cNvSpPr/>
              <p:nvPr/>
            </p:nvSpPr>
            <p:spPr>
              <a:xfrm>
                <a:off x="3821229" y="3894189"/>
                <a:ext cx="933651" cy="50310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42DA6689-8958-FEAC-9FD7-349066210477}"/>
                  </a:ext>
                </a:extLst>
              </p:cNvPr>
              <p:cNvSpPr txBox="1"/>
              <p:nvPr/>
            </p:nvSpPr>
            <p:spPr>
              <a:xfrm>
                <a:off x="3801979" y="4027963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Palatino Linotype" panose="02040502050505030304" pitchFamily="18" charset="0"/>
                  </a:rPr>
                  <a:t>Storage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23B1D41-3E11-9018-414E-830C87A8E324}"/>
              </a:ext>
            </a:extLst>
          </p:cNvPr>
          <p:cNvSpPr txBox="1"/>
          <p:nvPr/>
        </p:nvSpPr>
        <p:spPr>
          <a:xfrm>
            <a:off x="702645" y="194492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Execution and Storage retrieval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163198-A9DE-4C4B-4369-52899A3E94F8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346411" y="3342957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D2AB00-76F1-E54D-1734-C3E924D95A88}"/>
              </a:ext>
            </a:extLst>
          </p:cNvPr>
          <p:cNvCxnSpPr>
            <a:stCxn id="7" idx="2"/>
            <a:endCxn id="192" idx="0"/>
          </p:cNvCxnSpPr>
          <p:nvPr/>
        </p:nvCxnSpPr>
        <p:spPr>
          <a:xfrm>
            <a:off x="1346411" y="3342957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2FD6F3-C93F-1F6D-96F4-6E5A857BCCBA}"/>
              </a:ext>
            </a:extLst>
          </p:cNvPr>
          <p:cNvCxnSpPr>
            <a:stCxn id="4" idx="2"/>
            <a:endCxn id="205" idx="0"/>
          </p:cNvCxnSpPr>
          <p:nvPr/>
        </p:nvCxnSpPr>
        <p:spPr>
          <a:xfrm>
            <a:off x="1346412" y="3342957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B8E692-0573-F050-B3DB-F73DD3470C69}"/>
              </a:ext>
            </a:extLst>
          </p:cNvPr>
          <p:cNvCxnSpPr>
            <a:stCxn id="193" idx="2"/>
            <a:endCxn id="11" idx="0"/>
          </p:cNvCxnSpPr>
          <p:nvPr/>
        </p:nvCxnSpPr>
        <p:spPr>
          <a:xfrm flipH="1">
            <a:off x="1346426" y="3342954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B53CA-151A-6499-30DB-962E4D7110D3}"/>
              </a:ext>
            </a:extLst>
          </p:cNvPr>
          <p:cNvCxnSpPr>
            <a:stCxn id="194" idx="2"/>
            <a:endCxn id="192" idx="0"/>
          </p:cNvCxnSpPr>
          <p:nvPr/>
        </p:nvCxnSpPr>
        <p:spPr>
          <a:xfrm>
            <a:off x="3118850" y="3342954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029750-A553-4EDD-74CD-5BF09226B003}"/>
              </a:ext>
            </a:extLst>
          </p:cNvPr>
          <p:cNvCxnSpPr>
            <a:stCxn id="194" idx="2"/>
            <a:endCxn id="205" idx="0"/>
          </p:cNvCxnSpPr>
          <p:nvPr/>
        </p:nvCxnSpPr>
        <p:spPr>
          <a:xfrm>
            <a:off x="3118850" y="3342954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187AFA-9900-E2A9-4D5B-4FBA86F86229}"/>
              </a:ext>
            </a:extLst>
          </p:cNvPr>
          <p:cNvCxnSpPr>
            <a:stCxn id="207" idx="2"/>
            <a:endCxn id="205" idx="0"/>
          </p:cNvCxnSpPr>
          <p:nvPr/>
        </p:nvCxnSpPr>
        <p:spPr>
          <a:xfrm>
            <a:off x="4888504" y="3342955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04160-B7D6-52EC-1E2E-25D692808B76}"/>
              </a:ext>
            </a:extLst>
          </p:cNvPr>
          <p:cNvCxnSpPr>
            <a:stCxn id="207" idx="2"/>
            <a:endCxn id="192" idx="0"/>
          </p:cNvCxnSpPr>
          <p:nvPr/>
        </p:nvCxnSpPr>
        <p:spPr>
          <a:xfrm flipH="1">
            <a:off x="3118865" y="3342955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C389A5-CFEA-708F-AB9B-2EE6F6186F5B}"/>
              </a:ext>
            </a:extLst>
          </p:cNvPr>
          <p:cNvCxnSpPr>
            <a:stCxn id="207" idx="2"/>
            <a:endCxn id="11" idx="0"/>
          </p:cNvCxnSpPr>
          <p:nvPr/>
        </p:nvCxnSpPr>
        <p:spPr>
          <a:xfrm flipH="1">
            <a:off x="1346426" y="3342955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51DCDF-079E-37F3-E472-98FF46D79FA3}"/>
              </a:ext>
            </a:extLst>
          </p:cNvPr>
          <p:cNvCxnSpPr/>
          <p:nvPr/>
        </p:nvCxnSpPr>
        <p:spPr>
          <a:xfrm>
            <a:off x="7293980" y="3347683"/>
            <a:ext cx="0" cy="525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645D48-9150-AB65-6461-61398ABDF3DB}"/>
              </a:ext>
            </a:extLst>
          </p:cNvPr>
          <p:cNvCxnSpPr/>
          <p:nvPr/>
        </p:nvCxnSpPr>
        <p:spPr>
          <a:xfrm>
            <a:off x="7293980" y="3347683"/>
            <a:ext cx="1772454" cy="5345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E02271-309A-B4E1-29B0-A682297D2CEC}"/>
              </a:ext>
            </a:extLst>
          </p:cNvPr>
          <p:cNvCxnSpPr/>
          <p:nvPr/>
        </p:nvCxnSpPr>
        <p:spPr>
          <a:xfrm>
            <a:off x="7293981" y="3347683"/>
            <a:ext cx="3542107" cy="534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5262BE-6861-E206-5F29-6F8F0BA31C10}"/>
              </a:ext>
            </a:extLst>
          </p:cNvPr>
          <p:cNvCxnSpPr/>
          <p:nvPr/>
        </p:nvCxnSpPr>
        <p:spPr>
          <a:xfrm flipH="1">
            <a:off x="7293995" y="3347680"/>
            <a:ext cx="1772425" cy="534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139F0F-CDE8-87FD-CFBE-C1DB9B72A710}"/>
              </a:ext>
            </a:extLst>
          </p:cNvPr>
          <p:cNvCxnSpPr/>
          <p:nvPr/>
        </p:nvCxnSpPr>
        <p:spPr>
          <a:xfrm>
            <a:off x="9066419" y="3347680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8FF2D2B-4082-137F-E194-6176ADC1AD5B}"/>
              </a:ext>
            </a:extLst>
          </p:cNvPr>
          <p:cNvCxnSpPr/>
          <p:nvPr/>
        </p:nvCxnSpPr>
        <p:spPr>
          <a:xfrm>
            <a:off x="9066419" y="3347680"/>
            <a:ext cx="1769669" cy="534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02A349-8884-B8F3-EA32-FF3FF790263E}"/>
              </a:ext>
            </a:extLst>
          </p:cNvPr>
          <p:cNvCxnSpPr/>
          <p:nvPr/>
        </p:nvCxnSpPr>
        <p:spPr>
          <a:xfrm>
            <a:off x="10836073" y="3347681"/>
            <a:ext cx="15" cy="534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7C555D-B529-C6A1-4927-CFB4C707336E}"/>
              </a:ext>
            </a:extLst>
          </p:cNvPr>
          <p:cNvCxnSpPr/>
          <p:nvPr/>
        </p:nvCxnSpPr>
        <p:spPr>
          <a:xfrm flipH="1">
            <a:off x="9066434" y="3347681"/>
            <a:ext cx="1769639" cy="534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06F5438-3703-8BF8-0A4F-327359B3C273}"/>
              </a:ext>
            </a:extLst>
          </p:cNvPr>
          <p:cNvCxnSpPr/>
          <p:nvPr/>
        </p:nvCxnSpPr>
        <p:spPr>
          <a:xfrm flipH="1">
            <a:off x="7293995" y="3347681"/>
            <a:ext cx="3542078" cy="534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A8FC2-B4B3-7A7E-7955-D6E7D6890E90}"/>
              </a:ext>
            </a:extLst>
          </p:cNvPr>
          <p:cNvCxnSpPr>
            <a:cxnSpLocks/>
          </p:cNvCxnSpPr>
          <p:nvPr/>
        </p:nvCxnSpPr>
        <p:spPr>
          <a:xfrm>
            <a:off x="1499936" y="424686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A04DF9-4DB6-2E88-3C6F-9BB5BE736CEA}"/>
              </a:ext>
            </a:extLst>
          </p:cNvPr>
          <p:cNvCxnSpPr>
            <a:cxnSpLocks/>
          </p:cNvCxnSpPr>
          <p:nvPr/>
        </p:nvCxnSpPr>
        <p:spPr>
          <a:xfrm>
            <a:off x="1084445" y="424685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B3ACCF-D1FC-6E96-6601-DB231F08FFB8}"/>
              </a:ext>
            </a:extLst>
          </p:cNvPr>
          <p:cNvCxnSpPr>
            <a:cxnSpLocks/>
          </p:cNvCxnSpPr>
          <p:nvPr/>
        </p:nvCxnSpPr>
        <p:spPr>
          <a:xfrm>
            <a:off x="3269380" y="424685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C8C333-E1DD-7B1A-AB1A-5DF2E516ECA2}"/>
              </a:ext>
            </a:extLst>
          </p:cNvPr>
          <p:cNvCxnSpPr>
            <a:cxnSpLocks/>
          </p:cNvCxnSpPr>
          <p:nvPr/>
        </p:nvCxnSpPr>
        <p:spPr>
          <a:xfrm>
            <a:off x="2853889" y="424685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84A361-1777-9A7A-98FA-F72A165D7F24}"/>
              </a:ext>
            </a:extLst>
          </p:cNvPr>
          <p:cNvCxnSpPr>
            <a:cxnSpLocks/>
          </p:cNvCxnSpPr>
          <p:nvPr/>
        </p:nvCxnSpPr>
        <p:spPr>
          <a:xfrm>
            <a:off x="5037027" y="424685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00C25C-9033-5BA7-5F0F-4BE1A73FE9F7}"/>
              </a:ext>
            </a:extLst>
          </p:cNvPr>
          <p:cNvCxnSpPr>
            <a:cxnSpLocks/>
          </p:cNvCxnSpPr>
          <p:nvPr/>
        </p:nvCxnSpPr>
        <p:spPr>
          <a:xfrm>
            <a:off x="4621536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2A73B4-4655-E235-40D1-5721D642BDD1}"/>
              </a:ext>
            </a:extLst>
          </p:cNvPr>
          <p:cNvCxnSpPr>
            <a:cxnSpLocks/>
          </p:cNvCxnSpPr>
          <p:nvPr/>
        </p:nvCxnSpPr>
        <p:spPr>
          <a:xfrm>
            <a:off x="7437119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4C137-7620-FF88-AFB3-96959FF64F6C}"/>
              </a:ext>
            </a:extLst>
          </p:cNvPr>
          <p:cNvCxnSpPr>
            <a:cxnSpLocks/>
          </p:cNvCxnSpPr>
          <p:nvPr/>
        </p:nvCxnSpPr>
        <p:spPr>
          <a:xfrm>
            <a:off x="7021628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AD63E8-7CB4-5F1C-C571-30F5839C6BF1}"/>
              </a:ext>
            </a:extLst>
          </p:cNvPr>
          <p:cNvCxnSpPr>
            <a:cxnSpLocks/>
          </p:cNvCxnSpPr>
          <p:nvPr/>
        </p:nvCxnSpPr>
        <p:spPr>
          <a:xfrm>
            <a:off x="9206564" y="424684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714BAD-125A-276E-2983-AAAAA4090D04}"/>
              </a:ext>
            </a:extLst>
          </p:cNvPr>
          <p:cNvCxnSpPr>
            <a:cxnSpLocks/>
          </p:cNvCxnSpPr>
          <p:nvPr/>
        </p:nvCxnSpPr>
        <p:spPr>
          <a:xfrm>
            <a:off x="8791073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8C1679B-F094-6D71-5601-D577B0C6A411}"/>
              </a:ext>
            </a:extLst>
          </p:cNvPr>
          <p:cNvCxnSpPr>
            <a:cxnSpLocks/>
          </p:cNvCxnSpPr>
          <p:nvPr/>
        </p:nvCxnSpPr>
        <p:spPr>
          <a:xfrm>
            <a:off x="10974211" y="4246842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FCCA09-5671-52B0-9139-60F8FF426E04}"/>
              </a:ext>
            </a:extLst>
          </p:cNvPr>
          <p:cNvCxnSpPr>
            <a:cxnSpLocks/>
          </p:cNvCxnSpPr>
          <p:nvPr/>
        </p:nvCxnSpPr>
        <p:spPr>
          <a:xfrm>
            <a:off x="10558720" y="4246837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F1F796-6DC2-68E6-8057-12F8D3173760}"/>
              </a:ext>
            </a:extLst>
          </p:cNvPr>
          <p:cNvCxnSpPr>
            <a:cxnSpLocks/>
          </p:cNvCxnSpPr>
          <p:nvPr/>
        </p:nvCxnSpPr>
        <p:spPr>
          <a:xfrm>
            <a:off x="1499936" y="512358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3D8224-A995-0396-308E-50C10D29EC6C}"/>
              </a:ext>
            </a:extLst>
          </p:cNvPr>
          <p:cNvCxnSpPr>
            <a:cxnSpLocks/>
          </p:cNvCxnSpPr>
          <p:nvPr/>
        </p:nvCxnSpPr>
        <p:spPr>
          <a:xfrm>
            <a:off x="1084445" y="512358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28651E-BCD9-4E8C-D7E9-1AE56B6F7016}"/>
              </a:ext>
            </a:extLst>
          </p:cNvPr>
          <p:cNvCxnSpPr>
            <a:cxnSpLocks/>
          </p:cNvCxnSpPr>
          <p:nvPr/>
        </p:nvCxnSpPr>
        <p:spPr>
          <a:xfrm>
            <a:off x="3269380" y="512358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A54025B-18A3-9F8B-1D71-C9EF191B62E4}"/>
              </a:ext>
            </a:extLst>
          </p:cNvPr>
          <p:cNvCxnSpPr>
            <a:cxnSpLocks/>
          </p:cNvCxnSpPr>
          <p:nvPr/>
        </p:nvCxnSpPr>
        <p:spPr>
          <a:xfrm>
            <a:off x="2853889" y="512357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9E5D3E-184A-D05F-E2DF-EF1016507C6D}"/>
              </a:ext>
            </a:extLst>
          </p:cNvPr>
          <p:cNvCxnSpPr>
            <a:cxnSpLocks/>
          </p:cNvCxnSpPr>
          <p:nvPr/>
        </p:nvCxnSpPr>
        <p:spPr>
          <a:xfrm>
            <a:off x="5037027" y="512357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6EF60DF-C870-3539-0228-840F8C4F81FE}"/>
              </a:ext>
            </a:extLst>
          </p:cNvPr>
          <p:cNvCxnSpPr>
            <a:cxnSpLocks/>
          </p:cNvCxnSpPr>
          <p:nvPr/>
        </p:nvCxnSpPr>
        <p:spPr>
          <a:xfrm>
            <a:off x="4621536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E946DF-D5EE-2ACC-512C-7CAC3C014177}"/>
              </a:ext>
            </a:extLst>
          </p:cNvPr>
          <p:cNvCxnSpPr>
            <a:cxnSpLocks/>
          </p:cNvCxnSpPr>
          <p:nvPr/>
        </p:nvCxnSpPr>
        <p:spPr>
          <a:xfrm>
            <a:off x="7437119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3C8CF22-E380-AF3B-5250-A555A537C55C}"/>
              </a:ext>
            </a:extLst>
          </p:cNvPr>
          <p:cNvCxnSpPr>
            <a:cxnSpLocks/>
          </p:cNvCxnSpPr>
          <p:nvPr/>
        </p:nvCxnSpPr>
        <p:spPr>
          <a:xfrm>
            <a:off x="7021628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B81F4E-99EA-B89D-D066-39BFCBDA8388}"/>
              </a:ext>
            </a:extLst>
          </p:cNvPr>
          <p:cNvCxnSpPr>
            <a:cxnSpLocks/>
          </p:cNvCxnSpPr>
          <p:nvPr/>
        </p:nvCxnSpPr>
        <p:spPr>
          <a:xfrm>
            <a:off x="9206564" y="512357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79F865D-A50E-6E40-A96A-597DC194A2B6}"/>
              </a:ext>
            </a:extLst>
          </p:cNvPr>
          <p:cNvCxnSpPr>
            <a:cxnSpLocks/>
          </p:cNvCxnSpPr>
          <p:nvPr/>
        </p:nvCxnSpPr>
        <p:spPr>
          <a:xfrm>
            <a:off x="8791073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ED4C98-BC55-52EA-8D7F-959389DCF5C9}"/>
              </a:ext>
            </a:extLst>
          </p:cNvPr>
          <p:cNvCxnSpPr>
            <a:cxnSpLocks/>
          </p:cNvCxnSpPr>
          <p:nvPr/>
        </p:nvCxnSpPr>
        <p:spPr>
          <a:xfrm>
            <a:off x="10974211" y="5123568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25AC2EA-7487-E835-A056-0504347954DE}"/>
              </a:ext>
            </a:extLst>
          </p:cNvPr>
          <p:cNvCxnSpPr>
            <a:cxnSpLocks/>
          </p:cNvCxnSpPr>
          <p:nvPr/>
        </p:nvCxnSpPr>
        <p:spPr>
          <a:xfrm>
            <a:off x="10558720" y="5123563"/>
            <a:ext cx="0" cy="4141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05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50C-AFBB-9E75-9BB5-E70914EC5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2F6D-DBD8-419B-8338-B5F5B416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0213-7FE8-2BB6-3114-9B27CA74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DED4-5F70-410C-7BCD-74348007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Scheduler receives transaction batches from the sequencer at each partition.	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does it </a:t>
            </a:r>
            <a:r>
              <a:rPr lang="en-US" b="1" dirty="0">
                <a:latin typeface="Palatino Linotype" panose="02040502050505030304" pitchFamily="18" charset="0"/>
              </a:rPr>
              <a:t>merge </a:t>
            </a:r>
            <a:r>
              <a:rPr lang="en-US" dirty="0">
                <a:latin typeface="Palatino Linotype" panose="02040502050505030304" pitchFamily="18" charset="0"/>
              </a:rPr>
              <a:t>them into one batch</a:t>
            </a:r>
            <a:r>
              <a:rPr lang="en-US" b="1" dirty="0">
                <a:latin typeface="Palatino Linotype" panose="02040502050505030304" pitchFamily="18" charset="0"/>
              </a:rPr>
              <a:t>?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44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16BCD-1611-B6C7-444B-68335FFF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1009-56FD-3064-1B85-056FC82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C8431-257E-35FE-1B26-CE1CC3D6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E658-05AE-E5F7-A1F4-5CB09193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Scheduler receives transaction batches from the sequencer at each partition.	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does it </a:t>
            </a:r>
            <a:r>
              <a:rPr lang="en-US" b="1" dirty="0">
                <a:latin typeface="Palatino Linotype" panose="02040502050505030304" pitchFamily="18" charset="0"/>
              </a:rPr>
              <a:t>merge </a:t>
            </a:r>
            <a:r>
              <a:rPr lang="en-US" dirty="0">
                <a:latin typeface="Palatino Linotype" panose="02040502050505030304" pitchFamily="18" charset="0"/>
              </a:rPr>
              <a:t>them into one batch</a:t>
            </a:r>
            <a:r>
              <a:rPr lang="en-US" b="1" dirty="0">
                <a:latin typeface="Palatino Linotype" panose="02040502050505030304" pitchFamily="18" charset="0"/>
              </a:rPr>
              <a:t>?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Remember, each batch has a sequence number and an epoch number.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These numbers together can help in creating one batch.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example, merging in the ascending order of sequencer identifiers (1,2,…)</a:t>
            </a:r>
          </a:p>
        </p:txBody>
      </p:sp>
    </p:spTree>
    <p:extLst>
      <p:ext uri="{BB962C8B-B14F-4D97-AF65-F5344CB8AC3E}">
        <p14:creationId xmlns:p14="http://schemas.microsoft.com/office/powerpoint/2010/main" val="826716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D134A-3791-3ECE-7B64-6F26C140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66F7-236B-7BFC-8CB3-3ECBFFC2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017D2-B14E-935A-6382-639031C0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91081-3A7E-202D-40B2-4C9B695D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else does the Scheduler do?	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10DD-1B7C-8776-7238-CCABCE0C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926F-98CA-D8AE-9E10-6C4EB17A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0AF91-3A09-75EE-11EB-9204BD9D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E11E-6DBE-1137-C71C-A4CE5F95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else does the Scheduler do?	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Initiate execution of the batch of transactions.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</a:t>
            </a:r>
            <a:r>
              <a:rPr lang="en-US" sz="2400" b="1" dirty="0">
                <a:latin typeface="Palatino Linotype" panose="02040502050505030304" pitchFamily="18" charset="0"/>
              </a:rPr>
              <a:t>first step</a:t>
            </a:r>
            <a:r>
              <a:rPr lang="en-US" sz="2400" dirty="0">
                <a:latin typeface="Palatino Linotype" panose="02040502050505030304" pitchFamily="18" charset="0"/>
              </a:rPr>
              <a:t> to execution?</a:t>
            </a:r>
          </a:p>
        </p:txBody>
      </p:sp>
    </p:spTree>
    <p:extLst>
      <p:ext uri="{BB962C8B-B14F-4D97-AF65-F5344CB8AC3E}">
        <p14:creationId xmlns:p14="http://schemas.microsoft.com/office/powerpoint/2010/main" val="855844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D3321-F64D-941C-CC44-B76E4EB5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06C1-528B-982E-1453-BF638C01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3CAFC-039B-4EA9-F4AE-8095F517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BFE6C-BF9C-BEAC-70AA-8B8ABF5F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else does the Scheduler do?	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Initiate execution of the batch of transactions.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</a:t>
            </a:r>
            <a:r>
              <a:rPr lang="en-US" sz="2400" b="1" dirty="0">
                <a:latin typeface="Palatino Linotype" panose="02040502050505030304" pitchFamily="18" charset="0"/>
              </a:rPr>
              <a:t>first step</a:t>
            </a:r>
            <a:r>
              <a:rPr lang="en-US" sz="2400" dirty="0">
                <a:latin typeface="Palatino Linotype" panose="02040502050505030304" pitchFamily="18" charset="0"/>
              </a:rPr>
              <a:t> to execution?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Run a concurrency control protocol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will run strict 2PL.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5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877D-7F99-3382-F1BF-F03DBEF9F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43DA-7759-BFCC-51AA-8C9695BC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90010-E78E-1DA6-646E-BFAA549E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9030B-1A1E-06CB-80D4-FFBAFFE6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else does the Scheduler do?	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Initiate execution of the batch of transactions.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</a:t>
            </a:r>
            <a:r>
              <a:rPr lang="en-US" sz="2400" b="1" dirty="0">
                <a:latin typeface="Palatino Linotype" panose="02040502050505030304" pitchFamily="18" charset="0"/>
              </a:rPr>
              <a:t>first step</a:t>
            </a:r>
            <a:r>
              <a:rPr lang="en-US" sz="2400" dirty="0">
                <a:latin typeface="Palatino Linotype" panose="02040502050505030304" pitchFamily="18" charset="0"/>
              </a:rPr>
              <a:t> to execution?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Run a concurrency control protocol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will run strict 2PL.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6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9845-1894-C58D-9A1D-E1C2DA818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0FEA-BD56-790A-0B5C-609BA8FA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Replicated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B9F9E-BA11-C2B6-8E42-C453A7FA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CAA6CC-211E-B71D-F9C6-BD42E797F08F}"/>
              </a:ext>
            </a:extLst>
          </p:cNvPr>
          <p:cNvGrpSpPr/>
          <p:nvPr/>
        </p:nvGrpSpPr>
        <p:grpSpPr>
          <a:xfrm>
            <a:off x="267142" y="974807"/>
            <a:ext cx="3795975" cy="3366605"/>
            <a:chOff x="205740" y="773011"/>
            <a:chExt cx="5270500" cy="4325293"/>
          </a:xfrm>
        </p:grpSpPr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AC5392AD-FB0E-5FC5-EBCE-40B04CAA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9" name="Graphic 8" descr="Computer outline">
              <a:extLst>
                <a:ext uri="{FF2B5EF4-FFF2-40B4-BE49-F238E27FC236}">
                  <a16:creationId xmlns:a16="http://schemas.microsoft.com/office/drawing/2014/main" id="{78FEBB01-9769-A62B-78AA-F01B6EE21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1B3C665-DB9B-F397-66E1-72BF491389C8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2F0C43-C80C-F09C-3A66-A1D9942EC5EF}"/>
                </a:ext>
              </a:extLst>
            </p:cNvPr>
            <p:cNvSpPr txBox="1"/>
            <p:nvPr/>
          </p:nvSpPr>
          <p:spPr>
            <a:xfrm>
              <a:off x="99379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6ADBF5B8-50DB-7D90-051E-7D5BD60B6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B63C43-6104-53F0-56D1-9BFF22E785F7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DBACCB-D2D2-54CB-8C63-E696D39584F8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6DB53D-FFAA-F24F-49AA-6386728355A7}"/>
              </a:ext>
            </a:extLst>
          </p:cNvPr>
          <p:cNvGrpSpPr/>
          <p:nvPr/>
        </p:nvGrpSpPr>
        <p:grpSpPr>
          <a:xfrm>
            <a:off x="7734742" y="974807"/>
            <a:ext cx="3795975" cy="3366605"/>
            <a:chOff x="205740" y="773011"/>
            <a:chExt cx="5270500" cy="4325293"/>
          </a:xfrm>
        </p:grpSpPr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5A8D6614-FEBD-3112-C4F2-627F93F9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17" name="Graphic 16" descr="Computer outline">
              <a:extLst>
                <a:ext uri="{FF2B5EF4-FFF2-40B4-BE49-F238E27FC236}">
                  <a16:creationId xmlns:a16="http://schemas.microsoft.com/office/drawing/2014/main" id="{B906A057-A53E-A893-8FB5-B10BB76D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AFA9FAA-A71D-9D28-36F7-5E354A1F3968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C3A486-D3DC-45FB-3841-C56850BD18D7}"/>
                </a:ext>
              </a:extLst>
            </p:cNvPr>
            <p:cNvSpPr txBox="1"/>
            <p:nvPr/>
          </p:nvSpPr>
          <p:spPr>
            <a:xfrm>
              <a:off x="993795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pic>
          <p:nvPicPr>
            <p:cNvPr id="20" name="Graphic 19" descr="Computer outline">
              <a:extLst>
                <a:ext uri="{FF2B5EF4-FFF2-40B4-BE49-F238E27FC236}">
                  <a16:creationId xmlns:a16="http://schemas.microsoft.com/office/drawing/2014/main" id="{6E191769-7F98-08B9-0E23-71DBD771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863A9C-E144-41BB-F73B-C7FD5738F822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79A730-1291-0D6B-6BBF-71E69930356E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BFBFA-77EE-5CB3-FCF1-14DC48805A98}"/>
              </a:ext>
            </a:extLst>
          </p:cNvPr>
          <p:cNvGrpSpPr/>
          <p:nvPr/>
        </p:nvGrpSpPr>
        <p:grpSpPr>
          <a:xfrm>
            <a:off x="4000942" y="3735235"/>
            <a:ext cx="3795975" cy="3366605"/>
            <a:chOff x="205740" y="773011"/>
            <a:chExt cx="5270500" cy="4325293"/>
          </a:xfrm>
        </p:grpSpPr>
        <p:pic>
          <p:nvPicPr>
            <p:cNvPr id="24" name="Graphic 23" descr="Computer outline">
              <a:extLst>
                <a:ext uri="{FF2B5EF4-FFF2-40B4-BE49-F238E27FC236}">
                  <a16:creationId xmlns:a16="http://schemas.microsoft.com/office/drawing/2014/main" id="{7CD8DA1E-0B37-E228-6F4B-6A98330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25" name="Graphic 24" descr="Computer outline">
              <a:extLst>
                <a:ext uri="{FF2B5EF4-FFF2-40B4-BE49-F238E27FC236}">
                  <a16:creationId xmlns:a16="http://schemas.microsoft.com/office/drawing/2014/main" id="{7C82E5AB-BBFC-5B57-5C6C-BB1F9675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8C4C6FD-7173-660B-5D5C-A5F02CCE3DF3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87414E-B2E1-1734-8C89-3B8B273F404B}"/>
                </a:ext>
              </a:extLst>
            </p:cNvPr>
            <p:cNvSpPr txBox="1"/>
            <p:nvPr/>
          </p:nvSpPr>
          <p:spPr>
            <a:xfrm>
              <a:off x="993795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  <p:pic>
          <p:nvPicPr>
            <p:cNvPr id="28" name="Graphic 27" descr="Computer outline">
              <a:extLst>
                <a:ext uri="{FF2B5EF4-FFF2-40B4-BE49-F238E27FC236}">
                  <a16:creationId xmlns:a16="http://schemas.microsoft.com/office/drawing/2014/main" id="{9FBC9BC2-36E4-B19A-8C77-A211D066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A2DBA-CF7B-FA58-3E81-269806F43960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0B30F0-5D22-2AB3-B3CE-0EDEA671E85F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069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5992E-8B1C-D68B-F989-15F4B30E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3BFA-1CC7-1765-DF77-BC41404C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Strict 2PL in Calvin 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5C86D-FD1D-26C9-0E47-B13DA0C9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2093-AAD9-4B83-D200-ABA24124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 run strict 2PL, a transaction needs to borrow all the locks in the beginning.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read sets are known, Calvin runs a thread to request locks for local reads.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changes for strict 2PL in Calvin:</a:t>
            </a:r>
          </a:p>
        </p:txBody>
      </p:sp>
    </p:spTree>
    <p:extLst>
      <p:ext uri="{BB962C8B-B14F-4D97-AF65-F5344CB8AC3E}">
        <p14:creationId xmlns:p14="http://schemas.microsoft.com/office/powerpoint/2010/main" val="1842513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C4079-1FF9-F688-A52D-0EE8546E3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1EC5-8F38-CB75-24B5-C93EEFFB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Strict 2PL in Calvin 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97B6C-D763-07C3-E31A-F002B265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3F21-0470-5C0A-0AD9-F8C1D7E7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 run strict 2PL, a transaction needs to borrow all the locks in the beginning.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read sets are known, Calvin runs a thread to request locks for local reads.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changes for strict 2PL in Calvin: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transaction A occurs before B in the sequence order and they both need lock for the same variable x, then A must request lock on x before B.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30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BC8C-766F-09BD-5692-2E5E19E2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875C-D21F-FA4F-D8CA-5E53AFD8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Strict 2PL in Calvin Scheduler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7FED-7F11-241A-146F-32160CA8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7F22-72A8-67CD-DC4E-12BC338E3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 run strict 2PL, a transaction needs to borrow all the locks in the beginning.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read sets are known, Calvin runs a thread to request locks for local reads.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changes for strict 2PL in Calvin: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transaction A occurs before B in the sequence order and they both need lock for the same variable x, then A must request lock on x before B.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Lock manager can only grant locks in the order transactions requested locks.</a:t>
            </a:r>
          </a:p>
        </p:txBody>
      </p:sp>
    </p:spTree>
    <p:extLst>
      <p:ext uri="{BB962C8B-B14F-4D97-AF65-F5344CB8AC3E}">
        <p14:creationId xmlns:p14="http://schemas.microsoft.com/office/powerpoint/2010/main" val="3568596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1F6A2-A846-7F1E-9E8A-84A16CF67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3EB9-424F-CD4C-AFD9-1715FB39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5D84A-4961-3E63-4DB4-05440B8A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A4C4-7EC5-6382-FB0E-3BE5900D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transaction has acquired all the locks, Calvin starts its </a:t>
            </a:r>
            <a:r>
              <a:rPr lang="en-US" sz="2400" b="1" dirty="0">
                <a:latin typeface="Palatino Linotype" panose="02040502050505030304" pitchFamily="18" charset="0"/>
              </a:rPr>
              <a:t>5-step execution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7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589E-9EEF-CD87-73E7-B314F971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6652-6E5E-11CA-1937-1E61A58A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3E8CF-D04F-68BA-DB46-7435089E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3C92-D5F2-0F74-8483-7CB9452F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transaction has acquired all the locks, Calvin starts its </a:t>
            </a:r>
            <a:r>
              <a:rPr lang="en-US" sz="2400" b="1" dirty="0">
                <a:latin typeface="Palatino Linotype" panose="02040502050505030304" pitchFamily="18" charset="0"/>
              </a:rPr>
              <a:t>5-step execution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Read-Write Set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Perform Local Reads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Serve Remote Reads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Collect Remote Read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Execution and Applying Write.</a:t>
            </a:r>
          </a:p>
        </p:txBody>
      </p:sp>
    </p:spTree>
    <p:extLst>
      <p:ext uri="{BB962C8B-B14F-4D97-AF65-F5344CB8AC3E}">
        <p14:creationId xmlns:p14="http://schemas.microsoft.com/office/powerpoint/2010/main" val="3026053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77FAA-47A0-B617-84D6-96E01EBC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466B-9654-4C3B-7391-5AE564F0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Set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77AD6-CCFE-E43C-EB32-79226333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403-4579-6B39-4C66-C3E24F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Analyze</a:t>
            </a:r>
            <a:r>
              <a:rPr lang="en-US" sz="2400" dirty="0">
                <a:latin typeface="Palatino Linotype" panose="02040502050505030304" pitchFamily="18" charset="0"/>
              </a:rPr>
              <a:t> a transaction’s read-write sets.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Find out which of the reads and writes can be done locally.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49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AD05-AD56-50E2-D624-05B63712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AA58-3909-962A-990A-1D45CCCC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Read-Write Set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A1063-D1D1-67F8-B344-29DF4927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75F9-9703-7623-B840-AB8167B4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Analyze</a:t>
            </a:r>
            <a:r>
              <a:rPr lang="en-US" sz="2400" dirty="0">
                <a:latin typeface="Palatino Linotype" panose="02040502050505030304" pitchFamily="18" charset="0"/>
              </a:rPr>
              <a:t> a transaction’s read-write sets.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Find out which of the reads and writes can be done locally. </a:t>
            </a: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Determine</a:t>
            </a:r>
            <a:r>
              <a:rPr lang="en-US" sz="2400" dirty="0">
                <a:latin typeface="Palatino Linotype" panose="02040502050505030304" pitchFamily="18" charset="0"/>
              </a:rPr>
              <a:t> active and passive participants.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Active participants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remote nodes that include write sets.</a:t>
            </a:r>
          </a:p>
          <a:p>
            <a:pPr marL="457200" lvl="1" indent="0">
              <a:buNone/>
            </a:pPr>
            <a:endParaRPr lang="en-US" sz="12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Passive participants  remote nodes that include read sets.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4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EA53-1A5E-6B88-D053-FF586B89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E5A2-4DAB-32F1-28B8-1E8F0280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Perform Local Reads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96CEB-82A3-4861-0610-ECC88A5A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DCDF-FB2C-B660-F3A3-1DA94C25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Fetch </a:t>
            </a:r>
            <a:r>
              <a:rPr lang="en-US" sz="2400" dirty="0">
                <a:latin typeface="Palatino Linotype" panose="02040502050505030304" pitchFamily="18" charset="0"/>
              </a:rPr>
              <a:t>all the records that need to be read and are present locally at the node!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Essentially, a copy of the record (or pointer) is placed in the buffer.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03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66BF-0017-A83D-3F75-6941791A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13B5-30BF-37A4-9FC1-E366039F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Serve Remote Reads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62A45-A924-123F-43AD-A3647F9A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8B24-05E8-7D00-F81E-3B1BC3BF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Send </a:t>
            </a:r>
            <a:r>
              <a:rPr lang="en-US" sz="2400" dirty="0">
                <a:latin typeface="Palatino Linotype" panose="02040502050505030304" pitchFamily="18" charset="0"/>
              </a:rPr>
              <a:t>all the locally read records to all the active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867140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FC4A9-625E-25DF-F081-197AB17A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CAA5-00B9-167A-1811-12721AAD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Collect Remote Reads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08CAE-B54C-8116-58FA-AD58520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D3F-1716-6A37-1BA7-18ABEDD3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Prior to executing the transaction, a node needs </a:t>
            </a:r>
            <a:r>
              <a:rPr lang="en-US" sz="2400" b="1" dirty="0">
                <a:latin typeface="Palatino Linotype" panose="02040502050505030304" pitchFamily="18" charset="0"/>
              </a:rPr>
              <a:t>access</a:t>
            </a:r>
            <a:r>
              <a:rPr lang="en-US" sz="2400" dirty="0">
                <a:latin typeface="Palatino Linotype" panose="02040502050505030304" pitchFamily="18" charset="0"/>
              </a:rPr>
              <a:t> to all the records (read sets).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Need to collect all the remote records from all the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7958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7F42-0AB7-7BED-2C7B-EEB38336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8C83-85FC-1508-8A44-4A2BDE6C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Replicated Sharded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459BA-BB3B-186C-F431-E29B00DE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8988D0-388E-E98E-FB7E-C6E3FACDA6AA}"/>
              </a:ext>
            </a:extLst>
          </p:cNvPr>
          <p:cNvGrpSpPr/>
          <p:nvPr/>
        </p:nvGrpSpPr>
        <p:grpSpPr>
          <a:xfrm>
            <a:off x="267142" y="974807"/>
            <a:ext cx="3795975" cy="3366605"/>
            <a:chOff x="205740" y="773011"/>
            <a:chExt cx="5270500" cy="4325293"/>
          </a:xfrm>
        </p:grpSpPr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096C3FF7-5B24-54B3-0339-204FE8F4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9" name="Graphic 8" descr="Computer outline">
              <a:extLst>
                <a:ext uri="{FF2B5EF4-FFF2-40B4-BE49-F238E27FC236}">
                  <a16:creationId xmlns:a16="http://schemas.microsoft.com/office/drawing/2014/main" id="{C515E8B3-5F6F-BD3F-766E-D46C7533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8AC7CA2-852A-8388-BF3F-5725F905C8F2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CDD34E-09C1-8F1B-BDCB-ABF48FFA4EA7}"/>
                </a:ext>
              </a:extLst>
            </p:cNvPr>
            <p:cNvSpPr txBox="1"/>
            <p:nvPr/>
          </p:nvSpPr>
          <p:spPr>
            <a:xfrm>
              <a:off x="99379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BE74D8DC-013B-F64A-7C70-E6A60DEE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73562-DB3B-25A0-EA9E-3FB749B64FE7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77E44B-3F4F-9526-4F5F-0790F34BCB2B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872550-565B-8D85-9C10-D875075294C5}"/>
              </a:ext>
            </a:extLst>
          </p:cNvPr>
          <p:cNvGrpSpPr/>
          <p:nvPr/>
        </p:nvGrpSpPr>
        <p:grpSpPr>
          <a:xfrm>
            <a:off x="7734742" y="974807"/>
            <a:ext cx="3795975" cy="3366605"/>
            <a:chOff x="205740" y="773011"/>
            <a:chExt cx="5270500" cy="4325293"/>
          </a:xfrm>
        </p:grpSpPr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1AD31DD4-B3A4-05DD-A47A-7E545A7C6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17" name="Graphic 16" descr="Computer outline">
              <a:extLst>
                <a:ext uri="{FF2B5EF4-FFF2-40B4-BE49-F238E27FC236}">
                  <a16:creationId xmlns:a16="http://schemas.microsoft.com/office/drawing/2014/main" id="{3BB0B9F4-737C-45D6-1563-CB0A9121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F8C6027-B7EE-374F-0549-4BBB945C9797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1E379F-4E48-CF78-9BF6-8AEFCA345B43}"/>
                </a:ext>
              </a:extLst>
            </p:cNvPr>
            <p:cNvSpPr txBox="1"/>
            <p:nvPr/>
          </p:nvSpPr>
          <p:spPr>
            <a:xfrm>
              <a:off x="993795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pic>
          <p:nvPicPr>
            <p:cNvPr id="20" name="Graphic 19" descr="Computer outline">
              <a:extLst>
                <a:ext uri="{FF2B5EF4-FFF2-40B4-BE49-F238E27FC236}">
                  <a16:creationId xmlns:a16="http://schemas.microsoft.com/office/drawing/2014/main" id="{A1BFACAB-1081-99A4-7BE2-DF9E78211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130DC7-0DB6-9E8F-0665-879213FD92FF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A5F8AF-4C14-89F9-902E-6BDB0655D28A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02332D-CB90-5DEA-BBAD-CE3D6B8CF1D6}"/>
              </a:ext>
            </a:extLst>
          </p:cNvPr>
          <p:cNvGrpSpPr/>
          <p:nvPr/>
        </p:nvGrpSpPr>
        <p:grpSpPr>
          <a:xfrm>
            <a:off x="4000942" y="3735235"/>
            <a:ext cx="3795975" cy="3366605"/>
            <a:chOff x="205740" y="773011"/>
            <a:chExt cx="5270500" cy="4325293"/>
          </a:xfrm>
        </p:grpSpPr>
        <p:pic>
          <p:nvPicPr>
            <p:cNvPr id="24" name="Graphic 23" descr="Computer outline">
              <a:extLst>
                <a:ext uri="{FF2B5EF4-FFF2-40B4-BE49-F238E27FC236}">
                  <a16:creationId xmlns:a16="http://schemas.microsoft.com/office/drawing/2014/main" id="{C8D7364B-D279-6F5F-4095-A5A1ECCC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25" name="Graphic 24" descr="Computer outline">
              <a:extLst>
                <a:ext uri="{FF2B5EF4-FFF2-40B4-BE49-F238E27FC236}">
                  <a16:creationId xmlns:a16="http://schemas.microsoft.com/office/drawing/2014/main" id="{D1533110-D856-3BDF-25F5-BCD1DCCEC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61041B-D520-14EF-7C29-E3B8CA947ECB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42DF5F-2971-DF96-B7FC-158C4B0376E0}"/>
                </a:ext>
              </a:extLst>
            </p:cNvPr>
            <p:cNvSpPr txBox="1"/>
            <p:nvPr/>
          </p:nvSpPr>
          <p:spPr>
            <a:xfrm>
              <a:off x="993795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pic>
          <p:nvPicPr>
            <p:cNvPr id="28" name="Graphic 27" descr="Computer outline">
              <a:extLst>
                <a:ext uri="{FF2B5EF4-FFF2-40B4-BE49-F238E27FC236}">
                  <a16:creationId xmlns:a16="http://schemas.microsoft.com/office/drawing/2014/main" id="{658A8B9E-D008-7A02-0AA9-08AB0E485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2383C7-0226-7938-0C6B-ABF284207B83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4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22F7B6-9D83-2273-E686-E9E7C8B08856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62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9E3B-B108-337F-0643-DE010E6B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FCAF-E9A6-935B-70AF-5C3190A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DA0D8-ACF8-C9D3-DA7B-95E869ED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5682-8353-B729-5D26-4BF0251D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Execute</a:t>
            </a:r>
            <a:r>
              <a:rPr lang="en-US" sz="2400" dirty="0">
                <a:latin typeface="Palatino Linotype" panose="02040502050505030304" pitchFamily="18" charset="0"/>
              </a:rPr>
              <a:t> the transaction logic.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Apply</a:t>
            </a:r>
            <a:r>
              <a:rPr lang="en-US" sz="2400" dirty="0">
                <a:latin typeface="Palatino Linotype" panose="02040502050505030304" pitchFamily="18" charset="0"/>
              </a:rPr>
              <a:t> local writes.</a:t>
            </a:r>
          </a:p>
        </p:txBody>
      </p:sp>
    </p:spTree>
    <p:extLst>
      <p:ext uri="{BB962C8B-B14F-4D97-AF65-F5344CB8AC3E}">
        <p14:creationId xmlns:p14="http://schemas.microsoft.com/office/powerpoint/2010/main" val="3918588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B67C-12F2-FA14-EE53-EF3ED56F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ACB1-D430-C216-2E80-6D61B3FC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596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Calvin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and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D65C-5C72-2299-E098-0F8B7E42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3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5AF4C-69B5-D2EB-B748-01CEB0D7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CB4-358D-15C9-E738-AF2B0EA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596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Calvin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and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2179-1937-293D-8B50-F90CB8DA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11E3-386D-4219-9263-EAD5F0F9F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828799"/>
            <a:ext cx="11816785" cy="48926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Often, it is not possible to determine all the records a transaction needs to read prior to its execution.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example, due to complex code logic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2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D5BF-E545-EBE3-9553-2DB47329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CC66-4448-ACA4-EE22-EAE61261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596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Calvin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and Deterministic 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682B9-0A90-745B-B1CA-4E54BDFD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1E04-A46C-C48F-D13E-8259F19E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828799"/>
            <a:ext cx="11816785" cy="48926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Often, it is not possible to determine all the records a transaction needs to read prior to its execution.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example, due to complex code logic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Calvin needs to run a </a:t>
            </a:r>
            <a:r>
              <a:rPr lang="en-US" sz="2400" b="1" dirty="0">
                <a:latin typeface="Palatino Linotype" panose="02040502050505030304" pitchFamily="18" charset="0"/>
              </a:rPr>
              <a:t>reconnaissance phase </a:t>
            </a:r>
            <a:r>
              <a:rPr lang="en-US" sz="2400" dirty="0">
                <a:latin typeface="Palatino Linotype" panose="02040502050505030304" pitchFamily="18" charset="0"/>
              </a:rPr>
              <a:t>to handle such cases.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Reconnaissance tries to execute the transactions to discover all the read-write sets.</a:t>
            </a:r>
          </a:p>
        </p:txBody>
      </p:sp>
    </p:spTree>
    <p:extLst>
      <p:ext uri="{BB962C8B-B14F-4D97-AF65-F5344CB8AC3E}">
        <p14:creationId xmlns:p14="http://schemas.microsoft.com/office/powerpoint/2010/main" val="387819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C06E-5DE3-F8AC-3942-706003F1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9945-FA13-A441-0F69-C94E57D6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85CA9-0718-698B-0DA4-E4F9C6AD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0596-5EE1-5058-3FF2-45FEA3D4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Couple of classes ago, we also looked at commit protocols.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protocols help to reach a decision to commit/abort a distributed transaction.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Are there any </a:t>
            </a:r>
            <a:r>
              <a:rPr lang="en-US" sz="2400" b="1" dirty="0">
                <a:latin typeface="Palatino Linotype" panose="02040502050505030304" pitchFamily="18" charset="0"/>
              </a:rPr>
              <a:t>disadvantages</a:t>
            </a:r>
            <a:r>
              <a:rPr lang="en-US" sz="2400" dirty="0">
                <a:latin typeface="Palatino Linotype" panose="02040502050505030304" pitchFamily="18" charset="0"/>
              </a:rPr>
              <a:t> of using a commit protocol?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F0F1-1515-747D-DAF5-0351A020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9C9F-325E-619A-6903-4F1EA1F4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5A75F-977F-88E1-59E0-A9C0CE33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6349-068B-E1F4-92C8-03C861527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Couple of classes ago, we also looked at commit protocols.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protocols help to reach a decision to commit/abort a distributed transaction.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Are there any </a:t>
            </a:r>
            <a:r>
              <a:rPr lang="en-US" sz="2400" b="1" dirty="0">
                <a:latin typeface="Palatino Linotype" panose="02040502050505030304" pitchFamily="18" charset="0"/>
              </a:rPr>
              <a:t>disadvantages</a:t>
            </a:r>
            <a:r>
              <a:rPr lang="en-US" sz="2400" dirty="0">
                <a:latin typeface="Palatino Linotype" panose="02040502050505030304" pitchFamily="18" charset="0"/>
              </a:rPr>
              <a:t> of using a commit protocol?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2PC is blocking.</a:t>
            </a:r>
          </a:p>
        </p:txBody>
      </p:sp>
    </p:spTree>
    <p:extLst>
      <p:ext uri="{BB962C8B-B14F-4D97-AF65-F5344CB8AC3E}">
        <p14:creationId xmlns:p14="http://schemas.microsoft.com/office/powerpoint/2010/main" val="145718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9E78-A08D-15D7-07B8-475140AE4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0E0B-5DD6-5156-6DF0-59C4DB6D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Disadvantage of 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180EE-8F3A-02F2-9219-938546C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AA693-E998-FC74-D967-910FCCD4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Couple of classes ago, we also looked at commit protocols.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protocols help to reach a decision to commit/abort a distributed transaction.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Are there any </a:t>
            </a:r>
            <a:r>
              <a:rPr lang="en-US" sz="2400" b="1" dirty="0">
                <a:latin typeface="Palatino Linotype" panose="02040502050505030304" pitchFamily="18" charset="0"/>
              </a:rPr>
              <a:t>disadvantages</a:t>
            </a:r>
            <a:r>
              <a:rPr lang="en-US" sz="2400" dirty="0">
                <a:latin typeface="Palatino Linotype" panose="02040502050505030304" pitchFamily="18" charset="0"/>
              </a:rPr>
              <a:t> of using a commit protocol?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2PC is blocking.</a:t>
            </a:r>
          </a:p>
          <a:p>
            <a:pPr marL="914400" lvl="1" indent="-457200">
              <a:buFont typeface="+mj-lt"/>
              <a:buAutoNum type="arabicParenR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3PC is non-blocking but requires three network round trips.</a:t>
            </a:r>
          </a:p>
        </p:txBody>
      </p:sp>
    </p:spTree>
    <p:extLst>
      <p:ext uri="{BB962C8B-B14F-4D97-AF65-F5344CB8AC3E}">
        <p14:creationId xmlns:p14="http://schemas.microsoft.com/office/powerpoint/2010/main" val="97779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62403</TotalTime>
  <Words>2248</Words>
  <Application>Microsoft Macintosh PowerPoint</Application>
  <PresentationFormat>Widescreen</PresentationFormat>
  <Paragraphs>537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Last Class</vt:lpstr>
      <vt:lpstr>How do Modern systems look like?</vt:lpstr>
      <vt:lpstr>How do Modern systems look like?</vt:lpstr>
      <vt:lpstr>Sharded Replicated Systems</vt:lpstr>
      <vt:lpstr>Replicated Sharded Systems</vt:lpstr>
      <vt:lpstr>Disadvantage of Commit Protocols</vt:lpstr>
      <vt:lpstr>Disadvantage of Commit Protocols</vt:lpstr>
      <vt:lpstr>Disadvantage of Commit Protocols</vt:lpstr>
      <vt:lpstr>Disadvantage of Commit Protocols</vt:lpstr>
      <vt:lpstr>Cost of running Commit Protocols</vt:lpstr>
      <vt:lpstr>Cost of running Commit Protocols</vt:lpstr>
      <vt:lpstr>Cost of running Commit Protocols</vt:lpstr>
      <vt:lpstr>Cost of running Commit Protocols</vt:lpstr>
      <vt:lpstr>Cost of running Commit Protocols</vt:lpstr>
      <vt:lpstr>Disadvantage of Commit Protocols</vt:lpstr>
      <vt:lpstr>Disadvantage of Commit Protocols</vt:lpstr>
      <vt:lpstr>Disadvantage of Commit Protocols</vt:lpstr>
      <vt:lpstr>Disadvantage of Commit Protocols</vt:lpstr>
      <vt:lpstr>Deterministic Databases</vt:lpstr>
      <vt:lpstr>Deterministic Databases</vt:lpstr>
      <vt:lpstr>Deterministic Databases</vt:lpstr>
      <vt:lpstr>Intuition behind Deterministic Databases</vt:lpstr>
      <vt:lpstr>Intuition behind Deterministic Databases</vt:lpstr>
      <vt:lpstr>Intuition behind Deterministic Databases</vt:lpstr>
      <vt:lpstr>Calvin</vt:lpstr>
      <vt:lpstr>Calvin</vt:lpstr>
      <vt:lpstr>Calvin Architecture</vt:lpstr>
      <vt:lpstr>Calvin Architecture</vt:lpstr>
      <vt:lpstr>Calvin Architecture</vt:lpstr>
      <vt:lpstr>Calvin Architecture</vt:lpstr>
      <vt:lpstr>Calvin Architecture</vt:lpstr>
      <vt:lpstr>Calvin Architecture</vt:lpstr>
      <vt:lpstr>Sequencer</vt:lpstr>
      <vt:lpstr>Sequencer</vt:lpstr>
      <vt:lpstr>Sequencer</vt:lpstr>
      <vt:lpstr>Sequencer</vt:lpstr>
      <vt:lpstr>Sequencer</vt:lpstr>
      <vt:lpstr>Sequencer</vt:lpstr>
      <vt:lpstr>Sequencer</vt:lpstr>
      <vt:lpstr>Sequencer</vt:lpstr>
      <vt:lpstr>Sequencer</vt:lpstr>
      <vt:lpstr>Scheduler</vt:lpstr>
      <vt:lpstr>Scheduler</vt:lpstr>
      <vt:lpstr>Scheduler</vt:lpstr>
      <vt:lpstr>Scheduler</vt:lpstr>
      <vt:lpstr>Scheduler</vt:lpstr>
      <vt:lpstr>Scheduler</vt:lpstr>
      <vt:lpstr>Scheduler</vt:lpstr>
      <vt:lpstr>Strict 2PL in Calvin Scheduler</vt:lpstr>
      <vt:lpstr>Strict 2PL in Calvin Scheduler</vt:lpstr>
      <vt:lpstr>Strict 2PL in Calvin Scheduler</vt:lpstr>
      <vt:lpstr>Execution</vt:lpstr>
      <vt:lpstr>Execution</vt:lpstr>
      <vt:lpstr>Read-Write Set Analysis</vt:lpstr>
      <vt:lpstr>Read-Write Set Analysis</vt:lpstr>
      <vt:lpstr>Perform Local Reads</vt:lpstr>
      <vt:lpstr>Serve Remote Reads</vt:lpstr>
      <vt:lpstr>Collect Remote Reads</vt:lpstr>
      <vt:lpstr>Transaction Execution</vt:lpstr>
      <vt:lpstr>Challenges for Calvin  and Deterministic Databases</vt:lpstr>
      <vt:lpstr>Challenges for Calvin  and Deterministic Databases</vt:lpstr>
      <vt:lpstr>Challenges for Calvin  and Deterministic Databases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1203</cp:revision>
  <dcterms:created xsi:type="dcterms:W3CDTF">2023-07-25T15:37:00Z</dcterms:created>
  <dcterms:modified xsi:type="dcterms:W3CDTF">2025-04-27T23:00:25Z</dcterms:modified>
</cp:coreProperties>
</file>