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97" r:id="rId2"/>
    <p:sldId id="295" r:id="rId3"/>
    <p:sldId id="298" r:id="rId4"/>
    <p:sldId id="258" r:id="rId5"/>
    <p:sldId id="299" r:id="rId6"/>
    <p:sldId id="300" r:id="rId7"/>
    <p:sldId id="301" r:id="rId8"/>
    <p:sldId id="302" r:id="rId9"/>
    <p:sldId id="303" r:id="rId10"/>
    <p:sldId id="256" r:id="rId11"/>
    <p:sldId id="257" r:id="rId12"/>
    <p:sldId id="296" r:id="rId13"/>
    <p:sldId id="260" r:id="rId14"/>
    <p:sldId id="268" r:id="rId15"/>
    <p:sldId id="261" r:id="rId16"/>
    <p:sldId id="262" r:id="rId17"/>
    <p:sldId id="263" r:id="rId18"/>
    <p:sldId id="269" r:id="rId19"/>
    <p:sldId id="270" r:id="rId20"/>
    <p:sldId id="271" r:id="rId21"/>
    <p:sldId id="265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81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2" r:id="rId42"/>
    <p:sldId id="29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34"/>
    <p:restoredTop sz="96327"/>
  </p:normalViewPr>
  <p:slideViewPr>
    <p:cSldViewPr snapToGrid="0">
      <p:cViewPr varScale="1">
        <p:scale>
          <a:sx n="124" d="100"/>
          <a:sy n="124" d="100"/>
        </p:scale>
        <p:origin x="18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F68BC-8D48-6B48-9EB7-582DB70943E4}" type="datetimeFigureOut">
              <a:rPr lang="en-US" smtClean="0"/>
              <a:t>10/1/24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9935A-7AC3-6544-8C8D-6EE077520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7CB7-34E7-3345-04EF-F2858638D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CF74F-B724-BC2A-357E-FF93D0172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5F8F3-6667-3E15-FB2E-C080E93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2C55-F572-2A40-91C8-3303246C5B71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CE02-0943-6E52-7743-909A0F50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7B340-BD8F-4B29-4518-4E2A9CC0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2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4844-C4F8-648E-1BD7-79A27D68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40B67-0A02-5CE1-0970-F03919BAD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66808-6C04-F08B-0BBD-447C1C143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6F4-07E2-F143-94CC-4F0B4B3E27FB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002D1-4675-DB5B-A269-75DB1BD9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B0B2-5608-CBEF-F72B-1F319E5F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FACB30-590A-ABF3-99C0-360EBEF10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3A0920-D7ED-DAC2-AC16-A724B8BE8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BCC1D-5959-F403-23B0-81C3EBA5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FEFAE-CC88-654E-ADEC-BF636415C960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79F42-9C30-6FE2-470A-3F6D458B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05F3F-EE98-5F3F-0636-19B204AB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6A0E-1504-A1EF-1398-1BF670236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532E-4C7F-35EB-BC36-6C8763E43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BA99F-126B-11D0-0EBB-CEC3E5D6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EF263-0D9E-954E-BF7B-BF74DD8F1FBF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D5801-6C88-3D96-305E-63623465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FC6DF-4B18-A145-5E8C-FEA7E3FA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A778-79DA-3081-6C48-921476BD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089E7-9816-CD38-09E1-AB66C42D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8D19F-9E64-131D-E19A-47C5CFB3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BAEB6-2EDB-2B4F-99F1-294D79999BD2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7EB8-D40F-D1C5-D08C-2DF71ED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055F-50C4-20E6-3200-AA2CB836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2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C0BE-F3E3-321B-E1C9-3CAC95B02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D83AB-5F8F-6D60-941B-494C42936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83C0A-DA10-8949-D5BC-5A27E180C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C0FB1-0A30-955F-14BE-08D9EAB6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DF868-E27C-1D47-A2D2-736F1B51C70D}" type="datetime1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86A5C-3236-5674-C33E-871687F5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C1B92-A433-0125-667E-570077A5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8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DBB4-3EB4-112E-68CD-F2C5F613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AB171-21D1-7F60-41FC-86AA70E7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B3F87-73D3-A390-3AD5-90F0162C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9D6B0-C960-DE48-BCCA-C97618505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980040-916B-4164-FCBE-5DAFF7D1A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18ED3-FF66-22A1-8641-9D0DCE80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964E-7013-D242-9185-8A8EC1D8AC67}" type="datetime1">
              <a:rPr lang="en-US" smtClean="0"/>
              <a:t>10/1/24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6BEF8-ED26-499E-179E-38A6970C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92767-6921-371F-D2D5-7342D6C2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7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4173-C761-68CC-022B-1CC19FAB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91EEC-396A-7A4B-A3A8-A6FDFC19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A3A4-2AA2-4A44-8AA1-2BBEDE96C1F2}" type="datetime1">
              <a:rPr lang="en-US" smtClean="0"/>
              <a:t>10/1/24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350B1-106E-46AE-8B82-B746E348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52E30-F1B7-3723-9CD8-115E59B9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D4EEE-5BC2-00C7-1C8E-D8FB8F54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59D3-E3C8-E74F-8444-6575A66CABD3}" type="datetime1">
              <a:rPr lang="en-US" smtClean="0"/>
              <a:t>10/1/24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4FEA0-D32C-4798-F023-EB5825C2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51679-90C9-12FF-D4F3-795F9886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88F7A-72C8-FFCB-B2CD-D91F8E46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62C0B-5294-2846-7BB5-7D960199A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B2EDD-D35E-476F-17CC-4D29D5B1A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39B7C-BAAD-0092-B4B6-94C2A51F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CD2F-C279-5549-9AC3-0114133C3ACD}" type="datetime1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CF2F9-24F9-EE55-797C-E41FD324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ED2D8-F456-9778-CC77-4C83A6B3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46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C2C2-1728-3D8D-B5A0-D7AFEF67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769C7-A843-B967-7183-3E8CA2546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25C1B-7F7D-4654-83A0-4DF3031E7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FE1A3-4C04-6826-6723-F7D503A4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D58D-F38C-3F4A-844F-46C3AFEF469E}" type="datetime1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43551-50CE-9A8A-6FCC-201B8CCC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BAA6E-3261-6A12-33CE-F8A9AD1C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4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4872E-88CE-697E-E651-3A8445DF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EA1CA-89A3-8667-B30F-4C8270384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971ED-5F6C-088B-68B9-C9773AC78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32DE-2C74-1144-AD1B-CF9335C11B6B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19DC7-A52E-4967-DEEF-981A02E11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BD8E1-6BAC-50A3-D4B9-5281DDF3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E24AB-0A3D-3945-A314-A55A03C76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uoregon.edu/courses/252627" TargetMode="External"/><Relationship Id="rId2" Type="http://schemas.openxmlformats.org/officeDocument/2006/relationships/hyperlink" Target="https://gupta-suyash.github.io/cs451-fall24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6DCE4-612F-F753-4DD1-22A2F039C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C9D8FD7-95DF-F6C8-E456-0F2ADD4EF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40BA7-BDB3-1CAA-26B1-39F5F181C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B37223-BB2F-9A6B-D8BD-B7CFA7BDD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850410A-E494-3A0E-D87B-D5D3856FD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4CA006-4746-A784-8D3C-AC74711AA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97585F-5177-0474-E802-1C98B3F6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D3A6B5-025F-1013-EF70-ECC335E9B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1010BE-3A29-31B3-8D79-4A02ACF13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A7F11DC-F941-906F-9577-9BA5A31DB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E6FA6B-10BB-EB6D-DF38-4A039DA5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2BB16B-5094-A875-2D2A-E15DE401D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21EB936-0F2B-4DDC-82E5-819C89496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 descr="A person standing in front of a canyon&#10;&#10;Description automatically generated">
            <a:extLst>
              <a:ext uri="{FF2B5EF4-FFF2-40B4-BE49-F238E27FC236}">
                <a16:creationId xmlns:a16="http://schemas.microsoft.com/office/drawing/2014/main" id="{7ABB3AD6-8D0A-71A8-AE1C-0DAF0A589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891" y="2284400"/>
            <a:ext cx="1841500" cy="181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86F9D-2F11-E0AC-9E04-07F1EBAD5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5"/>
            <a:ext cx="10022049" cy="2082800"/>
          </a:xfrm>
        </p:spPr>
        <p:txBody>
          <a:bodyPr anchor="b">
            <a:no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Introduction to Databases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b="1" dirty="0">
                <a:latin typeface="Palatino Linotype" panose="02040502050505030304" pitchFamily="18" charset="0"/>
              </a:rPr>
              <a:t>CS 451 / 551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64F2B-EA4D-DB13-39EA-B574B36AC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80" y="4156534"/>
            <a:ext cx="4032351" cy="2701466"/>
          </a:xfrm>
        </p:spPr>
        <p:txBody>
          <a:bodyPr anchor="ctr">
            <a:no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Suyash Gupta</a:t>
            </a:r>
          </a:p>
          <a:p>
            <a:r>
              <a:rPr lang="en-US" dirty="0">
                <a:latin typeface="Palatino Linotype" panose="02040502050505030304" pitchFamily="18" charset="0"/>
              </a:rPr>
              <a:t>Assistant Professor</a:t>
            </a:r>
          </a:p>
          <a:p>
            <a:r>
              <a:rPr lang="en-US" dirty="0" err="1">
                <a:latin typeface="Palatino Linotype" panose="02040502050505030304" pitchFamily="18" charset="0"/>
              </a:rPr>
              <a:t>Distopia</a:t>
            </a:r>
            <a:r>
              <a:rPr lang="en-US" dirty="0">
                <a:latin typeface="Palatino Linotype" panose="02040502050505030304" pitchFamily="18" charset="0"/>
              </a:rPr>
              <a:t> Labs and ORNG</a:t>
            </a:r>
          </a:p>
          <a:p>
            <a:r>
              <a:rPr lang="en-US" dirty="0">
                <a:latin typeface="Palatino Linotype" panose="02040502050505030304" pitchFamily="18" charset="0"/>
              </a:rPr>
              <a:t>Dept. of  Computer Science</a:t>
            </a:r>
          </a:p>
          <a:p>
            <a:r>
              <a:rPr lang="en-US" dirty="0">
                <a:latin typeface="Palatino Linotype" panose="02040502050505030304" pitchFamily="18" charset="0"/>
              </a:rPr>
              <a:t>(E)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suyash@uoregon.edu</a:t>
            </a:r>
            <a:endParaRPr lang="en-US" u="sng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(W)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gupta-suyash.github.io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9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A22D0276-4097-C51C-552C-F45A9278A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964" y="5822027"/>
            <a:ext cx="3469653" cy="8118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3A3B07-EBCB-AB55-7FDB-28DC93102F40}"/>
              </a:ext>
            </a:extLst>
          </p:cNvPr>
          <p:cNvGrpSpPr/>
          <p:nvPr/>
        </p:nvGrpSpPr>
        <p:grpSpPr>
          <a:xfrm>
            <a:off x="211390" y="4716137"/>
            <a:ext cx="1477788" cy="2096369"/>
            <a:chOff x="3336964" y="0"/>
            <a:chExt cx="3944358" cy="5962423"/>
          </a:xfrm>
        </p:grpSpPr>
        <p:sp>
          <p:nvSpPr>
            <p:cNvPr id="6" name="Magnetic Disk 5">
              <a:extLst>
                <a:ext uri="{FF2B5EF4-FFF2-40B4-BE49-F238E27FC236}">
                  <a16:creationId xmlns:a16="http://schemas.microsoft.com/office/drawing/2014/main" id="{1BF70C2E-A873-B0DC-2467-C7CD7E94771A}"/>
                </a:ext>
              </a:extLst>
            </p:cNvPr>
            <p:cNvSpPr/>
            <p:nvPr/>
          </p:nvSpPr>
          <p:spPr>
            <a:xfrm>
              <a:off x="3336965" y="3192483"/>
              <a:ext cx="3503221" cy="1662545"/>
            </a:xfrm>
            <a:prstGeom prst="flowChartMagneticDisk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agnetic Disk 7">
              <a:extLst>
                <a:ext uri="{FF2B5EF4-FFF2-40B4-BE49-F238E27FC236}">
                  <a16:creationId xmlns:a16="http://schemas.microsoft.com/office/drawing/2014/main" id="{CAC21676-C2A0-591E-D65D-72ACC6946BE3}"/>
                </a:ext>
              </a:extLst>
            </p:cNvPr>
            <p:cNvSpPr/>
            <p:nvPr/>
          </p:nvSpPr>
          <p:spPr>
            <a:xfrm>
              <a:off x="3336964" y="4299878"/>
              <a:ext cx="3503221" cy="1662545"/>
            </a:xfrm>
            <a:prstGeom prst="flowChartMagneticDisk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agnetic Disk 8">
              <a:extLst>
                <a:ext uri="{FF2B5EF4-FFF2-40B4-BE49-F238E27FC236}">
                  <a16:creationId xmlns:a16="http://schemas.microsoft.com/office/drawing/2014/main" id="{51623060-7E9F-7C87-B5FF-60F40A53EFE5}"/>
                </a:ext>
              </a:extLst>
            </p:cNvPr>
            <p:cNvSpPr/>
            <p:nvPr/>
          </p:nvSpPr>
          <p:spPr>
            <a:xfrm>
              <a:off x="3336966" y="2085088"/>
              <a:ext cx="3503221" cy="1662545"/>
            </a:xfrm>
            <a:prstGeom prst="flowChartMagneticDisk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Glasses with solid fill">
              <a:extLst>
                <a:ext uri="{FF2B5EF4-FFF2-40B4-BE49-F238E27FC236}">
                  <a16:creationId xmlns:a16="http://schemas.microsoft.com/office/drawing/2014/main" id="{606563C3-25F3-C2B7-5746-9F3A3ED5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0253" y="2184162"/>
              <a:ext cx="2016641" cy="2016641"/>
            </a:xfrm>
            <a:prstGeom prst="rect">
              <a:avLst/>
            </a:prstGeom>
          </p:spPr>
        </p:pic>
        <p:pic>
          <p:nvPicPr>
            <p:cNvPr id="12" name="Graphic 11" descr="Nose with solid fill">
              <a:extLst>
                <a:ext uri="{FF2B5EF4-FFF2-40B4-BE49-F238E27FC236}">
                  <a16:creationId xmlns:a16="http://schemas.microsoft.com/office/drawing/2014/main" id="{48283149-F18F-23E4-34F6-05B21AF36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85097" y="3723908"/>
              <a:ext cx="606951" cy="606951"/>
            </a:xfrm>
            <a:prstGeom prst="rect">
              <a:avLst/>
            </a:prstGeom>
          </p:spPr>
        </p:pic>
        <p:pic>
          <p:nvPicPr>
            <p:cNvPr id="13" name="Graphic 12" descr="Tie with solid fill">
              <a:extLst>
                <a:ext uri="{FF2B5EF4-FFF2-40B4-BE49-F238E27FC236}">
                  <a16:creationId xmlns:a16="http://schemas.microsoft.com/office/drawing/2014/main" id="{C111A58D-3C09-26A8-5B30-C648388F8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5754" y="4386450"/>
              <a:ext cx="1565635" cy="1565635"/>
            </a:xfrm>
            <a:prstGeom prst="rect">
              <a:avLst/>
            </a:prstGeom>
          </p:spPr>
        </p:pic>
        <p:pic>
          <p:nvPicPr>
            <p:cNvPr id="15" name="Graphic 14" descr="Baseball hat with solid fill">
              <a:extLst>
                <a:ext uri="{FF2B5EF4-FFF2-40B4-BE49-F238E27FC236}">
                  <a16:creationId xmlns:a16="http://schemas.microsoft.com/office/drawing/2014/main" id="{C7FD741D-5E1B-7F9A-4D99-38A51A349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78101" y="0"/>
              <a:ext cx="3503221" cy="350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8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 descr="A person standing in front of a canyon&#10;&#10;Description automatically generated">
            <a:extLst>
              <a:ext uri="{FF2B5EF4-FFF2-40B4-BE49-F238E27FC236}">
                <a16:creationId xmlns:a16="http://schemas.microsoft.com/office/drawing/2014/main" id="{E19F4CC5-86E2-6120-6BA6-A4BA9997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477" y="2174333"/>
            <a:ext cx="1841500" cy="181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B48C8-AF44-B5F0-987F-4D4208665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5"/>
            <a:ext cx="10022049" cy="2082800"/>
          </a:xfrm>
        </p:spPr>
        <p:txBody>
          <a:bodyPr anchor="b">
            <a:no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Introduction to Databases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b="1" dirty="0">
                <a:latin typeface="Palatino Linotype" panose="02040502050505030304" pitchFamily="18" charset="0"/>
              </a:rPr>
              <a:t>CS 451 / 551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41A32-71B2-3583-AD42-E6D267DC8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0266" y="4046467"/>
            <a:ext cx="4032351" cy="2701466"/>
          </a:xfrm>
        </p:spPr>
        <p:txBody>
          <a:bodyPr anchor="ctr">
            <a:no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Suyash Gupta</a:t>
            </a:r>
          </a:p>
          <a:p>
            <a:r>
              <a:rPr lang="en-US" dirty="0">
                <a:latin typeface="Palatino Linotype" panose="02040502050505030304" pitchFamily="18" charset="0"/>
              </a:rPr>
              <a:t>Assistant Professor</a:t>
            </a:r>
          </a:p>
          <a:p>
            <a:r>
              <a:rPr lang="en-US" dirty="0" err="1">
                <a:latin typeface="Palatino Linotype" panose="02040502050505030304" pitchFamily="18" charset="0"/>
              </a:rPr>
              <a:t>Distopia</a:t>
            </a:r>
            <a:r>
              <a:rPr lang="en-US" dirty="0">
                <a:latin typeface="Palatino Linotype" panose="02040502050505030304" pitchFamily="18" charset="0"/>
              </a:rPr>
              <a:t> Labs and ORNG</a:t>
            </a:r>
          </a:p>
          <a:p>
            <a:r>
              <a:rPr lang="en-US" dirty="0">
                <a:latin typeface="Palatino Linotype" panose="02040502050505030304" pitchFamily="18" charset="0"/>
              </a:rPr>
              <a:t>Dept. of  Computer Science</a:t>
            </a:r>
          </a:p>
          <a:p>
            <a:r>
              <a:rPr lang="en-US" dirty="0">
                <a:latin typeface="Palatino Linotype" panose="02040502050505030304" pitchFamily="18" charset="0"/>
              </a:rPr>
              <a:t>(E)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suyash@uoregon.edu</a:t>
            </a:r>
            <a:endParaRPr lang="en-US" u="sng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(W)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gupta-suyash.github.io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B9FC66A-592F-FBDF-B36C-0806F15396D3}"/>
              </a:ext>
            </a:extLst>
          </p:cNvPr>
          <p:cNvSpPr txBox="1">
            <a:spLocks/>
          </p:cNvSpPr>
          <p:nvPr/>
        </p:nvSpPr>
        <p:spPr>
          <a:xfrm>
            <a:off x="440266" y="2992675"/>
            <a:ext cx="6451600" cy="81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latin typeface="Palatino Linotype" panose="02040502050505030304" pitchFamily="18" charset="0"/>
              </a:rPr>
              <a:t>Lecture 1: </a:t>
            </a:r>
          </a:p>
          <a:p>
            <a:pPr algn="l"/>
            <a:r>
              <a:rPr lang="en-US" sz="2800" b="1" dirty="0">
                <a:latin typeface="Palatino Linotype" panose="02040502050505030304" pitchFamily="18" charset="0"/>
              </a:rPr>
              <a:t>Overview, Relational Model / Algebra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9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26DF3547-56D5-7219-73C4-095E9D8B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197" y="5231519"/>
            <a:ext cx="3469653" cy="8118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0A797-AF6E-A932-8189-3B7BC04399A9}"/>
              </a:ext>
            </a:extLst>
          </p:cNvPr>
          <p:cNvGrpSpPr/>
          <p:nvPr/>
        </p:nvGrpSpPr>
        <p:grpSpPr>
          <a:xfrm>
            <a:off x="211390" y="4716137"/>
            <a:ext cx="1477788" cy="2096369"/>
            <a:chOff x="3336964" y="0"/>
            <a:chExt cx="3944358" cy="5962423"/>
          </a:xfrm>
        </p:grpSpPr>
        <p:sp>
          <p:nvSpPr>
            <p:cNvPr id="6" name="Magnetic Disk 5">
              <a:extLst>
                <a:ext uri="{FF2B5EF4-FFF2-40B4-BE49-F238E27FC236}">
                  <a16:creationId xmlns:a16="http://schemas.microsoft.com/office/drawing/2014/main" id="{01401131-BDF1-416D-6D7B-119BAC7EBFFD}"/>
                </a:ext>
              </a:extLst>
            </p:cNvPr>
            <p:cNvSpPr/>
            <p:nvPr/>
          </p:nvSpPr>
          <p:spPr>
            <a:xfrm>
              <a:off x="3336965" y="3192483"/>
              <a:ext cx="3503221" cy="1662545"/>
            </a:xfrm>
            <a:prstGeom prst="flowChartMagneticDisk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agnetic Disk 7">
              <a:extLst>
                <a:ext uri="{FF2B5EF4-FFF2-40B4-BE49-F238E27FC236}">
                  <a16:creationId xmlns:a16="http://schemas.microsoft.com/office/drawing/2014/main" id="{CC924095-6C84-8437-9349-24762FD2AADE}"/>
                </a:ext>
              </a:extLst>
            </p:cNvPr>
            <p:cNvSpPr/>
            <p:nvPr/>
          </p:nvSpPr>
          <p:spPr>
            <a:xfrm>
              <a:off x="3336964" y="4299878"/>
              <a:ext cx="3503221" cy="1662545"/>
            </a:xfrm>
            <a:prstGeom prst="flowChartMagneticDisk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agnetic Disk 8">
              <a:extLst>
                <a:ext uri="{FF2B5EF4-FFF2-40B4-BE49-F238E27FC236}">
                  <a16:creationId xmlns:a16="http://schemas.microsoft.com/office/drawing/2014/main" id="{5E14C86D-D021-D4FF-71D5-427B24D579C9}"/>
                </a:ext>
              </a:extLst>
            </p:cNvPr>
            <p:cNvSpPr/>
            <p:nvPr/>
          </p:nvSpPr>
          <p:spPr>
            <a:xfrm>
              <a:off x="3336966" y="2085088"/>
              <a:ext cx="3503221" cy="1662545"/>
            </a:xfrm>
            <a:prstGeom prst="flowChartMagneticDisk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Glasses with solid fill">
              <a:extLst>
                <a:ext uri="{FF2B5EF4-FFF2-40B4-BE49-F238E27FC236}">
                  <a16:creationId xmlns:a16="http://schemas.microsoft.com/office/drawing/2014/main" id="{F943A600-3921-967A-43ED-A80055D69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0253" y="2184162"/>
              <a:ext cx="2016641" cy="2016641"/>
            </a:xfrm>
            <a:prstGeom prst="rect">
              <a:avLst/>
            </a:prstGeom>
          </p:spPr>
        </p:pic>
        <p:pic>
          <p:nvPicPr>
            <p:cNvPr id="12" name="Graphic 11" descr="Nose with solid fill">
              <a:extLst>
                <a:ext uri="{FF2B5EF4-FFF2-40B4-BE49-F238E27FC236}">
                  <a16:creationId xmlns:a16="http://schemas.microsoft.com/office/drawing/2014/main" id="{8CFEDF31-B08B-668E-8F86-9CCD635B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85097" y="3723908"/>
              <a:ext cx="606951" cy="606951"/>
            </a:xfrm>
            <a:prstGeom prst="rect">
              <a:avLst/>
            </a:prstGeom>
          </p:spPr>
        </p:pic>
        <p:pic>
          <p:nvPicPr>
            <p:cNvPr id="13" name="Graphic 12" descr="Tie with solid fill">
              <a:extLst>
                <a:ext uri="{FF2B5EF4-FFF2-40B4-BE49-F238E27FC236}">
                  <a16:creationId xmlns:a16="http://schemas.microsoft.com/office/drawing/2014/main" id="{619FF135-1C37-B97C-DE5B-40472B35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5754" y="4386450"/>
              <a:ext cx="1565635" cy="1565635"/>
            </a:xfrm>
            <a:prstGeom prst="rect">
              <a:avLst/>
            </a:prstGeom>
          </p:spPr>
        </p:pic>
        <p:pic>
          <p:nvPicPr>
            <p:cNvPr id="15" name="Graphic 14" descr="Baseball hat with solid fill">
              <a:extLst>
                <a:ext uri="{FF2B5EF4-FFF2-40B4-BE49-F238E27FC236}">
                  <a16:creationId xmlns:a16="http://schemas.microsoft.com/office/drawing/2014/main" id="{938307F8-A675-7D9F-AA2B-E0A191E9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78101" y="0"/>
              <a:ext cx="3503221" cy="350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096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509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Data is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63A0-F0B3-69E2-C733-33917BFE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824" y="2185912"/>
            <a:ext cx="4389967" cy="3379334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Student Records</a:t>
            </a:r>
          </a:p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Movies that you watch.</a:t>
            </a:r>
          </a:p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Songs that you listen.</a:t>
            </a:r>
          </a:p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Tickets that you reserve.</a:t>
            </a:r>
          </a:p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Online searches.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11</a:t>
            </a:fld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28CAAF37-E696-0163-0E45-088C27E8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74" y="4289860"/>
            <a:ext cx="3419097" cy="110416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C3B5661-5552-E020-D0F5-4BE2638D4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9799" y="4840375"/>
            <a:ext cx="1150227" cy="1869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D48397-7679-ECB1-8E65-16ED4B233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9296" y="3737213"/>
            <a:ext cx="1444504" cy="16187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A98B7C-902B-A43B-B31F-F43C2CC74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144" y="1641458"/>
            <a:ext cx="1807150" cy="1213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92C71-8E51-16F4-1FA6-61DACBB74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33" y="1867419"/>
            <a:ext cx="3854783" cy="7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A7A6-1BE8-5146-F6C3-6CEA61946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25D0-DE67-36E0-763A-C16DA56A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What is a Database?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16B88-6EBE-054E-6B46-29B873741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786744"/>
            <a:ext cx="10896600" cy="337933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A </a:t>
            </a: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structured</a:t>
            </a:r>
            <a:r>
              <a:rPr lang="en-US" sz="2400" dirty="0">
                <a:latin typeface="Palatino Linotype" panose="02040502050505030304" pitchFamily="18" charset="0"/>
              </a:rPr>
              <a:t> collection of data.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Used by all the organizations around us.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DEFC7-1F0F-2D59-B832-E05233A0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DB7B4-3FE0-1460-4CDA-3C1957C4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12</a:t>
            </a:fld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 descr="Colored organizers on shelves">
            <a:extLst>
              <a:ext uri="{FF2B5EF4-FFF2-40B4-BE49-F238E27FC236}">
                <a16:creationId xmlns:a16="http://schemas.microsoft.com/office/drawing/2014/main" id="{365EED0A-6861-E23B-DD3D-0ECFDF9B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141" y="2438400"/>
            <a:ext cx="3283113" cy="2217360"/>
          </a:xfrm>
          <a:prstGeom prst="rect">
            <a:avLst/>
          </a:prstGeom>
        </p:spPr>
      </p:pic>
      <p:pic>
        <p:nvPicPr>
          <p:cNvPr id="11" name="Picture 10" descr="Doubtful man in pink background">
            <a:extLst>
              <a:ext uri="{FF2B5EF4-FFF2-40B4-BE49-F238E27FC236}">
                <a16:creationId xmlns:a16="http://schemas.microsoft.com/office/drawing/2014/main" id="{B5E401B2-7DFC-6576-4704-F7FC679E8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" y="136524"/>
            <a:ext cx="2783340" cy="18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4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3" y="-3638"/>
            <a:ext cx="10515600" cy="8985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Examples of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63A0-F0B3-69E2-C733-33917BFE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2617408"/>
            <a:ext cx="11428789" cy="364792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Colleges and Universities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 They store your records in a database.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 These records have information about your name, age, address, grades, etc.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Banks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 They store your account details in a database.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 Your account detail includes your account balance, name, age,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13</a:t>
            </a:fld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Piggy bank on white background">
            <a:extLst>
              <a:ext uri="{FF2B5EF4-FFF2-40B4-BE49-F238E27FC236}">
                <a16:creationId xmlns:a16="http://schemas.microsoft.com/office/drawing/2014/main" id="{787D41E3-3BF2-BE7A-ECE6-104F9808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4" y="423854"/>
            <a:ext cx="1796141" cy="1796141"/>
          </a:xfrm>
          <a:prstGeom prst="rect">
            <a:avLst/>
          </a:prstGeom>
        </p:spPr>
      </p:pic>
      <p:pic>
        <p:nvPicPr>
          <p:cNvPr id="10" name="Picture 9" descr="Student looking in microscope in science room">
            <a:extLst>
              <a:ext uri="{FF2B5EF4-FFF2-40B4-BE49-F238E27FC236}">
                <a16:creationId xmlns:a16="http://schemas.microsoft.com/office/drawing/2014/main" id="{302A756D-0073-E1FF-D3CC-8600B1F40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30" y="1748963"/>
            <a:ext cx="3026226" cy="20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5"/>
            <a:ext cx="10515600" cy="138747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What is a </a:t>
            </a: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latin typeface="Palatino Linotype" panose="02040502050505030304" pitchFamily="18" charset="0"/>
              </a:rPr>
              <a:t>Database Management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63A0-F0B3-69E2-C733-33917BFE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786744"/>
            <a:ext cx="9247414" cy="337933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Also known as </a:t>
            </a:r>
            <a:r>
              <a:rPr lang="en-US" sz="2400" b="1" dirty="0">
                <a:latin typeface="Palatino Linotype" panose="02040502050505030304" pitchFamily="18" charset="0"/>
              </a:rPr>
              <a:t>DBMS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Facilitates adding, storing, and retrieving data from a database.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A software that helps manage a database.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Examples: PostgreSQL, Oracle, IBM DB2.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14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8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5"/>
            <a:ext cx="10515600" cy="9727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Why not use Files?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63A0-F0B3-69E2-C733-33917BFE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1494"/>
            <a:ext cx="7035800" cy="337933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Operating System (OS) allows us to create files.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Reading and Writing to file is possible!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We all have created files on our laptops/PCs at some point of time.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15</a:t>
            </a:fld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 descr="Stack of colorful files">
            <a:extLst>
              <a:ext uri="{FF2B5EF4-FFF2-40B4-BE49-F238E27FC236}">
                <a16:creationId xmlns:a16="http://schemas.microsoft.com/office/drawing/2014/main" id="{BBCF2F54-8E6A-86E9-A656-F14CC5A18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947" y="2786744"/>
            <a:ext cx="4234543" cy="23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9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2"/>
            <a:ext cx="10515600" cy="9133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Lets Create a File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16</a:t>
            </a:fld>
            <a:endParaRPr 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625A857-5D27-1371-94F9-E869CE7CE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958628"/>
              </p:ext>
            </p:extLst>
          </p:nvPr>
        </p:nvGraphicFramePr>
        <p:xfrm>
          <a:off x="3350381" y="3285719"/>
          <a:ext cx="640321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6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66422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402391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85,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D466584-CBC3-CE11-061D-F54CAB676E56}"/>
              </a:ext>
            </a:extLst>
          </p:cNvPr>
          <p:cNvSpPr txBox="1"/>
          <p:nvPr/>
        </p:nvSpPr>
        <p:spPr>
          <a:xfrm>
            <a:off x="920448" y="1619232"/>
            <a:ext cx="8579152" cy="114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 file about employees at University of Oregon.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Assume, following is the data in our file.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E5DC3-7FA3-604F-A963-1B065105688B}"/>
              </a:ext>
            </a:extLst>
          </p:cNvPr>
          <p:cNvSpPr txBox="1"/>
          <p:nvPr/>
        </p:nvSpPr>
        <p:spPr>
          <a:xfrm>
            <a:off x="5153105" y="4772409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Palatino Linotype" panose="02040502050505030304" pitchFamily="18" charset="0"/>
              </a:rPr>
              <a:t>cs-</a:t>
            </a:r>
            <a:r>
              <a:rPr lang="en-US" b="1" i="1" dirty="0" err="1">
                <a:latin typeface="Palatino Linotype" panose="02040502050505030304" pitchFamily="18" charset="0"/>
              </a:rPr>
              <a:t>employees.txt</a:t>
            </a:r>
            <a:endParaRPr lang="en-US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8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8336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File Systems Disadvantages: </a:t>
            </a: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Data Redundancy and Consistency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17</a:t>
            </a:fld>
            <a:endParaRPr 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2821275-9471-A268-5F5B-722019F581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682746"/>
              </p:ext>
            </p:extLst>
          </p:nvPr>
        </p:nvGraphicFramePr>
        <p:xfrm>
          <a:off x="243114" y="3594539"/>
          <a:ext cx="63439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85,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Kang,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20,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</a:tbl>
          </a:graphicData>
        </a:graphic>
      </p:graphicFrame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84F8669-825E-F152-3AB1-A0E08633E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732135"/>
              </p:ext>
            </p:extLst>
          </p:nvPr>
        </p:nvGraphicFramePr>
        <p:xfrm>
          <a:off x="6832602" y="3597925"/>
          <a:ext cx="503523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413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467680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1889146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Kang,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120,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TimeKeeper</a:t>
                      </a:r>
                      <a:endParaRPr lang="en-US" sz="1800" dirty="0">
                        <a:solidFill>
                          <a:srgbClr val="FF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13BA24-E7A1-12AE-3F4F-DBA49ACB1065}"/>
              </a:ext>
            </a:extLst>
          </p:cNvPr>
          <p:cNvSpPr txBox="1"/>
          <p:nvPr/>
        </p:nvSpPr>
        <p:spPr>
          <a:xfrm>
            <a:off x="2054601" y="5077899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Palatino Linotype" panose="02040502050505030304" pitchFamily="18" charset="0"/>
              </a:rPr>
              <a:t>cs-</a:t>
            </a:r>
            <a:r>
              <a:rPr lang="en-US" b="1" i="1" dirty="0" err="1">
                <a:latin typeface="Palatino Linotype" panose="02040502050505030304" pitchFamily="18" charset="0"/>
              </a:rPr>
              <a:t>employees.txt</a:t>
            </a:r>
            <a:endParaRPr lang="en-US" b="1" i="1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7BE89-5853-E53E-5BE2-1C3E78E59D5C}"/>
              </a:ext>
            </a:extLst>
          </p:cNvPr>
          <p:cNvSpPr txBox="1"/>
          <p:nvPr/>
        </p:nvSpPr>
        <p:spPr>
          <a:xfrm>
            <a:off x="8136467" y="5077899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Palatino Linotype" panose="02040502050505030304" pitchFamily="18" charset="0"/>
              </a:rPr>
              <a:t>math-</a:t>
            </a:r>
            <a:r>
              <a:rPr lang="en-US" b="1" i="1" dirty="0" err="1">
                <a:latin typeface="Palatino Linotype" panose="02040502050505030304" pitchFamily="18" charset="0"/>
              </a:rPr>
              <a:t>employees.txt</a:t>
            </a:r>
            <a:endParaRPr lang="en-US" b="1" i="1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221396" y="2125146"/>
            <a:ext cx="116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Two different files in the system can have redundant records and/or records with inconsistent (non-identical) data.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5D033F-2D76-B7EE-99CA-83A75721EE0E}"/>
              </a:ext>
            </a:extLst>
          </p:cNvPr>
          <p:cNvSpPr txBox="1"/>
          <p:nvPr/>
        </p:nvSpPr>
        <p:spPr>
          <a:xfrm>
            <a:off x="243113" y="5647273"/>
            <a:ext cx="116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For example: the entry for Kang has different age and title in the two files.</a:t>
            </a:r>
          </a:p>
        </p:txBody>
      </p:sp>
    </p:spTree>
    <p:extLst>
      <p:ext uri="{BB962C8B-B14F-4D97-AF65-F5344CB8AC3E}">
        <p14:creationId xmlns:p14="http://schemas.microsoft.com/office/powerpoint/2010/main" val="56501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833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File Systems Disadvantages: </a:t>
            </a: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Difficulty in accessing data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18</a:t>
            </a:fld>
            <a:endParaRPr 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2821275-9471-A268-5F5B-722019F581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51536"/>
              </p:ext>
            </p:extLst>
          </p:nvPr>
        </p:nvGraphicFramePr>
        <p:xfrm>
          <a:off x="2706914" y="3807271"/>
          <a:ext cx="63439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Voldemort,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70,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85,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Kang,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20,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13BA24-E7A1-12AE-3F4F-DBA49ACB1065}"/>
              </a:ext>
            </a:extLst>
          </p:cNvPr>
          <p:cNvSpPr txBox="1"/>
          <p:nvPr/>
        </p:nvSpPr>
        <p:spPr>
          <a:xfrm>
            <a:off x="4518401" y="5290631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Palatino Linotype" panose="02040502050505030304" pitchFamily="18" charset="0"/>
              </a:rPr>
              <a:t>cs-</a:t>
            </a:r>
            <a:r>
              <a:rPr lang="en-US" b="1" i="1" dirty="0" err="1">
                <a:latin typeface="Palatino Linotype" panose="02040502050505030304" pitchFamily="18" charset="0"/>
              </a:rPr>
              <a:t>employees.txt</a:t>
            </a:r>
            <a:endParaRPr lang="en-US" b="1" i="1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243114" y="2026087"/>
            <a:ext cx="1155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Suppose you wanted to print the name of all the CS employees with age &lt; 80. How would you do that in this file?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You can create a python or shell program that does?</a:t>
            </a:r>
          </a:p>
        </p:txBody>
      </p:sp>
    </p:spTree>
    <p:extLst>
      <p:ext uri="{BB962C8B-B14F-4D97-AF65-F5344CB8AC3E}">
        <p14:creationId xmlns:p14="http://schemas.microsoft.com/office/powerpoint/2010/main" val="4008290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833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File Systems Disadvantages: </a:t>
            </a: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Difficulty in accessing data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19</a:t>
            </a:fld>
            <a:endParaRPr 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2821275-9471-A268-5F5B-722019F581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06914" y="3807271"/>
          <a:ext cx="63439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Voldemort,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70,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85,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Kang,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20,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B050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13BA24-E7A1-12AE-3F4F-DBA49ACB1065}"/>
              </a:ext>
            </a:extLst>
          </p:cNvPr>
          <p:cNvSpPr txBox="1"/>
          <p:nvPr/>
        </p:nvSpPr>
        <p:spPr>
          <a:xfrm>
            <a:off x="4518401" y="5290631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Palatino Linotype" panose="02040502050505030304" pitchFamily="18" charset="0"/>
              </a:rPr>
              <a:t>cs-</a:t>
            </a:r>
            <a:r>
              <a:rPr lang="en-US" b="1" i="1" dirty="0" err="1">
                <a:latin typeface="Palatino Linotype" panose="02040502050505030304" pitchFamily="18" charset="0"/>
              </a:rPr>
              <a:t>employees.txt</a:t>
            </a:r>
            <a:endParaRPr lang="en-US" b="1" i="1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243114" y="2026087"/>
            <a:ext cx="1155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Now, suppose you wanted to print the name of all the CS employees with age &lt; 30 or greater than 80?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So, you have to create another python or shell program?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8F289-BF7B-F782-6836-B11EEFF2961A}"/>
              </a:ext>
            </a:extLst>
          </p:cNvPr>
          <p:cNvSpPr txBox="1"/>
          <p:nvPr/>
        </p:nvSpPr>
        <p:spPr>
          <a:xfrm>
            <a:off x="243114" y="5782739"/>
            <a:ext cx="116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For every new query, a new program! Hard to maintain.</a:t>
            </a:r>
          </a:p>
        </p:txBody>
      </p:sp>
    </p:spTree>
    <p:extLst>
      <p:ext uri="{BB962C8B-B14F-4D97-AF65-F5344CB8AC3E}">
        <p14:creationId xmlns:p14="http://schemas.microsoft.com/office/powerpoint/2010/main" val="364283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B1FAE-A8F4-B060-378F-2C5876D3D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4525-6558-DA2F-A410-EBE95F8F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2809702"/>
            <a:ext cx="10515600" cy="90509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Welcome!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E77ED-9E67-FF11-6D7C-9DFB114C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923CE-1D4D-201E-F894-6F92AEA8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72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833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File Systems Disadvantages: </a:t>
            </a: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Integrity Constraints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20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243114" y="2026087"/>
            <a:ext cx="1155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Suppose you want to ensure that no employee with age &gt; 80 should have a record in the file </a:t>
            </a:r>
            <a:r>
              <a:rPr lang="en-US" sz="2400" i="1" dirty="0">
                <a:latin typeface="Palatino Linotype" panose="02040502050505030304" pitchFamily="18" charset="0"/>
              </a:rPr>
              <a:t>cs-</a:t>
            </a:r>
            <a:r>
              <a:rPr lang="en-US" sz="2400" i="1" dirty="0" err="1">
                <a:latin typeface="Palatino Linotype" panose="02040502050505030304" pitchFamily="18" charset="0"/>
              </a:rPr>
              <a:t>employees.txt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How would you ensure that if multiple people can edit the same file?</a:t>
            </a:r>
          </a:p>
        </p:txBody>
      </p:sp>
    </p:spTree>
    <p:extLst>
      <p:ext uri="{BB962C8B-B14F-4D97-AF65-F5344CB8AC3E}">
        <p14:creationId xmlns:p14="http://schemas.microsoft.com/office/powerpoint/2010/main" val="71891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302263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Guarantees by Database</a:t>
            </a:r>
            <a:endParaRPr lang="en-US" sz="4000" b="1" i="1" dirty="0">
              <a:latin typeface="Palatino Linotype" panose="02040502050505030304" pitchFamily="18" charset="0"/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FA953A-D0B5-727F-61B8-06758DB9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694175"/>
            <a:ext cx="4243589" cy="24993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Data Integrity</a:t>
            </a:r>
          </a:p>
          <a:p>
            <a:r>
              <a:rPr lang="en-US" sz="2400" dirty="0">
                <a:latin typeface="Palatino Linotype" panose="02040502050505030304" pitchFamily="18" charset="0"/>
              </a:rPr>
              <a:t>Data Security</a:t>
            </a:r>
          </a:p>
          <a:p>
            <a:r>
              <a:rPr lang="en-US" sz="2400" dirty="0">
                <a:latin typeface="Palatino Linotype" panose="02040502050505030304" pitchFamily="18" charset="0"/>
              </a:rPr>
              <a:t>Ease of Access</a:t>
            </a:r>
          </a:p>
          <a:p>
            <a:r>
              <a:rPr lang="en-US" sz="2400" dirty="0">
                <a:latin typeface="Palatino Linotype" panose="02040502050505030304" pitchFamily="18" charset="0"/>
              </a:rPr>
              <a:t>Efficient management</a:t>
            </a:r>
          </a:p>
        </p:txBody>
      </p:sp>
      <p:pic>
        <p:nvPicPr>
          <p:cNvPr id="11" name="Picture 10" descr="Smiling white dog">
            <a:extLst>
              <a:ext uri="{FF2B5EF4-FFF2-40B4-BE49-F238E27FC236}">
                <a16:creationId xmlns:a16="http://schemas.microsoft.com/office/drawing/2014/main" id="{B58A106C-3811-E777-2FD7-683FCBDE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18" r="1289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44557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endParaRPr lang="en-US" dirty="0">
              <a:solidFill>
                <a:schemeClr val="bg1">
                  <a:lumMod val="6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0FE24AB-0A3D-3945-A314-A55A03C76B7E}" type="slidenum">
              <a:rPr lang="en-US">
                <a:solidFill>
                  <a:srgbClr val="FFFFFF"/>
                </a:solidFill>
                <a:latin typeface="Palatino Linotype" panose="02040502050505030304" pitchFamily="18" charset="0"/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50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 Abstraction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22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99919"/>
            <a:ext cx="1155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Depending on the type of user accessing the database, we define levels of abstraction.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Remember: All your database users are not experts!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Three levels: physical, logical, and view.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F5950-9EF6-75F5-1029-5F33E2D1C659}"/>
              </a:ext>
            </a:extLst>
          </p:cNvPr>
          <p:cNvSpPr/>
          <p:nvPr/>
        </p:nvSpPr>
        <p:spPr>
          <a:xfrm>
            <a:off x="4744122" y="6138802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BCA22-43D6-C021-095F-FBF9EAFDDFE2}"/>
              </a:ext>
            </a:extLst>
          </p:cNvPr>
          <p:cNvSpPr txBox="1"/>
          <p:nvPr/>
        </p:nvSpPr>
        <p:spPr>
          <a:xfrm>
            <a:off x="5193917" y="6138802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Physical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B4F3D-2523-D0E7-7C71-5F3471CD86CB}"/>
              </a:ext>
            </a:extLst>
          </p:cNvPr>
          <p:cNvSpPr/>
          <p:nvPr/>
        </p:nvSpPr>
        <p:spPr>
          <a:xfrm>
            <a:off x="4744122" y="5356745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B2916-6559-65A7-1739-8B113DE2A562}"/>
              </a:ext>
            </a:extLst>
          </p:cNvPr>
          <p:cNvSpPr txBox="1"/>
          <p:nvPr/>
        </p:nvSpPr>
        <p:spPr>
          <a:xfrm>
            <a:off x="5193917" y="5356745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Logical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F77C2-1D77-86DA-EB64-CA5F456173E4}"/>
              </a:ext>
            </a:extLst>
          </p:cNvPr>
          <p:cNvSpPr/>
          <p:nvPr/>
        </p:nvSpPr>
        <p:spPr>
          <a:xfrm>
            <a:off x="2853267" y="3960933"/>
            <a:ext cx="6454023" cy="1016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77FF4-C469-B272-60BA-B1A0A892A06A}"/>
              </a:ext>
            </a:extLst>
          </p:cNvPr>
          <p:cNvSpPr txBox="1"/>
          <p:nvPr/>
        </p:nvSpPr>
        <p:spPr>
          <a:xfrm>
            <a:off x="5399527" y="3962680"/>
            <a:ext cx="166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5C8E4-06E4-1AC7-78BC-6039D322CE84}"/>
              </a:ext>
            </a:extLst>
          </p:cNvPr>
          <p:cNvCxnSpPr>
            <a:cxnSpLocks/>
          </p:cNvCxnSpPr>
          <p:nvPr/>
        </p:nvCxnSpPr>
        <p:spPr>
          <a:xfrm>
            <a:off x="6028270" y="4989043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7D0C27-5C7E-C547-1DA7-197D0C702F8B}"/>
              </a:ext>
            </a:extLst>
          </p:cNvPr>
          <p:cNvCxnSpPr>
            <a:cxnSpLocks/>
          </p:cNvCxnSpPr>
          <p:nvPr/>
        </p:nvCxnSpPr>
        <p:spPr>
          <a:xfrm>
            <a:off x="6028270" y="5771100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4644DF-8F32-D5BC-FDCE-43CEE3E044E8}"/>
              </a:ext>
            </a:extLst>
          </p:cNvPr>
          <p:cNvCxnSpPr>
            <a:cxnSpLocks/>
          </p:cNvCxnSpPr>
          <p:nvPr/>
        </p:nvCxnSpPr>
        <p:spPr>
          <a:xfrm>
            <a:off x="6120113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89843B-2290-2981-649E-3468137C6740}"/>
              </a:ext>
            </a:extLst>
          </p:cNvPr>
          <p:cNvCxnSpPr>
            <a:cxnSpLocks/>
          </p:cNvCxnSpPr>
          <p:nvPr/>
        </p:nvCxnSpPr>
        <p:spPr>
          <a:xfrm>
            <a:off x="7161012" y="4789760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0DE390-9A44-0CBB-FF21-DA8350C4623B}"/>
              </a:ext>
            </a:extLst>
          </p:cNvPr>
          <p:cNvCxnSpPr>
            <a:cxnSpLocks/>
          </p:cNvCxnSpPr>
          <p:nvPr/>
        </p:nvCxnSpPr>
        <p:spPr>
          <a:xfrm>
            <a:off x="6619657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9B61A-7CCF-0265-ABAC-8242458FCEB6}"/>
              </a:ext>
            </a:extLst>
          </p:cNvPr>
          <p:cNvSpPr/>
          <p:nvPr/>
        </p:nvSpPr>
        <p:spPr>
          <a:xfrm>
            <a:off x="2986814" y="4374826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C52FC-3A65-AE9C-BDC2-BD8AA806579B}"/>
              </a:ext>
            </a:extLst>
          </p:cNvPr>
          <p:cNvSpPr txBox="1"/>
          <p:nvPr/>
        </p:nvSpPr>
        <p:spPr>
          <a:xfrm>
            <a:off x="3028303" y="4524323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F4A590-5F14-F7BE-C63C-7BAFAA31E834}"/>
              </a:ext>
            </a:extLst>
          </p:cNvPr>
          <p:cNvSpPr/>
          <p:nvPr/>
        </p:nvSpPr>
        <p:spPr>
          <a:xfrm>
            <a:off x="4507103" y="4377667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DAAA1-5609-FFCF-C83D-EB6129CD0A92}"/>
              </a:ext>
            </a:extLst>
          </p:cNvPr>
          <p:cNvSpPr txBox="1"/>
          <p:nvPr/>
        </p:nvSpPr>
        <p:spPr>
          <a:xfrm>
            <a:off x="4548592" y="4527164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881562-198E-20E0-E9F0-D7F980A905B2}"/>
              </a:ext>
            </a:extLst>
          </p:cNvPr>
          <p:cNvSpPr/>
          <p:nvPr/>
        </p:nvSpPr>
        <p:spPr>
          <a:xfrm>
            <a:off x="8034178" y="4368901"/>
            <a:ext cx="1018881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842DB8-14EF-38AA-CE4F-E944C6C42459}"/>
              </a:ext>
            </a:extLst>
          </p:cNvPr>
          <p:cNvSpPr txBox="1"/>
          <p:nvPr/>
        </p:nvSpPr>
        <p:spPr>
          <a:xfrm>
            <a:off x="8075667" y="4518398"/>
            <a:ext cx="108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n</a:t>
            </a:r>
          </a:p>
        </p:txBody>
      </p:sp>
    </p:spTree>
    <p:extLst>
      <p:ext uri="{BB962C8B-B14F-4D97-AF65-F5344CB8AC3E}">
        <p14:creationId xmlns:p14="http://schemas.microsoft.com/office/powerpoint/2010/main" val="837219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 Abstraction: Physical Level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23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99919"/>
            <a:ext cx="1155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Talks about </a:t>
            </a:r>
            <a:r>
              <a:rPr lang="en-US" sz="2400" b="1" i="1" dirty="0">
                <a:latin typeface="Palatino Linotype" panose="02040502050505030304" pitchFamily="18" charset="0"/>
              </a:rPr>
              <a:t>how</a:t>
            </a:r>
            <a:r>
              <a:rPr lang="en-US" sz="2400" dirty="0">
                <a:latin typeface="Palatino Linotype" panose="02040502050505030304" pitchFamily="18" charset="0"/>
              </a:rPr>
              <a:t> the data is stored.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Describes data-structures that help to store the data.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Users: Database Designers.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F5950-9EF6-75F5-1029-5F33E2D1C659}"/>
              </a:ext>
            </a:extLst>
          </p:cNvPr>
          <p:cNvSpPr/>
          <p:nvPr/>
        </p:nvSpPr>
        <p:spPr>
          <a:xfrm>
            <a:off x="4744122" y="6138802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BCA22-43D6-C021-095F-FBF9EAFDDFE2}"/>
              </a:ext>
            </a:extLst>
          </p:cNvPr>
          <p:cNvSpPr txBox="1"/>
          <p:nvPr/>
        </p:nvSpPr>
        <p:spPr>
          <a:xfrm>
            <a:off x="5193917" y="6138802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Physical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B4F3D-2523-D0E7-7C71-5F3471CD86CB}"/>
              </a:ext>
            </a:extLst>
          </p:cNvPr>
          <p:cNvSpPr/>
          <p:nvPr/>
        </p:nvSpPr>
        <p:spPr>
          <a:xfrm>
            <a:off x="4744122" y="5356745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B2916-6559-65A7-1739-8B113DE2A562}"/>
              </a:ext>
            </a:extLst>
          </p:cNvPr>
          <p:cNvSpPr txBox="1"/>
          <p:nvPr/>
        </p:nvSpPr>
        <p:spPr>
          <a:xfrm>
            <a:off x="5193917" y="5356745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Logical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F77C2-1D77-86DA-EB64-CA5F456173E4}"/>
              </a:ext>
            </a:extLst>
          </p:cNvPr>
          <p:cNvSpPr/>
          <p:nvPr/>
        </p:nvSpPr>
        <p:spPr>
          <a:xfrm>
            <a:off x="2853267" y="3960933"/>
            <a:ext cx="6454023" cy="1016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77FF4-C469-B272-60BA-B1A0A892A06A}"/>
              </a:ext>
            </a:extLst>
          </p:cNvPr>
          <p:cNvSpPr txBox="1"/>
          <p:nvPr/>
        </p:nvSpPr>
        <p:spPr>
          <a:xfrm>
            <a:off x="5399527" y="3962680"/>
            <a:ext cx="166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5C8E4-06E4-1AC7-78BC-6039D322CE84}"/>
              </a:ext>
            </a:extLst>
          </p:cNvPr>
          <p:cNvCxnSpPr>
            <a:cxnSpLocks/>
          </p:cNvCxnSpPr>
          <p:nvPr/>
        </p:nvCxnSpPr>
        <p:spPr>
          <a:xfrm>
            <a:off x="6028270" y="4989043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7D0C27-5C7E-C547-1DA7-197D0C702F8B}"/>
              </a:ext>
            </a:extLst>
          </p:cNvPr>
          <p:cNvCxnSpPr>
            <a:cxnSpLocks/>
          </p:cNvCxnSpPr>
          <p:nvPr/>
        </p:nvCxnSpPr>
        <p:spPr>
          <a:xfrm>
            <a:off x="6028270" y="5771100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4644DF-8F32-D5BC-FDCE-43CEE3E044E8}"/>
              </a:ext>
            </a:extLst>
          </p:cNvPr>
          <p:cNvCxnSpPr>
            <a:cxnSpLocks/>
          </p:cNvCxnSpPr>
          <p:nvPr/>
        </p:nvCxnSpPr>
        <p:spPr>
          <a:xfrm>
            <a:off x="6120113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89843B-2290-2981-649E-3468137C6740}"/>
              </a:ext>
            </a:extLst>
          </p:cNvPr>
          <p:cNvCxnSpPr>
            <a:cxnSpLocks/>
          </p:cNvCxnSpPr>
          <p:nvPr/>
        </p:nvCxnSpPr>
        <p:spPr>
          <a:xfrm>
            <a:off x="7161012" y="4789760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0DE390-9A44-0CBB-FF21-DA8350C4623B}"/>
              </a:ext>
            </a:extLst>
          </p:cNvPr>
          <p:cNvCxnSpPr>
            <a:cxnSpLocks/>
          </p:cNvCxnSpPr>
          <p:nvPr/>
        </p:nvCxnSpPr>
        <p:spPr>
          <a:xfrm>
            <a:off x="6619657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9B61A-7CCF-0265-ABAC-8242458FCEB6}"/>
              </a:ext>
            </a:extLst>
          </p:cNvPr>
          <p:cNvSpPr/>
          <p:nvPr/>
        </p:nvSpPr>
        <p:spPr>
          <a:xfrm>
            <a:off x="2986814" y="4374826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C52FC-3A65-AE9C-BDC2-BD8AA806579B}"/>
              </a:ext>
            </a:extLst>
          </p:cNvPr>
          <p:cNvSpPr txBox="1"/>
          <p:nvPr/>
        </p:nvSpPr>
        <p:spPr>
          <a:xfrm>
            <a:off x="3028303" y="4524323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F4A590-5F14-F7BE-C63C-7BAFAA31E834}"/>
              </a:ext>
            </a:extLst>
          </p:cNvPr>
          <p:cNvSpPr/>
          <p:nvPr/>
        </p:nvSpPr>
        <p:spPr>
          <a:xfrm>
            <a:off x="4507103" y="4377667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DAAA1-5609-FFCF-C83D-EB6129CD0A92}"/>
              </a:ext>
            </a:extLst>
          </p:cNvPr>
          <p:cNvSpPr txBox="1"/>
          <p:nvPr/>
        </p:nvSpPr>
        <p:spPr>
          <a:xfrm>
            <a:off x="4548592" y="4527164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881562-198E-20E0-E9F0-D7F980A905B2}"/>
              </a:ext>
            </a:extLst>
          </p:cNvPr>
          <p:cNvSpPr/>
          <p:nvPr/>
        </p:nvSpPr>
        <p:spPr>
          <a:xfrm>
            <a:off x="8034178" y="4368901"/>
            <a:ext cx="1018881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842DB8-14EF-38AA-CE4F-E944C6C42459}"/>
              </a:ext>
            </a:extLst>
          </p:cNvPr>
          <p:cNvSpPr txBox="1"/>
          <p:nvPr/>
        </p:nvSpPr>
        <p:spPr>
          <a:xfrm>
            <a:off x="8075667" y="4518398"/>
            <a:ext cx="108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n</a:t>
            </a:r>
          </a:p>
        </p:txBody>
      </p:sp>
    </p:spTree>
    <p:extLst>
      <p:ext uri="{BB962C8B-B14F-4D97-AF65-F5344CB8AC3E}">
        <p14:creationId xmlns:p14="http://schemas.microsoft.com/office/powerpoint/2010/main" val="173752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 Abstraction: Logical Level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24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99919"/>
            <a:ext cx="1155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Talks about </a:t>
            </a:r>
            <a:r>
              <a:rPr lang="en-US" sz="2400" b="1" i="1" dirty="0">
                <a:latin typeface="Palatino Linotype" panose="02040502050505030304" pitchFamily="18" charset="0"/>
              </a:rPr>
              <a:t>what</a:t>
            </a:r>
            <a:r>
              <a:rPr lang="en-US" sz="2400" dirty="0">
                <a:latin typeface="Palatino Linotype" panose="02040502050505030304" pitchFamily="18" charset="0"/>
              </a:rPr>
              <a:t> data is stored in the database (the type of data).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Also describes the relationship between the stored data.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Users: Database Administrators.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F5950-9EF6-75F5-1029-5F33E2D1C659}"/>
              </a:ext>
            </a:extLst>
          </p:cNvPr>
          <p:cNvSpPr/>
          <p:nvPr/>
        </p:nvSpPr>
        <p:spPr>
          <a:xfrm>
            <a:off x="4744122" y="6138802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BCA22-43D6-C021-095F-FBF9EAFDDFE2}"/>
              </a:ext>
            </a:extLst>
          </p:cNvPr>
          <p:cNvSpPr txBox="1"/>
          <p:nvPr/>
        </p:nvSpPr>
        <p:spPr>
          <a:xfrm>
            <a:off x="5193917" y="6138802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Physical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B4F3D-2523-D0E7-7C71-5F3471CD86CB}"/>
              </a:ext>
            </a:extLst>
          </p:cNvPr>
          <p:cNvSpPr/>
          <p:nvPr/>
        </p:nvSpPr>
        <p:spPr>
          <a:xfrm>
            <a:off x="4744122" y="5356745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B2916-6559-65A7-1739-8B113DE2A562}"/>
              </a:ext>
            </a:extLst>
          </p:cNvPr>
          <p:cNvSpPr txBox="1"/>
          <p:nvPr/>
        </p:nvSpPr>
        <p:spPr>
          <a:xfrm>
            <a:off x="5193917" y="5356745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Logical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F77C2-1D77-86DA-EB64-CA5F456173E4}"/>
              </a:ext>
            </a:extLst>
          </p:cNvPr>
          <p:cNvSpPr/>
          <p:nvPr/>
        </p:nvSpPr>
        <p:spPr>
          <a:xfrm>
            <a:off x="2853267" y="3960933"/>
            <a:ext cx="6454023" cy="1016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77FF4-C469-B272-60BA-B1A0A892A06A}"/>
              </a:ext>
            </a:extLst>
          </p:cNvPr>
          <p:cNvSpPr txBox="1"/>
          <p:nvPr/>
        </p:nvSpPr>
        <p:spPr>
          <a:xfrm>
            <a:off x="5399527" y="3962680"/>
            <a:ext cx="166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5C8E4-06E4-1AC7-78BC-6039D322CE84}"/>
              </a:ext>
            </a:extLst>
          </p:cNvPr>
          <p:cNvCxnSpPr>
            <a:cxnSpLocks/>
          </p:cNvCxnSpPr>
          <p:nvPr/>
        </p:nvCxnSpPr>
        <p:spPr>
          <a:xfrm>
            <a:off x="6028270" y="4989043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7D0C27-5C7E-C547-1DA7-197D0C702F8B}"/>
              </a:ext>
            </a:extLst>
          </p:cNvPr>
          <p:cNvCxnSpPr>
            <a:cxnSpLocks/>
          </p:cNvCxnSpPr>
          <p:nvPr/>
        </p:nvCxnSpPr>
        <p:spPr>
          <a:xfrm>
            <a:off x="6028270" y="5771100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4644DF-8F32-D5BC-FDCE-43CEE3E044E8}"/>
              </a:ext>
            </a:extLst>
          </p:cNvPr>
          <p:cNvCxnSpPr>
            <a:cxnSpLocks/>
          </p:cNvCxnSpPr>
          <p:nvPr/>
        </p:nvCxnSpPr>
        <p:spPr>
          <a:xfrm>
            <a:off x="6120113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89843B-2290-2981-649E-3468137C6740}"/>
              </a:ext>
            </a:extLst>
          </p:cNvPr>
          <p:cNvCxnSpPr>
            <a:cxnSpLocks/>
          </p:cNvCxnSpPr>
          <p:nvPr/>
        </p:nvCxnSpPr>
        <p:spPr>
          <a:xfrm>
            <a:off x="7161012" y="4789760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0DE390-9A44-0CBB-FF21-DA8350C4623B}"/>
              </a:ext>
            </a:extLst>
          </p:cNvPr>
          <p:cNvCxnSpPr>
            <a:cxnSpLocks/>
          </p:cNvCxnSpPr>
          <p:nvPr/>
        </p:nvCxnSpPr>
        <p:spPr>
          <a:xfrm>
            <a:off x="6619657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9B61A-7CCF-0265-ABAC-8242458FCEB6}"/>
              </a:ext>
            </a:extLst>
          </p:cNvPr>
          <p:cNvSpPr/>
          <p:nvPr/>
        </p:nvSpPr>
        <p:spPr>
          <a:xfrm>
            <a:off x="2986814" y="4374826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C52FC-3A65-AE9C-BDC2-BD8AA806579B}"/>
              </a:ext>
            </a:extLst>
          </p:cNvPr>
          <p:cNvSpPr txBox="1"/>
          <p:nvPr/>
        </p:nvSpPr>
        <p:spPr>
          <a:xfrm>
            <a:off x="3028303" y="4524323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F4A590-5F14-F7BE-C63C-7BAFAA31E834}"/>
              </a:ext>
            </a:extLst>
          </p:cNvPr>
          <p:cNvSpPr/>
          <p:nvPr/>
        </p:nvSpPr>
        <p:spPr>
          <a:xfrm>
            <a:off x="4507103" y="4377667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DAAA1-5609-FFCF-C83D-EB6129CD0A92}"/>
              </a:ext>
            </a:extLst>
          </p:cNvPr>
          <p:cNvSpPr txBox="1"/>
          <p:nvPr/>
        </p:nvSpPr>
        <p:spPr>
          <a:xfrm>
            <a:off x="4548592" y="4527164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881562-198E-20E0-E9F0-D7F980A905B2}"/>
              </a:ext>
            </a:extLst>
          </p:cNvPr>
          <p:cNvSpPr/>
          <p:nvPr/>
        </p:nvSpPr>
        <p:spPr>
          <a:xfrm>
            <a:off x="8034178" y="4368901"/>
            <a:ext cx="1018881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842DB8-14EF-38AA-CE4F-E944C6C42459}"/>
              </a:ext>
            </a:extLst>
          </p:cNvPr>
          <p:cNvSpPr txBox="1"/>
          <p:nvPr/>
        </p:nvSpPr>
        <p:spPr>
          <a:xfrm>
            <a:off x="8075667" y="4518398"/>
            <a:ext cx="108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n</a:t>
            </a:r>
          </a:p>
        </p:txBody>
      </p:sp>
    </p:spTree>
    <p:extLst>
      <p:ext uri="{BB962C8B-B14F-4D97-AF65-F5344CB8AC3E}">
        <p14:creationId xmlns:p14="http://schemas.microsoft.com/office/powerpoint/2010/main" val="300937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 Abstraction: View Level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25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99919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Talks about parts of the data that </a:t>
            </a:r>
            <a:r>
              <a:rPr lang="en-US" sz="2400" b="1" i="1" dirty="0">
                <a:latin typeface="Palatino Linotype" panose="02040502050505030304" pitchFamily="18" charset="0"/>
              </a:rPr>
              <a:t>interests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Not all the information stored in the database is of interest to every user. Thus, many views of a single database can exist.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Users: Applications or clients.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F5950-9EF6-75F5-1029-5F33E2D1C659}"/>
              </a:ext>
            </a:extLst>
          </p:cNvPr>
          <p:cNvSpPr/>
          <p:nvPr/>
        </p:nvSpPr>
        <p:spPr>
          <a:xfrm>
            <a:off x="4744122" y="6138802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BCA22-43D6-C021-095F-FBF9EAFDDFE2}"/>
              </a:ext>
            </a:extLst>
          </p:cNvPr>
          <p:cNvSpPr txBox="1"/>
          <p:nvPr/>
        </p:nvSpPr>
        <p:spPr>
          <a:xfrm>
            <a:off x="5193917" y="6138802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Physical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B4F3D-2523-D0E7-7C71-5F3471CD86CB}"/>
              </a:ext>
            </a:extLst>
          </p:cNvPr>
          <p:cNvSpPr/>
          <p:nvPr/>
        </p:nvSpPr>
        <p:spPr>
          <a:xfrm>
            <a:off x="4744122" y="5356745"/>
            <a:ext cx="26356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B2916-6559-65A7-1739-8B113DE2A562}"/>
              </a:ext>
            </a:extLst>
          </p:cNvPr>
          <p:cNvSpPr txBox="1"/>
          <p:nvPr/>
        </p:nvSpPr>
        <p:spPr>
          <a:xfrm>
            <a:off x="5193917" y="5356745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Logical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F77C2-1D77-86DA-EB64-CA5F456173E4}"/>
              </a:ext>
            </a:extLst>
          </p:cNvPr>
          <p:cNvSpPr/>
          <p:nvPr/>
        </p:nvSpPr>
        <p:spPr>
          <a:xfrm>
            <a:off x="2853267" y="3960933"/>
            <a:ext cx="6454023" cy="1016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77FF4-C469-B272-60BA-B1A0A892A06A}"/>
              </a:ext>
            </a:extLst>
          </p:cNvPr>
          <p:cNvSpPr txBox="1"/>
          <p:nvPr/>
        </p:nvSpPr>
        <p:spPr>
          <a:xfrm>
            <a:off x="5399527" y="3962680"/>
            <a:ext cx="166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5C8E4-06E4-1AC7-78BC-6039D322CE84}"/>
              </a:ext>
            </a:extLst>
          </p:cNvPr>
          <p:cNvCxnSpPr>
            <a:cxnSpLocks/>
          </p:cNvCxnSpPr>
          <p:nvPr/>
        </p:nvCxnSpPr>
        <p:spPr>
          <a:xfrm>
            <a:off x="6028270" y="4989043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7D0C27-5C7E-C547-1DA7-197D0C702F8B}"/>
              </a:ext>
            </a:extLst>
          </p:cNvPr>
          <p:cNvCxnSpPr>
            <a:cxnSpLocks/>
          </p:cNvCxnSpPr>
          <p:nvPr/>
        </p:nvCxnSpPr>
        <p:spPr>
          <a:xfrm>
            <a:off x="6028270" y="5771100"/>
            <a:ext cx="0" cy="36770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4644DF-8F32-D5BC-FDCE-43CEE3E044E8}"/>
              </a:ext>
            </a:extLst>
          </p:cNvPr>
          <p:cNvCxnSpPr>
            <a:cxnSpLocks/>
          </p:cNvCxnSpPr>
          <p:nvPr/>
        </p:nvCxnSpPr>
        <p:spPr>
          <a:xfrm>
            <a:off x="6120113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89843B-2290-2981-649E-3468137C6740}"/>
              </a:ext>
            </a:extLst>
          </p:cNvPr>
          <p:cNvCxnSpPr>
            <a:cxnSpLocks/>
          </p:cNvCxnSpPr>
          <p:nvPr/>
        </p:nvCxnSpPr>
        <p:spPr>
          <a:xfrm>
            <a:off x="7161012" y="4789760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0DE390-9A44-0CBB-FF21-DA8350C4623B}"/>
              </a:ext>
            </a:extLst>
          </p:cNvPr>
          <p:cNvCxnSpPr>
            <a:cxnSpLocks/>
          </p:cNvCxnSpPr>
          <p:nvPr/>
        </p:nvCxnSpPr>
        <p:spPr>
          <a:xfrm>
            <a:off x="6619657" y="4785389"/>
            <a:ext cx="12331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9B61A-7CCF-0265-ABAC-8242458FCEB6}"/>
              </a:ext>
            </a:extLst>
          </p:cNvPr>
          <p:cNvSpPr/>
          <p:nvPr/>
        </p:nvSpPr>
        <p:spPr>
          <a:xfrm>
            <a:off x="2986814" y="4374826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C52FC-3A65-AE9C-BDC2-BD8AA806579B}"/>
              </a:ext>
            </a:extLst>
          </p:cNvPr>
          <p:cNvSpPr txBox="1"/>
          <p:nvPr/>
        </p:nvSpPr>
        <p:spPr>
          <a:xfrm>
            <a:off x="3028303" y="4524323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F4A590-5F14-F7BE-C63C-7BAFAA31E834}"/>
              </a:ext>
            </a:extLst>
          </p:cNvPr>
          <p:cNvSpPr/>
          <p:nvPr/>
        </p:nvSpPr>
        <p:spPr>
          <a:xfrm>
            <a:off x="4507103" y="4377667"/>
            <a:ext cx="1001830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DAAA1-5609-FFCF-C83D-EB6129CD0A92}"/>
              </a:ext>
            </a:extLst>
          </p:cNvPr>
          <p:cNvSpPr txBox="1"/>
          <p:nvPr/>
        </p:nvSpPr>
        <p:spPr>
          <a:xfrm>
            <a:off x="4548592" y="4527164"/>
            <a:ext cx="100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881562-198E-20E0-E9F0-D7F980A905B2}"/>
              </a:ext>
            </a:extLst>
          </p:cNvPr>
          <p:cNvSpPr/>
          <p:nvPr/>
        </p:nvSpPr>
        <p:spPr>
          <a:xfrm>
            <a:off x="8034178" y="4368901"/>
            <a:ext cx="1018881" cy="5497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842DB8-14EF-38AA-CE4F-E944C6C42459}"/>
              </a:ext>
            </a:extLst>
          </p:cNvPr>
          <p:cNvSpPr txBox="1"/>
          <p:nvPr/>
        </p:nvSpPr>
        <p:spPr>
          <a:xfrm>
            <a:off x="8075667" y="4518398"/>
            <a:ext cx="108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View n</a:t>
            </a:r>
          </a:p>
        </p:txBody>
      </p:sp>
    </p:spTree>
    <p:extLst>
      <p:ext uri="{BB962C8B-B14F-4D97-AF65-F5344CB8AC3E}">
        <p14:creationId xmlns:p14="http://schemas.microsoft.com/office/powerpoint/2010/main" val="113868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Database Schema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26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2080832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Schema describes the design of the database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We can refer to the design at the three levels as physical schema, logical schema, and view schema.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At view level, multiple schemas possible; often referred to as subschemas.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2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Physical Data Independence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27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2080832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An application offers physical data independence if the modification of physical schema does not alter logical schema.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Change in physical data-structures should not require change of data-representation at the logical level.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09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 Model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28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2080832"/>
            <a:ext cx="11556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States the nature of a database.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Schema can be updated—edit the file that describes the schema.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Data model is fixed; think of it like a database software.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Types of data-models: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Relational Data Model (the focus of this course)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Entity-Relationship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Object-based Data Model</a:t>
            </a:r>
          </a:p>
        </p:txBody>
      </p:sp>
    </p:spTree>
    <p:extLst>
      <p:ext uri="{BB962C8B-B14F-4D97-AF65-F5344CB8AC3E}">
        <p14:creationId xmlns:p14="http://schemas.microsoft.com/office/powerpoint/2010/main" val="2614703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Database Languages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29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37764"/>
            <a:ext cx="115569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Database Languages can be divided into two categories: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Data-Manipulation Languages (DML)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Help the user to access or manipulate the data in the database. Ex: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Retrieve data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also often termed as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query language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as the user queries the system for a data.</a:t>
            </a:r>
            <a:endParaRPr lang="en-US" sz="2400" dirty="0">
              <a:latin typeface="Palatino Linotype" panose="0204050205050503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Insert or delete data</a:t>
            </a:r>
          </a:p>
          <a:p>
            <a:pPr lvl="1"/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Data-Definition Languages (DDL)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Help the user to specify database schema and constraints on the data to be added to the database.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Ex: assertions. UO sets an assertion that any student that takes CS451 should have taken CS313.</a:t>
            </a:r>
          </a:p>
        </p:txBody>
      </p:sp>
    </p:spTree>
    <p:extLst>
      <p:ext uri="{BB962C8B-B14F-4D97-AF65-F5344CB8AC3E}">
        <p14:creationId xmlns:p14="http://schemas.microsoft.com/office/powerpoint/2010/main" val="290298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E5BE8-DB42-80B8-8FC0-9ED475B6C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1402-492C-1BA6-0419-FC0B58FE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266008"/>
            <a:ext cx="11963404" cy="602672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Course Webpage:</a:t>
            </a:r>
            <a:br>
              <a:rPr lang="en-US" sz="4000" b="1" dirty="0">
                <a:latin typeface="Palatino Linotype" panose="02040502050505030304" pitchFamily="18" charset="0"/>
              </a:rPr>
            </a:b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latin typeface="Palatino Linotype" panose="02040502050505030304" pitchFamily="18" charset="0"/>
                <a:hlinkClick r:id="rId2"/>
              </a:rPr>
              <a:t>https://gupta-suyash.github.io/cs451-fall24.html</a:t>
            </a:r>
            <a:br>
              <a:rPr lang="en-US" sz="4000" b="1" dirty="0">
                <a:latin typeface="Palatino Linotype" panose="02040502050505030304" pitchFamily="18" charset="0"/>
              </a:rPr>
            </a:br>
            <a:br>
              <a:rPr lang="en-US" sz="3200" b="1" dirty="0">
                <a:latin typeface="Palatino Linotype" panose="02040502050505030304" pitchFamily="18" charset="0"/>
              </a:rPr>
            </a:br>
            <a:br>
              <a:rPr lang="en-US" sz="3200" b="1" dirty="0">
                <a:latin typeface="Palatino Linotype" panose="02040502050505030304" pitchFamily="18" charset="0"/>
              </a:rPr>
            </a:br>
            <a:br>
              <a:rPr lang="en-US" sz="3200" b="1" dirty="0">
                <a:latin typeface="Palatino Linotype" panose="02040502050505030304" pitchFamily="18" charset="0"/>
              </a:rPr>
            </a:b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latin typeface="Palatino Linotype" panose="02040502050505030304" pitchFamily="18" charset="0"/>
              </a:rPr>
              <a:t>Course Canvas:</a:t>
            </a:r>
            <a:br>
              <a:rPr lang="en-US" sz="4000" b="1" dirty="0">
                <a:latin typeface="Palatino Linotype" panose="02040502050505030304" pitchFamily="18" charset="0"/>
              </a:rPr>
            </a:br>
            <a:br>
              <a:rPr lang="en-US" sz="4000" b="1" dirty="0">
                <a:latin typeface="Palatino Linotype" panose="02040502050505030304" pitchFamily="18" charset="0"/>
              </a:rPr>
            </a:br>
            <a:r>
              <a:rPr lang="en-US" sz="4000" b="1" dirty="0">
                <a:latin typeface="Palatino Linotype" panose="02040502050505030304" pitchFamily="18" charset="0"/>
                <a:hlinkClick r:id="rId3"/>
              </a:rPr>
              <a:t>https://canvas.uoregon.edu/courses/252627</a:t>
            </a:r>
            <a:br>
              <a:rPr lang="en-US" sz="4000" b="1" dirty="0">
                <a:latin typeface="Palatino Linotype" panose="02040502050505030304" pitchFamily="18" charset="0"/>
              </a:rPr>
            </a:br>
            <a:endParaRPr lang="en-US" sz="4000" b="1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2CE83-01DC-CEE4-5104-A15C61B4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C55FF-DFAB-8111-5BB7-BD60FB5A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44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Self-Reading Task 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30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37764"/>
            <a:ext cx="1155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Read Section 1.5 on Relational Database.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What is the DDL and DML in the context of Relational Database?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How does a Relational Database differ from No-SQL database?</a:t>
            </a:r>
          </a:p>
        </p:txBody>
      </p:sp>
    </p:spTree>
    <p:extLst>
      <p:ext uri="{BB962C8B-B14F-4D97-AF65-F5344CB8AC3E}">
        <p14:creationId xmlns:p14="http://schemas.microsoft.com/office/powerpoint/2010/main" val="345037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1686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Relational Data-Model</a:t>
            </a:r>
            <a:endParaRPr lang="en-US" sz="4800" b="1" i="1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31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92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Tables: Collection of Relations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32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37764"/>
            <a:ext cx="1155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Relational Database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collection of relations (tables).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Table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collection of relationships or tuples (rows).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Row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collection of attributes (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Columns)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035531"/>
              </p:ext>
            </p:extLst>
          </p:nvPr>
        </p:nvGraphicFramePr>
        <p:xfrm>
          <a:off x="3061917" y="3218258"/>
          <a:ext cx="63439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A79C63-AC9F-B2EA-ABFA-C4C9AD33CA3D}"/>
              </a:ext>
            </a:extLst>
          </p:cNvPr>
          <p:cNvSpPr txBox="1"/>
          <p:nvPr/>
        </p:nvSpPr>
        <p:spPr>
          <a:xfrm>
            <a:off x="1085626" y="4019853"/>
            <a:ext cx="93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Table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BE499E-592B-DCD7-7405-EFDE6821B61E}"/>
              </a:ext>
            </a:extLst>
          </p:cNvPr>
          <p:cNvCxnSpPr/>
          <p:nvPr/>
        </p:nvCxnSpPr>
        <p:spPr>
          <a:xfrm>
            <a:off x="1936376" y="4219908"/>
            <a:ext cx="849754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4F5EFDF-E4D0-0FAF-303B-1A8F48354F06}"/>
              </a:ext>
            </a:extLst>
          </p:cNvPr>
          <p:cNvSpPr/>
          <p:nvPr/>
        </p:nvSpPr>
        <p:spPr>
          <a:xfrm>
            <a:off x="2911307" y="4647303"/>
            <a:ext cx="6619965" cy="473336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C322D9-F425-7C50-0525-7AC5AE2DE035}"/>
              </a:ext>
            </a:extLst>
          </p:cNvPr>
          <p:cNvCxnSpPr>
            <a:cxnSpLocks/>
          </p:cNvCxnSpPr>
          <p:nvPr/>
        </p:nvCxnSpPr>
        <p:spPr>
          <a:xfrm flipH="1">
            <a:off x="9653196" y="4894729"/>
            <a:ext cx="857025" cy="0"/>
          </a:xfrm>
          <a:prstGeom prst="straightConnector1">
            <a:avLst/>
          </a:prstGeom>
          <a:ln w="698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DEC8FE-10B1-8531-92D8-4BA11829D8F8}"/>
              </a:ext>
            </a:extLst>
          </p:cNvPr>
          <p:cNvSpPr txBox="1"/>
          <p:nvPr/>
        </p:nvSpPr>
        <p:spPr>
          <a:xfrm>
            <a:off x="10510221" y="4683916"/>
            <a:ext cx="93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Row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F7824C-43A7-434C-540E-C1C6412CD91D}"/>
              </a:ext>
            </a:extLst>
          </p:cNvPr>
          <p:cNvSpPr/>
          <p:nvPr/>
        </p:nvSpPr>
        <p:spPr>
          <a:xfrm>
            <a:off x="4959275" y="2861534"/>
            <a:ext cx="1333949" cy="290456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06C426-DA28-C88E-29AF-158035049316}"/>
              </a:ext>
            </a:extLst>
          </p:cNvPr>
          <p:cNvCxnSpPr>
            <a:cxnSpLocks/>
          </p:cNvCxnSpPr>
          <p:nvPr/>
        </p:nvCxnSpPr>
        <p:spPr>
          <a:xfrm flipH="1" flipV="1">
            <a:off x="6069105" y="5583148"/>
            <a:ext cx="600636" cy="462650"/>
          </a:xfrm>
          <a:prstGeom prst="straightConnector1">
            <a:avLst/>
          </a:prstGeom>
          <a:ln w="698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1F7BD8-6E74-8848-FEEC-39C378ECD690}"/>
              </a:ext>
            </a:extLst>
          </p:cNvPr>
          <p:cNvSpPr txBox="1"/>
          <p:nvPr/>
        </p:nvSpPr>
        <p:spPr>
          <a:xfrm>
            <a:off x="6221289" y="6056720"/>
            <a:ext cx="119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Column</a:t>
            </a:r>
          </a:p>
        </p:txBody>
      </p:sp>
    </p:spTree>
    <p:extLst>
      <p:ext uri="{BB962C8B-B14F-4D97-AF65-F5344CB8AC3E}">
        <p14:creationId xmlns:p14="http://schemas.microsoft.com/office/powerpoint/2010/main" val="235529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/>
      <p:bldP spid="13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Tables: Attribute Domains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33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37764"/>
            <a:ext cx="1155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Domain of an Attribute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Set of permitted values.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321802"/>
              </p:ext>
            </p:extLst>
          </p:nvPr>
        </p:nvGraphicFramePr>
        <p:xfrm>
          <a:off x="3061917" y="2723405"/>
          <a:ext cx="63439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F7F7824C-43A7-434C-540E-C1C6412CD91D}"/>
              </a:ext>
            </a:extLst>
          </p:cNvPr>
          <p:cNvSpPr/>
          <p:nvPr/>
        </p:nvSpPr>
        <p:spPr>
          <a:xfrm>
            <a:off x="4959275" y="2366681"/>
            <a:ext cx="1333949" cy="290456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06C426-DA28-C88E-29AF-158035049316}"/>
              </a:ext>
            </a:extLst>
          </p:cNvPr>
          <p:cNvCxnSpPr>
            <a:cxnSpLocks/>
          </p:cNvCxnSpPr>
          <p:nvPr/>
        </p:nvCxnSpPr>
        <p:spPr>
          <a:xfrm flipH="1" flipV="1">
            <a:off x="6069105" y="5088295"/>
            <a:ext cx="600636" cy="462650"/>
          </a:xfrm>
          <a:prstGeom prst="straightConnector1">
            <a:avLst/>
          </a:prstGeom>
          <a:ln w="698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1F7BD8-6E74-8848-FEEC-39C378ECD690}"/>
              </a:ext>
            </a:extLst>
          </p:cNvPr>
          <p:cNvSpPr txBox="1"/>
          <p:nvPr/>
        </p:nvSpPr>
        <p:spPr>
          <a:xfrm>
            <a:off x="4848082" y="5550945"/>
            <a:ext cx="4459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Domain for column Age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 [20,100]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84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Keys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34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37764"/>
            <a:ext cx="1155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Palatino Linotype" panose="02040502050505030304" pitchFamily="18" charset="0"/>
              </a:rPr>
              <a:t>Superkey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a set of one or more attributes, which together help to uniquely identify a tuple (row).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Candidate key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a </a:t>
            </a:r>
            <a:r>
              <a:rPr lang="en-US" sz="2400" dirty="0" err="1">
                <a:latin typeface="Palatino Linotype" panose="02040502050505030304" pitchFamily="18" charset="0"/>
                <a:sym typeface="Wingdings" pitchFamily="2" charset="2"/>
              </a:rPr>
              <a:t>superkey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that cannot be divided further.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Primary key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a candidate key selected by the database designer as the principle way to identify tuples.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581230"/>
              </p:ext>
            </p:extLst>
          </p:nvPr>
        </p:nvGraphicFramePr>
        <p:xfrm>
          <a:off x="3061917" y="3723869"/>
          <a:ext cx="63439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65CD12E4-77FD-69B9-5853-784B18784F75}"/>
              </a:ext>
            </a:extLst>
          </p:cNvPr>
          <p:cNvSpPr/>
          <p:nvPr/>
        </p:nvSpPr>
        <p:spPr>
          <a:xfrm>
            <a:off x="2452745" y="3481245"/>
            <a:ext cx="2743200" cy="290456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460943-D7A2-5918-4E5F-3212A16CA134}"/>
              </a:ext>
            </a:extLst>
          </p:cNvPr>
          <p:cNvSpPr/>
          <p:nvPr/>
        </p:nvSpPr>
        <p:spPr>
          <a:xfrm>
            <a:off x="6662670" y="3364261"/>
            <a:ext cx="2743200" cy="290456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6FA88B-BFB5-17A4-4E06-03BF7AB9A84D}"/>
              </a:ext>
            </a:extLst>
          </p:cNvPr>
          <p:cNvSpPr/>
          <p:nvPr/>
        </p:nvSpPr>
        <p:spPr>
          <a:xfrm>
            <a:off x="4724398" y="3276737"/>
            <a:ext cx="5592185" cy="290456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6219CA-EB0F-3623-B64B-218A79DA2E4A}"/>
              </a:ext>
            </a:extLst>
          </p:cNvPr>
          <p:cNvSpPr/>
          <p:nvPr/>
        </p:nvSpPr>
        <p:spPr>
          <a:xfrm>
            <a:off x="1570616" y="3429137"/>
            <a:ext cx="8898367" cy="2904565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8E8449-F1AD-11C8-648A-08D69A68D0B9}"/>
              </a:ext>
            </a:extLst>
          </p:cNvPr>
          <p:cNvCxnSpPr>
            <a:cxnSpLocks/>
          </p:cNvCxnSpPr>
          <p:nvPr/>
        </p:nvCxnSpPr>
        <p:spPr>
          <a:xfrm flipV="1">
            <a:off x="2378185" y="6113701"/>
            <a:ext cx="469004" cy="362333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1581F6-18D0-C8DD-6BCC-AE29DEBB832B}"/>
              </a:ext>
            </a:extLst>
          </p:cNvPr>
          <p:cNvSpPr txBox="1"/>
          <p:nvPr/>
        </p:nvSpPr>
        <p:spPr>
          <a:xfrm>
            <a:off x="556526" y="6476034"/>
            <a:ext cx="4459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Candidate keys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B2BAEA-C181-34C9-E379-B05E9E0484B0}"/>
              </a:ext>
            </a:extLst>
          </p:cNvPr>
          <p:cNvCxnSpPr>
            <a:cxnSpLocks/>
          </p:cNvCxnSpPr>
          <p:nvPr/>
        </p:nvCxnSpPr>
        <p:spPr>
          <a:xfrm flipV="1">
            <a:off x="2847189" y="6321207"/>
            <a:ext cx="4985275" cy="354882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0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Keys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35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437764"/>
            <a:ext cx="1155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Select primary keys carefully! The value of this attribute should rarely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Foreign key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a primary key of another relation (table).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19761"/>
              </p:ext>
            </p:extLst>
          </p:nvPr>
        </p:nvGraphicFramePr>
        <p:xfrm>
          <a:off x="749022" y="3338529"/>
          <a:ext cx="646935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754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952392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1640201">
                  <a:extLst>
                    <a:ext uri="{9D8B030D-6E8A-4147-A177-3AD203B41FA5}">
                      <a16:colId xmlns:a16="http://schemas.microsoft.com/office/drawing/2014/main" val="3065540252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Physics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Astrology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French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Economics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A1581F6-18D0-C8DD-6BCC-AE29DEBB832B}"/>
              </a:ext>
            </a:extLst>
          </p:cNvPr>
          <p:cNvSpPr txBox="1"/>
          <p:nvPr/>
        </p:nvSpPr>
        <p:spPr>
          <a:xfrm>
            <a:off x="2229424" y="2938419"/>
            <a:ext cx="169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Primary Key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39EB86B7-2F11-BACB-5A6C-05ECABD9DB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423464"/>
              </p:ext>
            </p:extLst>
          </p:nvPr>
        </p:nvGraphicFramePr>
        <p:xfrm>
          <a:off x="7849866" y="3342856"/>
          <a:ext cx="39637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Students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Physics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Astrology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French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Economics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E7B68E5-E4B1-F37A-D7DC-F4C8E4B452F3}"/>
              </a:ext>
            </a:extLst>
          </p:cNvPr>
          <p:cNvSpPr/>
          <p:nvPr/>
        </p:nvSpPr>
        <p:spPr>
          <a:xfrm>
            <a:off x="317501" y="3108960"/>
            <a:ext cx="2543235" cy="2604632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BFFF55-9C99-C122-FDA4-EB1A062A8E38}"/>
              </a:ext>
            </a:extLst>
          </p:cNvPr>
          <p:cNvSpPr/>
          <p:nvPr/>
        </p:nvSpPr>
        <p:spPr>
          <a:xfrm>
            <a:off x="7419341" y="3112155"/>
            <a:ext cx="2543235" cy="260463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DF2912-B4D2-1F3C-BE80-61AFCD63E0DF}"/>
              </a:ext>
            </a:extLst>
          </p:cNvPr>
          <p:cNvSpPr txBox="1"/>
          <p:nvPr/>
        </p:nvSpPr>
        <p:spPr>
          <a:xfrm>
            <a:off x="9314977" y="2954628"/>
            <a:ext cx="169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Primary Key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F915CE7-1DA0-D463-08E1-7006DA642B8D}"/>
              </a:ext>
            </a:extLst>
          </p:cNvPr>
          <p:cNvSpPr/>
          <p:nvPr/>
        </p:nvSpPr>
        <p:spPr>
          <a:xfrm>
            <a:off x="4399878" y="5572461"/>
            <a:ext cx="4561242" cy="301853"/>
          </a:xfrm>
          <a:custGeom>
            <a:avLst/>
            <a:gdLst>
              <a:gd name="connsiteX0" fmla="*/ 0 w 4561242"/>
              <a:gd name="connsiteY0" fmla="*/ 0 h 505649"/>
              <a:gd name="connsiteX1" fmla="*/ 2248348 w 4561242"/>
              <a:gd name="connsiteY1" fmla="*/ 505610 h 505649"/>
              <a:gd name="connsiteX2" fmla="*/ 4561242 w 4561242"/>
              <a:gd name="connsiteY2" fmla="*/ 21515 h 50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242" h="505649">
                <a:moveTo>
                  <a:pt x="0" y="0"/>
                </a:moveTo>
                <a:cubicBezTo>
                  <a:pt x="744070" y="251012"/>
                  <a:pt x="1488141" y="502024"/>
                  <a:pt x="2248348" y="505610"/>
                </a:cubicBezTo>
                <a:cubicBezTo>
                  <a:pt x="3008555" y="509196"/>
                  <a:pt x="3784898" y="265355"/>
                  <a:pt x="4561242" y="21515"/>
                </a:cubicBezTo>
              </a:path>
            </a:pathLst>
          </a:custGeom>
          <a:noFill/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6217A9-59BA-E579-5114-65AEF99BE41F}"/>
              </a:ext>
            </a:extLst>
          </p:cNvPr>
          <p:cNvSpPr txBox="1"/>
          <p:nvPr/>
        </p:nvSpPr>
        <p:spPr>
          <a:xfrm>
            <a:off x="5831940" y="5890523"/>
            <a:ext cx="169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Foreign Key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75EBDF-CC69-EBFC-2FF6-8B18A36FD5D1}"/>
              </a:ext>
            </a:extLst>
          </p:cNvPr>
          <p:cNvCxnSpPr>
            <a:cxnSpLocks/>
          </p:cNvCxnSpPr>
          <p:nvPr/>
        </p:nvCxnSpPr>
        <p:spPr>
          <a:xfrm>
            <a:off x="2860735" y="5607437"/>
            <a:ext cx="1" cy="68319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8557274-464B-3168-65E1-29A814EA85E6}"/>
              </a:ext>
            </a:extLst>
          </p:cNvPr>
          <p:cNvSpPr txBox="1"/>
          <p:nvPr/>
        </p:nvSpPr>
        <p:spPr>
          <a:xfrm>
            <a:off x="1706382" y="626400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Referencing Relation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7F36A1-A1E9-F18B-D379-490B9E934247}"/>
              </a:ext>
            </a:extLst>
          </p:cNvPr>
          <p:cNvCxnSpPr>
            <a:cxnSpLocks/>
          </p:cNvCxnSpPr>
          <p:nvPr/>
        </p:nvCxnSpPr>
        <p:spPr>
          <a:xfrm>
            <a:off x="9946289" y="5608954"/>
            <a:ext cx="1" cy="68319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08CA1A-7171-D1EC-41B5-4F0B294DABCB}"/>
              </a:ext>
            </a:extLst>
          </p:cNvPr>
          <p:cNvSpPr txBox="1"/>
          <p:nvPr/>
        </p:nvSpPr>
        <p:spPr>
          <a:xfrm>
            <a:off x="8791936" y="6265522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Referenced Relation</a:t>
            </a:r>
          </a:p>
        </p:txBody>
      </p:sp>
    </p:spTree>
    <p:extLst>
      <p:ext uri="{BB962C8B-B14F-4D97-AF65-F5344CB8AC3E}">
        <p14:creationId xmlns:p14="http://schemas.microsoft.com/office/powerpoint/2010/main" val="30956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3" grpId="0" animBg="1"/>
      <p:bldP spid="15" grpId="0"/>
      <p:bldP spid="21" grpId="0" animBg="1"/>
      <p:bldP spid="22" grpId="0"/>
      <p:bldP spid="24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Relational Algebra</a:t>
            </a:r>
            <a:endParaRPr lang="en-US" sz="4800" b="1" i="1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36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B6622-7D85-87B9-6BD7-863A31B8E056}"/>
              </a:ext>
            </a:extLst>
          </p:cNvPr>
          <p:cNvSpPr txBox="1"/>
          <p:nvPr/>
        </p:nvSpPr>
        <p:spPr>
          <a:xfrm>
            <a:off x="317502" y="1437764"/>
            <a:ext cx="115569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Defines a set of operations on relations. 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Allows retrieving and manipulating tuples.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Input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one or more relations.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Output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one relation.</a:t>
            </a: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85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Selection Operation (𝝈)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37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120676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Returns rows of the relation that satisfy the predicate.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The predicate acts like a filter and helps to decide the necessary rows.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Syntax: 𝝈</a:t>
            </a:r>
            <a:r>
              <a:rPr lang="en-US" sz="2400" baseline="-25000" dirty="0">
                <a:latin typeface="Palatino Linotype" panose="02040502050505030304" pitchFamily="18" charset="0"/>
              </a:rPr>
              <a:t>predicate</a:t>
            </a:r>
            <a:r>
              <a:rPr lang="en-US" sz="2400" dirty="0">
                <a:latin typeface="Palatino Linotype" panose="02040502050505030304" pitchFamily="18" charset="0"/>
              </a:rPr>
              <a:t>(relation)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𝝈</a:t>
            </a:r>
            <a:r>
              <a:rPr lang="en-US" sz="2400" baseline="-25000" dirty="0">
                <a:latin typeface="Palatino Linotype" panose="02040502050505030304" pitchFamily="18" charset="0"/>
              </a:rPr>
              <a:t>Age&gt;45</a:t>
            </a:r>
            <a:r>
              <a:rPr lang="en-US" sz="2400" dirty="0">
                <a:latin typeface="Palatino Linotype" panose="02040502050505030304" pitchFamily="18" charset="0"/>
              </a:rPr>
              <a:t>(employees)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828589"/>
              </p:ext>
            </p:extLst>
          </p:nvPr>
        </p:nvGraphicFramePr>
        <p:xfrm>
          <a:off x="5530544" y="2705985"/>
          <a:ext cx="63439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94D3DE-AD2B-6E23-1691-255D645CE159}"/>
              </a:ext>
            </a:extLst>
          </p:cNvPr>
          <p:cNvSpPr txBox="1"/>
          <p:nvPr/>
        </p:nvSpPr>
        <p:spPr>
          <a:xfrm>
            <a:off x="7415289" y="2298038"/>
            <a:ext cx="143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employees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CCE6520-F5DC-F9DE-6D5B-B32594755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915053"/>
              </p:ext>
            </p:extLst>
          </p:nvPr>
        </p:nvGraphicFramePr>
        <p:xfrm>
          <a:off x="838200" y="5243830"/>
          <a:ext cx="634395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549EA86-E19F-98AB-7DB4-7C8D4D287234}"/>
              </a:ext>
            </a:extLst>
          </p:cNvPr>
          <p:cNvSpPr txBox="1"/>
          <p:nvPr/>
        </p:nvSpPr>
        <p:spPr>
          <a:xfrm>
            <a:off x="3292687" y="4853045"/>
            <a:ext cx="11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4923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Projection Operation </a:t>
            </a:r>
            <a:r>
              <a:rPr lang="en-US" sz="4000" b="1" dirty="0">
                <a:latin typeface="Symbol" pitchFamily="2" charset="2"/>
              </a:rPr>
              <a:t>(p)</a:t>
            </a:r>
            <a:endParaRPr lang="en-US" sz="4000" b="1" i="1" dirty="0">
              <a:solidFill>
                <a:srgbClr val="FF0000"/>
              </a:solidFill>
              <a:latin typeface="Symbol" pitchFamily="2" charset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38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120676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Generate a relation that includes only specific attributes of rows.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The specific attributes are the columns of interest.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Syntax: </a:t>
            </a:r>
            <a:r>
              <a:rPr lang="en-US" sz="2400" b="1" dirty="0" err="1">
                <a:latin typeface="Symbol" pitchFamily="2" charset="2"/>
              </a:rPr>
              <a:t>p</a:t>
            </a:r>
            <a:r>
              <a:rPr lang="en-US" sz="2400" baseline="-25000" dirty="0" err="1">
                <a:latin typeface="Palatino Linotype" panose="02040502050505030304" pitchFamily="18" charset="0"/>
              </a:rPr>
              <a:t>attributes</a:t>
            </a:r>
            <a:r>
              <a:rPr lang="en-US" sz="2400" dirty="0">
                <a:latin typeface="Palatino Linotype" panose="02040502050505030304" pitchFamily="18" charset="0"/>
              </a:rPr>
              <a:t>(relation)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latin typeface="Symbol" pitchFamily="2" charset="2"/>
              </a:rPr>
              <a:t>p</a:t>
            </a:r>
            <a:r>
              <a:rPr lang="en-US" sz="2400" baseline="-25000" dirty="0" err="1">
                <a:latin typeface="Palatino Linotype" panose="02040502050505030304" pitchFamily="18" charset="0"/>
              </a:rPr>
              <a:t>Age</a:t>
            </a:r>
            <a:r>
              <a:rPr lang="en-US" sz="2400" baseline="-25000" dirty="0">
                <a:latin typeface="Palatino Linotype" panose="02040502050505030304" pitchFamily="18" charset="0"/>
              </a:rPr>
              <a:t>, Name</a:t>
            </a:r>
            <a:r>
              <a:rPr lang="en-US" sz="2400" dirty="0">
                <a:latin typeface="Palatino Linotype" panose="02040502050505030304" pitchFamily="18" charset="0"/>
              </a:rPr>
              <a:t>(employees)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30544" y="2705985"/>
          <a:ext cx="63439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2380155">
                  <a:extLst>
                    <a:ext uri="{9D8B030D-6E8A-4147-A177-3AD203B41FA5}">
                      <a16:colId xmlns:a16="http://schemas.microsoft.com/office/drawing/2014/main" val="67240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Job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Dark Lord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Darth Vader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Conqueror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Inventor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Eternal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94D3DE-AD2B-6E23-1691-255D645CE159}"/>
              </a:ext>
            </a:extLst>
          </p:cNvPr>
          <p:cNvSpPr txBox="1"/>
          <p:nvPr/>
        </p:nvSpPr>
        <p:spPr>
          <a:xfrm>
            <a:off x="7415289" y="2298038"/>
            <a:ext cx="143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employees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CCE6520-F5DC-F9DE-6D5B-B32594755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818009"/>
              </p:ext>
            </p:extLst>
          </p:nvPr>
        </p:nvGraphicFramePr>
        <p:xfrm>
          <a:off x="838200" y="4552886"/>
          <a:ext cx="320981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42741982"/>
                    </a:ext>
                  </a:extLst>
                </a:gridCol>
                <a:gridCol w="2219218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389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784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3263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549EA86-E19F-98AB-7DB4-7C8D4D287234}"/>
              </a:ext>
            </a:extLst>
          </p:cNvPr>
          <p:cNvSpPr txBox="1"/>
          <p:nvPr/>
        </p:nvSpPr>
        <p:spPr>
          <a:xfrm>
            <a:off x="1833763" y="4155349"/>
            <a:ext cx="11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8325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Union Operation (⋃)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39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120676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Returns a union of all the tuples in the two relations.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Any row that is in either of the relations in included.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Syntax: 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⋃ </a:t>
            </a:r>
            <a:r>
              <a:rPr lang="en-US" sz="2400" dirty="0">
                <a:latin typeface="Palatino Linotype" panose="02040502050505030304" pitchFamily="18" charset="0"/>
              </a:rPr>
              <a:t>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2</a:t>
            </a:r>
          </a:p>
          <a:p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cs-employees </a:t>
            </a:r>
            <a:r>
              <a:rPr lang="en-US" sz="2400" b="1" dirty="0">
                <a:latin typeface="Palatino Linotype" panose="02040502050505030304" pitchFamily="18" charset="0"/>
              </a:rPr>
              <a:t>⋃ </a:t>
            </a:r>
            <a:r>
              <a:rPr lang="en-US" sz="2400" dirty="0">
                <a:latin typeface="Palatino Linotype" panose="02040502050505030304" pitchFamily="18" charset="0"/>
              </a:rPr>
              <a:t>history-employees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894D21-C0FC-2B60-350F-0C5C582E5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056940"/>
              </p:ext>
            </p:extLst>
          </p:nvPr>
        </p:nvGraphicFramePr>
        <p:xfrm>
          <a:off x="7874008" y="2495265"/>
          <a:ext cx="39637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94D3DE-AD2B-6E23-1691-255D645CE159}"/>
              </a:ext>
            </a:extLst>
          </p:cNvPr>
          <p:cNvSpPr txBox="1"/>
          <p:nvPr/>
        </p:nvSpPr>
        <p:spPr>
          <a:xfrm>
            <a:off x="9098352" y="2087318"/>
            <a:ext cx="184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cs-employees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9EA86-E19F-98AB-7DB4-7C8D4D287234}"/>
              </a:ext>
            </a:extLst>
          </p:cNvPr>
          <p:cNvSpPr txBox="1"/>
          <p:nvPr/>
        </p:nvSpPr>
        <p:spPr>
          <a:xfrm>
            <a:off x="2017005" y="3927340"/>
            <a:ext cx="11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C428183-0E0C-5A44-2117-5DF6C1147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676443"/>
              </p:ext>
            </p:extLst>
          </p:nvPr>
        </p:nvGraphicFramePr>
        <p:xfrm>
          <a:off x="7874008" y="4175053"/>
          <a:ext cx="39637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F78CE4-A4B9-0873-00E2-6992E390AC69}"/>
              </a:ext>
            </a:extLst>
          </p:cNvPr>
          <p:cNvSpPr txBox="1"/>
          <p:nvPr/>
        </p:nvSpPr>
        <p:spPr>
          <a:xfrm>
            <a:off x="8788402" y="3767106"/>
            <a:ext cx="234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history-employees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1F0DAFC-FFF8-59A6-1B8C-DB769FC16B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695218"/>
              </p:ext>
            </p:extLst>
          </p:nvPr>
        </p:nvGraphicFramePr>
        <p:xfrm>
          <a:off x="679144" y="4320788"/>
          <a:ext cx="39637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Thanos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63A0-F0B3-69E2-C733-33917BFE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7" y="1739333"/>
            <a:ext cx="10896600" cy="337933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Suyash Gupta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Office Hours: Tuesday, 10-11am, Deschutes 334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Steven Walton (TA)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Office Hours: Monday /Thursday, 3-4pm, Deschutes 245</a:t>
            </a:r>
          </a:p>
          <a:p>
            <a:pPr lvl="1" algn="just">
              <a:lnSpc>
                <a:spcPct val="150000"/>
              </a:lnSpc>
            </a:pP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8778C-3E2C-8860-054C-C171C70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4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80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latin typeface="Palatino Linotype" panose="02040502050505030304" pitchFamily="18" charset="0"/>
              </a:rPr>
              <a:t>Intesection</a:t>
            </a:r>
            <a:r>
              <a:rPr lang="en-US" sz="4000" b="1" dirty="0">
                <a:latin typeface="Palatino Linotype" panose="02040502050505030304" pitchFamily="18" charset="0"/>
              </a:rPr>
              <a:t> Operation (⋂)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40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120676"/>
            <a:ext cx="11556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Returns an intersection of the tuples in the two relations.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Any row that occurs in both the relations is included.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Syntax: 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⋂ </a:t>
            </a:r>
            <a:r>
              <a:rPr lang="en-US" sz="2400" dirty="0">
                <a:latin typeface="Palatino Linotype" panose="02040502050505030304" pitchFamily="18" charset="0"/>
              </a:rPr>
              <a:t>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2</a:t>
            </a: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cs-employees </a:t>
            </a:r>
            <a:r>
              <a:rPr lang="en-US" sz="2400" b="1" dirty="0">
                <a:latin typeface="Palatino Linotype" panose="02040502050505030304" pitchFamily="18" charset="0"/>
              </a:rPr>
              <a:t>⋂ </a:t>
            </a:r>
            <a:r>
              <a:rPr lang="en-US" sz="2400" dirty="0">
                <a:latin typeface="Palatino Linotype" panose="02040502050505030304" pitchFamily="18" charset="0"/>
              </a:rPr>
              <a:t>history-employees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CCE6520-F5DC-F9DE-6D5B-B32594755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453532"/>
              </p:ext>
            </p:extLst>
          </p:nvPr>
        </p:nvGraphicFramePr>
        <p:xfrm>
          <a:off x="838200" y="5243830"/>
          <a:ext cx="396379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549EA86-E19F-98AB-7DB4-7C8D4D287234}"/>
              </a:ext>
            </a:extLst>
          </p:cNvPr>
          <p:cNvSpPr txBox="1"/>
          <p:nvPr/>
        </p:nvSpPr>
        <p:spPr>
          <a:xfrm>
            <a:off x="3292687" y="4853045"/>
            <a:ext cx="11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0B55A7C-D096-3AF1-FFCD-E3B0839690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803258"/>
              </p:ext>
            </p:extLst>
          </p:nvPr>
        </p:nvGraphicFramePr>
        <p:xfrm>
          <a:off x="7874008" y="2495265"/>
          <a:ext cx="39637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0B35D2-730A-49F8-971D-5290949DFA22}"/>
              </a:ext>
            </a:extLst>
          </p:cNvPr>
          <p:cNvSpPr txBox="1"/>
          <p:nvPr/>
        </p:nvSpPr>
        <p:spPr>
          <a:xfrm>
            <a:off x="9098352" y="2087318"/>
            <a:ext cx="184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cs-employees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4C96C7D-52CF-2B85-C217-751E8C0B8C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615846"/>
              </p:ext>
            </p:extLst>
          </p:nvPr>
        </p:nvGraphicFramePr>
        <p:xfrm>
          <a:off x="7874008" y="4175053"/>
          <a:ext cx="39637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07FB592-23EE-4228-2F4B-5F01DCA65154}"/>
              </a:ext>
            </a:extLst>
          </p:cNvPr>
          <p:cNvSpPr txBox="1"/>
          <p:nvPr/>
        </p:nvSpPr>
        <p:spPr>
          <a:xfrm>
            <a:off x="8788402" y="3767106"/>
            <a:ext cx="234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history-employees</a:t>
            </a:r>
          </a:p>
        </p:txBody>
      </p:sp>
    </p:spTree>
    <p:extLst>
      <p:ext uri="{BB962C8B-B14F-4D97-AF65-F5344CB8AC3E}">
        <p14:creationId xmlns:p14="http://schemas.microsoft.com/office/powerpoint/2010/main" val="56483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Difference Operation (-)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41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120676"/>
            <a:ext cx="1155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Returns a set of tuples that are present in the first relation and not the second.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Syntax: 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- </a:t>
            </a:r>
            <a:r>
              <a:rPr lang="en-US" sz="2400" dirty="0">
                <a:latin typeface="Palatino Linotype" panose="02040502050505030304" pitchFamily="18" charset="0"/>
              </a:rPr>
              <a:t>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2</a:t>
            </a: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cs-employees </a:t>
            </a:r>
            <a:r>
              <a:rPr lang="en-US" sz="2400" b="1" dirty="0">
                <a:latin typeface="Palatino Linotype" panose="02040502050505030304" pitchFamily="18" charset="0"/>
              </a:rPr>
              <a:t>- </a:t>
            </a:r>
            <a:r>
              <a:rPr lang="en-US" sz="2400" dirty="0">
                <a:latin typeface="Palatino Linotype" panose="02040502050505030304" pitchFamily="18" charset="0"/>
              </a:rPr>
              <a:t>history-employees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CCE6520-F5DC-F9DE-6D5B-B32594755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819951"/>
              </p:ext>
            </p:extLst>
          </p:nvPr>
        </p:nvGraphicFramePr>
        <p:xfrm>
          <a:off x="838200" y="5243830"/>
          <a:ext cx="396379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549EA86-E19F-98AB-7DB4-7C8D4D287234}"/>
              </a:ext>
            </a:extLst>
          </p:cNvPr>
          <p:cNvSpPr txBox="1"/>
          <p:nvPr/>
        </p:nvSpPr>
        <p:spPr>
          <a:xfrm>
            <a:off x="2476257" y="4853045"/>
            <a:ext cx="11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0B55A7C-D096-3AF1-FFCD-E3B0839690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74008" y="2495265"/>
          <a:ext cx="39637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 Skywalker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0B35D2-730A-49F8-971D-5290949DFA22}"/>
              </a:ext>
            </a:extLst>
          </p:cNvPr>
          <p:cNvSpPr txBox="1"/>
          <p:nvPr/>
        </p:nvSpPr>
        <p:spPr>
          <a:xfrm>
            <a:off x="9098352" y="2087318"/>
            <a:ext cx="184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cs-employees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4C96C7D-52CF-2B85-C217-751E8C0B8C34}"/>
              </a:ext>
            </a:extLst>
          </p:cNvPr>
          <p:cNvGraphicFramePr>
            <a:graphicFrameLocks/>
          </p:cNvGraphicFramePr>
          <p:nvPr/>
        </p:nvGraphicFramePr>
        <p:xfrm>
          <a:off x="7874008" y="4175053"/>
          <a:ext cx="39637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07FB592-23EE-4228-2F4B-5F01DCA65154}"/>
              </a:ext>
            </a:extLst>
          </p:cNvPr>
          <p:cNvSpPr txBox="1"/>
          <p:nvPr/>
        </p:nvSpPr>
        <p:spPr>
          <a:xfrm>
            <a:off x="8788402" y="3767106"/>
            <a:ext cx="234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history-employees</a:t>
            </a:r>
          </a:p>
        </p:txBody>
      </p:sp>
    </p:spTree>
    <p:extLst>
      <p:ext uri="{BB962C8B-B14F-4D97-AF65-F5344CB8AC3E}">
        <p14:creationId xmlns:p14="http://schemas.microsoft.com/office/powerpoint/2010/main" val="37862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2FCC-27CF-F2D7-2EE5-A4EB10F7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34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Product Operation (x)</a:t>
            </a:r>
            <a:endParaRPr lang="en-US" sz="40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9E170-001F-6BBC-3F11-BD36E9FE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42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38921-2117-D345-5DEB-A618F81D22CD}"/>
              </a:ext>
            </a:extLst>
          </p:cNvPr>
          <p:cNvSpPr txBox="1"/>
          <p:nvPr/>
        </p:nvSpPr>
        <p:spPr>
          <a:xfrm>
            <a:off x="317502" y="1120676"/>
            <a:ext cx="11556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Returns a relation that contains all possible combinations of tuples.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Syntax: 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x </a:t>
            </a:r>
            <a:r>
              <a:rPr lang="en-US" sz="2400" dirty="0">
                <a:latin typeface="Palatino Linotype" panose="02040502050505030304" pitchFamily="18" charset="0"/>
              </a:rPr>
              <a:t>relation</a:t>
            </a:r>
            <a:r>
              <a:rPr lang="en-US" sz="2400" b="1" baseline="-25000" dirty="0">
                <a:latin typeface="Palatino Linotype" panose="02040502050505030304" pitchFamily="18" charset="0"/>
              </a:rPr>
              <a:t>2</a:t>
            </a: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cs-employees </a:t>
            </a:r>
            <a:r>
              <a:rPr lang="en-US" sz="2400" b="1" dirty="0">
                <a:latin typeface="Palatino Linotype" panose="02040502050505030304" pitchFamily="18" charset="0"/>
              </a:rPr>
              <a:t>x </a:t>
            </a:r>
            <a:r>
              <a:rPr lang="en-US" sz="2400" dirty="0">
                <a:latin typeface="Palatino Linotype" panose="02040502050505030304" pitchFamily="18" charset="0"/>
              </a:rPr>
              <a:t>history-employees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CCE6520-F5DC-F9DE-6D5B-B32594755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611635"/>
              </p:ext>
            </p:extLst>
          </p:nvPr>
        </p:nvGraphicFramePr>
        <p:xfrm>
          <a:off x="444502" y="3751443"/>
          <a:ext cx="550756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0028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329179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  <a:gridCol w="1329179">
                  <a:extLst>
                    <a:ext uri="{9D8B030D-6E8A-4147-A177-3AD203B41FA5}">
                      <a16:colId xmlns:a16="http://schemas.microsoft.com/office/drawing/2014/main" val="3884260394"/>
                    </a:ext>
                  </a:extLst>
                </a:gridCol>
                <a:gridCol w="1329179">
                  <a:extLst>
                    <a:ext uri="{9D8B030D-6E8A-4147-A177-3AD203B41FA5}">
                      <a16:colId xmlns:a16="http://schemas.microsoft.com/office/drawing/2014/main" val="21017743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711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489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51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07004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549EA86-E19F-98AB-7DB4-7C8D4D287234}"/>
              </a:ext>
            </a:extLst>
          </p:cNvPr>
          <p:cNvSpPr txBox="1"/>
          <p:nvPr/>
        </p:nvSpPr>
        <p:spPr>
          <a:xfrm>
            <a:off x="2843954" y="3356149"/>
            <a:ext cx="11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0B55A7C-D096-3AF1-FFCD-E3B0839690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364910"/>
              </p:ext>
            </p:extLst>
          </p:nvPr>
        </p:nvGraphicFramePr>
        <p:xfrm>
          <a:off x="7874008" y="2495265"/>
          <a:ext cx="39637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20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Anakin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03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0B35D2-730A-49F8-971D-5290949DFA22}"/>
              </a:ext>
            </a:extLst>
          </p:cNvPr>
          <p:cNvSpPr txBox="1"/>
          <p:nvPr/>
        </p:nvSpPr>
        <p:spPr>
          <a:xfrm>
            <a:off x="9098352" y="2087318"/>
            <a:ext cx="184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cs-employees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4C96C7D-52CF-2B85-C217-751E8C0B8C34}"/>
              </a:ext>
            </a:extLst>
          </p:cNvPr>
          <p:cNvGraphicFramePr>
            <a:graphicFrameLocks/>
          </p:cNvGraphicFramePr>
          <p:nvPr/>
        </p:nvGraphicFramePr>
        <p:xfrm>
          <a:off x="7874008" y="4175053"/>
          <a:ext cx="396379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652">
                  <a:extLst>
                    <a:ext uri="{9D8B030D-6E8A-4147-A177-3AD203B41FA5}">
                      <a16:colId xmlns:a16="http://schemas.microsoft.com/office/drawing/2014/main" val="142750145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3852797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4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Kang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Gru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Voldemort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637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07FB592-23EE-4228-2F4B-5F01DCA65154}"/>
              </a:ext>
            </a:extLst>
          </p:cNvPr>
          <p:cNvSpPr txBox="1"/>
          <p:nvPr/>
        </p:nvSpPr>
        <p:spPr>
          <a:xfrm>
            <a:off x="8788402" y="3767106"/>
            <a:ext cx="234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history-employees</a:t>
            </a:r>
          </a:p>
        </p:txBody>
      </p:sp>
    </p:spTree>
    <p:extLst>
      <p:ext uri="{BB962C8B-B14F-4D97-AF65-F5344CB8AC3E}">
        <p14:creationId xmlns:p14="http://schemas.microsoft.com/office/powerpoint/2010/main" val="325453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FB81C-63C7-749B-A01C-9071D354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5D7F-4069-2E8C-8B80-7C3348BAB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33064-3E9C-A3C9-3D14-A85675A89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7" y="1739333"/>
            <a:ext cx="10896600" cy="337933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Suyash Gupta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Office Hours: Tuesday, 10-11am, Deschutes 334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Steven Walton (TA)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Office Hours: Monday /Thursday, 3-4pm, Deschutes 245</a:t>
            </a:r>
          </a:p>
          <a:p>
            <a:pPr lvl="1" algn="just">
              <a:lnSpc>
                <a:spcPct val="150000"/>
              </a:lnSpc>
            </a:pP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00518-4416-F97F-A267-D9FD2C53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1E297-5CEA-BAAB-68AD-23D72FD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5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9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374D1-ED97-0EC8-6867-2DE7403E1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832A-EAF6-CBD2-28E8-70EE9A2E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Palatino Linotype" panose="02040502050505030304" pitchFamily="18" charset="0"/>
              </a:rPr>
              <a:t>TextBooks</a:t>
            </a:r>
            <a:endParaRPr lang="en-US" sz="4000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1D0CE-9674-2E78-9F3F-EC0F7085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7" y="1747646"/>
            <a:ext cx="11139748" cy="3379334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Main Course Book: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Database System Concepts (7/e by </a:t>
            </a:r>
            <a:r>
              <a:rPr lang="en-US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Silberschatz</a:t>
            </a:r>
            <a:r>
              <a:rPr lang="en-US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.</a:t>
            </a:r>
          </a:p>
          <a:p>
            <a:pPr marL="457200" lvl="1" indent="0" fontAlgn="base"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Optional Reading:</a:t>
            </a:r>
          </a:p>
          <a:p>
            <a:pPr lvl="1" algn="just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Database Management Systems (3/e by Ramakrishnan).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6E359-24BB-0D9B-9296-22AE2179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86" y="6356350"/>
            <a:ext cx="4114800" cy="365125"/>
          </a:xfrm>
        </p:spPr>
        <p:txBody>
          <a:bodyPr/>
          <a:lstStyle/>
          <a:p>
            <a:pPr algn="l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E8DB3-8D65-9612-2C32-9580063A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6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0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16B2A-7A44-5BD1-B065-C53A4FC1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22B1-7BD0-57D4-7E2F-7B629720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Grading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39D6E-D512-7FFB-1EB6-7058BF9C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7" y="1747644"/>
            <a:ext cx="11139748" cy="4885911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60% - Assignments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20% - Midterm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20% - Final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1" dirty="0">
              <a:latin typeface="Palatino Linotype" panose="0204050205050503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Rubric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95% - A+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90% - A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85% - A-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80% - B+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75% - B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70% - B-</a:t>
            </a:r>
          </a:p>
          <a:p>
            <a:pPr lvl="1" fontAlgn="base"/>
            <a:r>
              <a:rPr lang="en-US" b="1" dirty="0">
                <a:latin typeface="Palatino Linotype" panose="02040502050505030304" pitchFamily="18" charset="0"/>
              </a:rPr>
              <a:t>65% - C+</a:t>
            </a:r>
          </a:p>
          <a:p>
            <a:pPr lvl="1" fontAlgn="base"/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EA7D2-2773-E1FB-63B1-67DEAE1C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7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7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5D9E-CD7A-336F-F40F-83D44819F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A7D57-BD33-33A4-3A2F-9CB570AF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1BF3E-4764-558F-3473-611C68985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7" y="1747644"/>
            <a:ext cx="11139748" cy="3663941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Assignments will be completed in groups of at most 4.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1" dirty="0">
              <a:latin typeface="Palatino Linotype" panose="0204050205050503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latin typeface="Palatino Linotype" panose="02040502050505030304" pitchFamily="18" charset="0"/>
              </a:rPr>
              <a:t>Every student in the group needs to state their contribution.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1" dirty="0">
              <a:latin typeface="Palatino Linotype" panose="0204050205050503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7379B-ACD5-DDB7-5A9E-8F472CC4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8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7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F17BC-3C02-C0B9-3498-7869F417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7005-C7DF-9167-E54F-7CF592A5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Palatino Linotype" panose="02040502050505030304" pitchFamily="18" charset="0"/>
              </a:rPr>
              <a:t>Plaigarism</a:t>
            </a:r>
            <a:endParaRPr lang="en-US" sz="4000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E295-98D3-190A-9F57-B71CD2B6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47" y="1747644"/>
            <a:ext cx="11139748" cy="4478589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Palatino Linotype" panose="02040502050505030304" pitchFamily="18" charset="0"/>
              </a:rPr>
              <a:t>Please don’t plagiarize.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1" dirty="0">
              <a:latin typeface="Palatino Linotype" panose="0204050205050503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Palatino Linotype" panose="02040502050505030304" pitchFamily="18" charset="0"/>
              </a:rPr>
              <a:t>Just don’t!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1" dirty="0">
              <a:latin typeface="Palatino Linotype" panose="0204050205050503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Palatino Linotype" panose="02040502050505030304" pitchFamily="18" charset="0"/>
              </a:rPr>
              <a:t>We will apply the harshest UO policy available to us to deal with plagiarism!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1" dirty="0">
              <a:latin typeface="Palatino Linotype" panose="0204050205050503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Palatino Linotype" panose="02040502050505030304" pitchFamily="18" charset="0"/>
              </a:rPr>
              <a:t>More details on the webpage.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B9208-F897-67BD-8D0A-B550D2323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290" y="6356350"/>
            <a:ext cx="2743200" cy="365125"/>
          </a:xfrm>
        </p:spPr>
        <p:txBody>
          <a:bodyPr/>
          <a:lstStyle/>
          <a:p>
            <a:fld id="{D0FE24AB-0A3D-3945-A314-A55A03C76B7E}" type="slidenum">
              <a:rPr lang="en-US" smtClean="0">
                <a:latin typeface="Palatino Linotype" panose="02040502050505030304" pitchFamily="18" charset="0"/>
              </a:rPr>
              <a:t>9</a:t>
            </a:fld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54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36808</TotalTime>
  <Words>2043</Words>
  <Application>Microsoft Macintosh PowerPoint</Application>
  <PresentationFormat>Widescreen</PresentationFormat>
  <Paragraphs>637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Palatino Linotype</vt:lpstr>
      <vt:lpstr>Symbol</vt:lpstr>
      <vt:lpstr>Office Theme</vt:lpstr>
      <vt:lpstr>Introduction to Databases CS 451 / 551</vt:lpstr>
      <vt:lpstr>Welcome!</vt:lpstr>
      <vt:lpstr>Course Webpage:  https://gupta-suyash.github.io/cs451-fall24.html     Course Canvas:  https://canvas.uoregon.edu/courses/252627 </vt:lpstr>
      <vt:lpstr>Instructors</vt:lpstr>
      <vt:lpstr>Instructors</vt:lpstr>
      <vt:lpstr>TextBooks</vt:lpstr>
      <vt:lpstr>Grading Scheme</vt:lpstr>
      <vt:lpstr>Assignments</vt:lpstr>
      <vt:lpstr>Plaigarism</vt:lpstr>
      <vt:lpstr>Introduction to Databases CS 451 / 551</vt:lpstr>
      <vt:lpstr>Data is Everywhere!</vt:lpstr>
      <vt:lpstr>What is a Database?</vt:lpstr>
      <vt:lpstr>Examples of Databases</vt:lpstr>
      <vt:lpstr>What is a  Database Management System?</vt:lpstr>
      <vt:lpstr>Why not use Files?</vt:lpstr>
      <vt:lpstr>Lets Create a File</vt:lpstr>
      <vt:lpstr>File Systems Disadvantages:  Data Redundancy and Consistency</vt:lpstr>
      <vt:lpstr>File Systems Disadvantages:  Difficulty in accessing data</vt:lpstr>
      <vt:lpstr>File Systems Disadvantages:  Difficulty in accessing data</vt:lpstr>
      <vt:lpstr>File Systems Disadvantages:  Integrity Constraints</vt:lpstr>
      <vt:lpstr>Guarantees by Database</vt:lpstr>
      <vt:lpstr>Data Abstraction</vt:lpstr>
      <vt:lpstr>Data Abstraction: Physical Level</vt:lpstr>
      <vt:lpstr>Data Abstraction: Logical Level</vt:lpstr>
      <vt:lpstr>Data Abstraction: View Level</vt:lpstr>
      <vt:lpstr>Database Schema</vt:lpstr>
      <vt:lpstr>Physical Data Independence</vt:lpstr>
      <vt:lpstr>Data Model</vt:lpstr>
      <vt:lpstr>Database Languages</vt:lpstr>
      <vt:lpstr>Self-Reading Task </vt:lpstr>
      <vt:lpstr>Relational Data-Model</vt:lpstr>
      <vt:lpstr>Tables: Collection of Relations</vt:lpstr>
      <vt:lpstr>Tables: Attribute Domains</vt:lpstr>
      <vt:lpstr>Keys</vt:lpstr>
      <vt:lpstr>Keys</vt:lpstr>
      <vt:lpstr>Relational Algebra</vt:lpstr>
      <vt:lpstr>Selection Operation (𝝈)</vt:lpstr>
      <vt:lpstr>Projection Operation (p)</vt:lpstr>
      <vt:lpstr>Union Operation (⋃)</vt:lpstr>
      <vt:lpstr>Intesection Operation (⋂)</vt:lpstr>
      <vt:lpstr>Difference Operation (-)</vt:lpstr>
      <vt:lpstr>Product Operation (x)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Databases</dc:title>
  <dc:creator>Suyash Gupta</dc:creator>
  <cp:lastModifiedBy>Suyash Gupta</cp:lastModifiedBy>
  <cp:revision>160</cp:revision>
  <dcterms:created xsi:type="dcterms:W3CDTF">2023-07-25T15:37:00Z</dcterms:created>
  <dcterms:modified xsi:type="dcterms:W3CDTF">2024-10-01T17:47:31Z</dcterms:modified>
</cp:coreProperties>
</file>