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7"/>
  </p:notes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85" r:id="rId10"/>
    <p:sldId id="283" r:id="rId11"/>
    <p:sldId id="284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301" r:id="rId36"/>
    <p:sldId id="302" r:id="rId37"/>
    <p:sldId id="303" r:id="rId38"/>
    <p:sldId id="304" r:id="rId39"/>
    <p:sldId id="308" r:id="rId40"/>
    <p:sldId id="305" r:id="rId41"/>
    <p:sldId id="306" r:id="rId42"/>
    <p:sldId id="307" r:id="rId43"/>
    <p:sldId id="309" r:id="rId44"/>
    <p:sldId id="310" r:id="rId45"/>
    <p:sldId id="311" r:id="rId46"/>
    <p:sldId id="312" r:id="rId47"/>
    <p:sldId id="313" r:id="rId48"/>
    <p:sldId id="314" r:id="rId49"/>
    <p:sldId id="315" r:id="rId50"/>
    <p:sldId id="316" r:id="rId51"/>
    <p:sldId id="317" r:id="rId52"/>
    <p:sldId id="318" r:id="rId53"/>
    <p:sldId id="319" r:id="rId54"/>
    <p:sldId id="320" r:id="rId55"/>
    <p:sldId id="321" r:id="rId56"/>
    <p:sldId id="322" r:id="rId57"/>
    <p:sldId id="323" r:id="rId58"/>
    <p:sldId id="324" r:id="rId59"/>
    <p:sldId id="325" r:id="rId60"/>
    <p:sldId id="326" r:id="rId61"/>
    <p:sldId id="327" r:id="rId62"/>
    <p:sldId id="328" r:id="rId63"/>
    <p:sldId id="329" r:id="rId64"/>
    <p:sldId id="330" r:id="rId65"/>
    <p:sldId id="331" r:id="rId66"/>
    <p:sldId id="332" r:id="rId67"/>
    <p:sldId id="333" r:id="rId68"/>
    <p:sldId id="334" r:id="rId69"/>
    <p:sldId id="335" r:id="rId70"/>
    <p:sldId id="336" r:id="rId71"/>
    <p:sldId id="337" r:id="rId72"/>
    <p:sldId id="338" r:id="rId73"/>
    <p:sldId id="339" r:id="rId74"/>
    <p:sldId id="340" r:id="rId75"/>
    <p:sldId id="341" r:id="rId7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661"/>
    <p:restoredTop sz="96327"/>
  </p:normalViewPr>
  <p:slideViewPr>
    <p:cSldViewPr snapToGrid="0">
      <p:cViewPr varScale="1">
        <p:scale>
          <a:sx n="160" d="100"/>
          <a:sy n="160" d="100"/>
        </p:scale>
        <p:origin x="23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EF68BC-8D48-6B48-9EB7-582DB70943E4}" type="datetimeFigureOut">
              <a:rPr lang="en-US" smtClean="0"/>
              <a:t>11/7/24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C9935A-7AC3-6544-8C8D-6EE077520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39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B7CB7-34E7-3345-04EF-F2858638DE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CCF74F-B724-BC2A-357E-FF93D0172D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5F8F3-6667-3E15-FB2E-C080E93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42C55-F572-2A40-91C8-3303246C5B71}" type="datetime1">
              <a:rPr lang="en-US" smtClean="0"/>
              <a:t>11/7/24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2CE02-0943-6E52-7743-909A0F501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17B340-BD8F-4B29-4518-4E2A9CC09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429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84844-C4F8-648E-1BD7-79A27D687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040B67-0A02-5CE1-0970-F03919BAD1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66808-6C04-F08B-0BBD-447C1C143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26F4-07E2-F143-94CC-4F0B4B3E27FB}" type="datetime1">
              <a:rPr lang="en-US" smtClean="0"/>
              <a:t>11/7/24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B002D1-4675-DB5B-A269-75DB1BD95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ADB0B2-5608-CBEF-F72B-1F319E5FF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09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FACB30-590A-ABF3-99C0-360EBEF104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3A0920-D7ED-DAC2-AC16-A724B8BE87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2BCC1D-5959-F403-23B0-81C3EBA5B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FEFAE-CC88-654E-ADEC-BF636415C960}" type="datetime1">
              <a:rPr lang="en-US" smtClean="0"/>
              <a:t>11/7/24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79F42-9C30-6FE2-470A-3F6D458B6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A05F3F-EE98-5F3F-0636-19B204AB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17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26A0E-1504-A1EF-1398-1BF670236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8532E-4C7F-35EB-BC36-6C8763E43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9BA99F-126B-11D0-0EBB-CEC3E5D60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EF263-0D9E-954E-BF7B-BF74DD8F1FBF}" type="datetime1">
              <a:rPr lang="en-US" smtClean="0"/>
              <a:t>11/7/24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D5801-6C88-3D96-305E-63623465F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FC6DF-4B18-A145-5E8C-FEA7E3FA6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0A778-79DA-3081-6C48-921476BD2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3089E7-9816-CD38-09E1-AB66C42DF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28D19F-9E64-131D-E19A-47C5CFB33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BAEB6-2EDB-2B4F-99F1-294D79999BD2}" type="datetime1">
              <a:rPr lang="en-US" smtClean="0"/>
              <a:t>11/7/24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07EB8-D40F-D1C5-D08C-2DF71ED59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0055F-50C4-20E6-3200-AA2CB836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523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FC0BE-F3E3-321B-E1C9-3CAC95B02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D83AB-5F8F-6D60-941B-494C429363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483C0A-DA10-8949-D5BC-5A27E180C1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5C0FB1-0A30-955F-14BE-08D9EAB6D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DF868-E27C-1D47-A2D2-736F1B51C70D}" type="datetime1">
              <a:rPr lang="en-US" smtClean="0"/>
              <a:t>11/7/24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386A5C-3236-5674-C33E-871687F57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2C1B92-A433-0125-667E-570077A54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683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9DBB4-3EB4-112E-68CD-F2C5F6130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8AB171-21D1-7F60-41FC-86AA70E79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FB3F87-73D3-A390-3AD5-90F0162CBB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09D6B0-C960-DE48-BCCA-C976185052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980040-916B-4164-FCBE-5DAFF7D1A1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C18ED3-FF66-22A1-8641-9D0DCE806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964E-7013-D242-9185-8A8EC1D8AC67}" type="datetime1">
              <a:rPr lang="en-US" smtClean="0"/>
              <a:t>11/7/24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B6BEF8-ED26-499E-179E-38A6970C0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E92767-6921-371F-D2D5-7342D6C2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777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B4173-C761-68CC-022B-1CC19FABE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491EEC-396A-7A4B-A3A8-A6FDFC19A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0A3A4-2AA2-4A44-8AA1-2BBEDE96C1F2}" type="datetime1">
              <a:rPr lang="en-US" smtClean="0"/>
              <a:t>11/7/24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3350B1-106E-46AE-8B82-B746E3489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652E30-F1B7-3723-9CD8-115E59B9A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82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5D4EEE-5BC2-00C7-1C8E-D8FB8F54C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E59D3-E3C8-E74F-8444-6575A66CABD3}" type="datetime1">
              <a:rPr lang="en-US" smtClean="0"/>
              <a:t>11/7/24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14FEA0-D32C-4798-F023-EB5825C27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151679-90C9-12FF-D4F3-795F98864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876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88F7A-72C8-FFCB-B2CD-D91F8E46C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62C0B-5294-2846-7BB5-7D960199A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EB2EDD-D35E-476F-17CC-4D29D5B1A3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239B7C-BAAD-0092-B4B6-94C2A51F9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CD2F-C279-5549-9AC3-0114133C3ACD}" type="datetime1">
              <a:rPr lang="en-US" smtClean="0"/>
              <a:t>11/7/24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FCF2F9-24F9-EE55-797C-E41FD3249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1ED2D8-F456-9778-CC77-4C83A6B31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946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6C2C2-1728-3D8D-B5A0-D7AFEF677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8769C7-A843-B967-7183-3E8CA25469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925C1B-7F7D-4654-83A0-4DF3031E74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5FE1A3-4C04-6826-6723-F7D503A42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8D58D-F38C-3F4A-844F-46C3AFEF469E}" type="datetime1">
              <a:rPr lang="en-US" smtClean="0"/>
              <a:t>11/7/24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443551-50CE-9A8A-6FCC-201B8CCC3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0BAA6E-3261-6A12-33CE-F8A9AD1C8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248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B4872E-88CE-697E-E651-3A8445DF1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6EA1CA-89A3-8667-B30F-4C8270384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6971ED-5F6C-088B-68B9-C9773AC786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332DE-2C74-1144-AD1B-CF9335C11B6B}" type="datetime1">
              <a:rPr lang="en-US" smtClean="0"/>
              <a:t>11/7/24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D19DC7-A52E-4967-DEEF-981A02E117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DBD8E1-6BAC-50A3-D4B9-5281DDF3EA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995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3D09407-53BC-485E-B4CE-BC5E4FC4B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21DB988-49FC-4608-B0A2-E2F3A4019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9B930FD-8671-4C4C-ADCF-73AC1D0CD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676747" y="0"/>
            <a:ext cx="2514948" cy="2174333"/>
            <a:chOff x="-305" y="-4155"/>
            <a:chExt cx="2514948" cy="2174333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5B12C1-569C-4E37-AA33-7EF215F201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23E2660-7810-46F6-8752-187127C83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991DC45-0378-45B3-B325-FB8F98545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>
                <a:solidFill>
                  <a:schemeClr val="tx1"/>
                </a:solidFill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228F5BA-5150-4554-B7EA-93F371F3B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83C2651-AE0C-4AE4-8725-E2F9414FE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305" y="4322879"/>
            <a:ext cx="3378428" cy="2535121"/>
            <a:chOff x="-305" y="-1"/>
            <a:chExt cx="3832880" cy="2876136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CE13265-B5D2-47B4-A199-E05F390D5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93EBD03-D832-462C-9304-7273698ED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D53D3E2-805E-40D2-964F-352BF6D47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7A9A916-A926-43E6-800F-432ABC3F2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7" name="Picture 6" descr="A person standing in front of a canyon&#10;&#10;Description automatically generated">
            <a:extLst>
              <a:ext uri="{FF2B5EF4-FFF2-40B4-BE49-F238E27FC236}">
                <a16:creationId xmlns:a16="http://schemas.microsoft.com/office/drawing/2014/main" id="{E19F4CC5-86E2-6120-6BA6-A4BA99972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7477" y="2174333"/>
            <a:ext cx="1841500" cy="18113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2B48C8-AF44-B5F0-987F-4D42086658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45"/>
            <a:ext cx="10022049" cy="2082800"/>
          </a:xfrm>
        </p:spPr>
        <p:txBody>
          <a:bodyPr anchor="b">
            <a:no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Database Processing</a:t>
            </a:r>
            <a:br>
              <a:rPr lang="en-US" b="1" dirty="0">
                <a:latin typeface="Palatino Linotype" panose="02040502050505030304" pitchFamily="18" charset="0"/>
              </a:rPr>
            </a:br>
            <a:r>
              <a:rPr lang="en-US" b="1" dirty="0">
                <a:latin typeface="Palatino Linotype" panose="02040502050505030304" pitchFamily="18" charset="0"/>
              </a:rPr>
              <a:t>CS 451 / 551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F41A32-71B2-3583-AD42-E6D267DC8F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60266" y="4046467"/>
            <a:ext cx="4032351" cy="2701466"/>
          </a:xfrm>
        </p:spPr>
        <p:txBody>
          <a:bodyPr anchor="ctr">
            <a:no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Suyash Gupta</a:t>
            </a:r>
          </a:p>
          <a:p>
            <a:r>
              <a:rPr lang="en-US" dirty="0">
                <a:latin typeface="Palatino Linotype" panose="02040502050505030304" pitchFamily="18" charset="0"/>
              </a:rPr>
              <a:t>Assistant Professor</a:t>
            </a:r>
          </a:p>
          <a:p>
            <a:r>
              <a:rPr lang="en-US" dirty="0" err="1">
                <a:latin typeface="Palatino Linotype" panose="02040502050505030304" pitchFamily="18" charset="0"/>
              </a:rPr>
              <a:t>Distopia</a:t>
            </a:r>
            <a:r>
              <a:rPr lang="en-US" dirty="0">
                <a:latin typeface="Palatino Linotype" panose="02040502050505030304" pitchFamily="18" charset="0"/>
              </a:rPr>
              <a:t> Labs and ORNG</a:t>
            </a:r>
          </a:p>
          <a:p>
            <a:r>
              <a:rPr lang="en-US" dirty="0">
                <a:latin typeface="Palatino Linotype" panose="02040502050505030304" pitchFamily="18" charset="0"/>
              </a:rPr>
              <a:t>Dept. of  Computer Science</a:t>
            </a:r>
          </a:p>
          <a:p>
            <a:r>
              <a:rPr lang="en-US" dirty="0">
                <a:latin typeface="Palatino Linotype" panose="02040502050505030304" pitchFamily="18" charset="0"/>
              </a:rPr>
              <a:t>(E) </a:t>
            </a:r>
            <a:r>
              <a:rPr lang="en-US" u="sng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suyash@uoregon.edu</a:t>
            </a:r>
            <a:endParaRPr lang="en-US" u="sng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r>
              <a:rPr lang="en-US" dirty="0">
                <a:latin typeface="Palatino Linotype" panose="02040502050505030304" pitchFamily="18" charset="0"/>
              </a:rPr>
              <a:t>(W)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gupta-suyash.github.io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B9FC66A-592F-FBDF-B36C-0806F15396D3}"/>
              </a:ext>
            </a:extLst>
          </p:cNvPr>
          <p:cNvSpPr txBox="1">
            <a:spLocks/>
          </p:cNvSpPr>
          <p:nvPr/>
        </p:nvSpPr>
        <p:spPr>
          <a:xfrm>
            <a:off x="440265" y="2992675"/>
            <a:ext cx="6573483" cy="811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latin typeface="Palatino Linotype" panose="02040502050505030304" pitchFamily="18" charset="0"/>
              </a:rPr>
              <a:t>Lecture 10: </a:t>
            </a:r>
          </a:p>
          <a:p>
            <a:pPr algn="l"/>
            <a:r>
              <a:rPr lang="en-US" sz="2800" b="1" dirty="0">
                <a:latin typeface="Palatino Linotype" panose="02040502050505030304" pitchFamily="18" charset="0"/>
              </a:rPr>
              <a:t>Sorting and Transactions</a:t>
            </a:r>
            <a:endParaRPr lang="en-US" sz="2800" dirty="0">
              <a:latin typeface="Palatino Linotype" panose="02040502050505030304" pitchFamily="18" charset="0"/>
            </a:endParaRPr>
          </a:p>
        </p:txBody>
      </p:sp>
      <p:pic>
        <p:nvPicPr>
          <p:cNvPr id="10" name="Picture 9" descr="A green text on a white background&#10;&#10;Description automatically generated">
            <a:extLst>
              <a:ext uri="{FF2B5EF4-FFF2-40B4-BE49-F238E27FC236}">
                <a16:creationId xmlns:a16="http://schemas.microsoft.com/office/drawing/2014/main" id="{26DF3547-56D5-7219-73C4-095E9D8B2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197" y="5231519"/>
            <a:ext cx="3469653" cy="81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962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DC6064-B494-0B90-EEEC-FE8135739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6BE29-C930-B484-6BCA-2102D4574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Top-N Heap Sort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F6BB7-06F5-7330-CD89-E676DEDD1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4387174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Say a query contains an </a:t>
            </a:r>
            <a:r>
              <a:rPr lang="en-US" sz="2400" b="1" dirty="0">
                <a:latin typeface="Palatino Linotype" panose="02040502050505030304" pitchFamily="18" charset="0"/>
              </a:rPr>
              <a:t>ORDER BY</a:t>
            </a:r>
            <a:r>
              <a:rPr lang="en-US" sz="2400" dirty="0">
                <a:latin typeface="Palatino Linotype" panose="02040502050505030304" pitchFamily="18" charset="0"/>
              </a:rPr>
              <a:t> clause with a </a:t>
            </a:r>
            <a:r>
              <a:rPr lang="en-US" sz="2400" b="1" dirty="0">
                <a:latin typeface="Palatino Linotype" panose="02040502050505030304" pitchFamily="18" charset="0"/>
              </a:rPr>
              <a:t>LIMIT.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The DBMS only needs to scan the data once to find the required number of elements.</a:t>
            </a:r>
          </a:p>
          <a:p>
            <a:pPr marL="457200" lvl="1" indent="0">
              <a:buNone/>
            </a:pPr>
            <a:endParaRPr lang="en-US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effectLst/>
                <a:latin typeface="Palatino Linotype" panose="02040502050505030304" pitchFamily="18" charset="0"/>
              </a:rPr>
              <a:t>Specifically, a query asks you to output only first </a:t>
            </a:r>
            <a:r>
              <a:rPr lang="en-US" b="1" dirty="0">
                <a:effectLst/>
                <a:latin typeface="Palatino Linotype" panose="02040502050505030304" pitchFamily="18" charset="0"/>
              </a:rPr>
              <a:t>N</a:t>
            </a:r>
            <a:r>
              <a:rPr lang="en-US" dirty="0">
                <a:effectLst/>
                <a:latin typeface="Palatino Linotype" panose="02040502050505030304" pitchFamily="18" charset="0"/>
              </a:rPr>
              <a:t> elements.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0A7B95-74C3-550E-DB07-266569E2F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10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307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544780-7918-85D9-DEDF-06AD04297A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55763-7E70-E872-0D02-2ECBC3324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Top-N Heap Sort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AA322-BDBF-1F6D-0A04-07D219983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4387174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Say a query contains an </a:t>
            </a:r>
            <a:r>
              <a:rPr lang="en-US" sz="2400" b="1" dirty="0">
                <a:latin typeface="Palatino Linotype" panose="02040502050505030304" pitchFamily="18" charset="0"/>
              </a:rPr>
              <a:t>ORDER BY</a:t>
            </a:r>
            <a:r>
              <a:rPr lang="en-US" sz="2400" dirty="0">
                <a:latin typeface="Palatino Linotype" panose="02040502050505030304" pitchFamily="18" charset="0"/>
              </a:rPr>
              <a:t> clause with a </a:t>
            </a:r>
            <a:r>
              <a:rPr lang="en-US" sz="2400" b="1" dirty="0">
                <a:latin typeface="Palatino Linotype" panose="02040502050505030304" pitchFamily="18" charset="0"/>
              </a:rPr>
              <a:t>LIMIT.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The DBMS only needs to scan the data once to find the required number of elements.</a:t>
            </a:r>
          </a:p>
          <a:p>
            <a:pPr marL="457200" lvl="1" indent="0">
              <a:buNone/>
            </a:pPr>
            <a:endParaRPr lang="en-US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effectLst/>
                <a:latin typeface="Palatino Linotype" panose="02040502050505030304" pitchFamily="18" charset="0"/>
              </a:rPr>
              <a:t>Specifically, a query asks you to output only first </a:t>
            </a:r>
            <a:r>
              <a:rPr lang="en-US" b="1" dirty="0">
                <a:effectLst/>
                <a:latin typeface="Palatino Linotype" panose="02040502050505030304" pitchFamily="18" charset="0"/>
              </a:rPr>
              <a:t>N</a:t>
            </a:r>
            <a:r>
              <a:rPr lang="en-US" dirty="0">
                <a:effectLst/>
                <a:latin typeface="Palatino Linotype" panose="02040502050505030304" pitchFamily="18" charset="0"/>
              </a:rPr>
              <a:t> elements.</a:t>
            </a:r>
          </a:p>
          <a:p>
            <a:pPr lvl="1"/>
            <a:endParaRPr lang="en-US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effectLst/>
                <a:latin typeface="Palatino Linotype" panose="02040502050505030304" pitchFamily="18" charset="0"/>
              </a:rPr>
              <a:t>This is also an ideal candidate for </a:t>
            </a:r>
            <a:r>
              <a:rPr lang="en-US" b="1" dirty="0">
                <a:effectLst/>
                <a:latin typeface="Palatino Linotype" panose="02040502050505030304" pitchFamily="18" charset="0"/>
              </a:rPr>
              <a:t>Heap Sort</a:t>
            </a:r>
            <a:r>
              <a:rPr lang="en-US" dirty="0">
                <a:effectLst/>
                <a:latin typeface="Palatino Linotype" panose="02040502050505030304" pitchFamily="18" charset="0"/>
              </a:rPr>
              <a:t>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7452D5-1E64-8571-948F-22ED2D303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11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974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D6E0F7-559F-0B83-5213-F60EDD855B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3E7F2-1C24-A0B4-3388-00AE1B53A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Top-N Heap Sort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3EDF80-2249-2403-19D6-138536B76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4387174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Say a query contains an </a:t>
            </a:r>
            <a:r>
              <a:rPr lang="en-US" sz="2400" b="1" dirty="0">
                <a:latin typeface="Palatino Linotype" panose="02040502050505030304" pitchFamily="18" charset="0"/>
              </a:rPr>
              <a:t>ORDER BY</a:t>
            </a:r>
            <a:r>
              <a:rPr lang="en-US" sz="2400" dirty="0">
                <a:latin typeface="Palatino Linotype" panose="02040502050505030304" pitchFamily="18" charset="0"/>
              </a:rPr>
              <a:t> clause with a </a:t>
            </a:r>
            <a:r>
              <a:rPr lang="en-US" sz="2400" b="1" dirty="0">
                <a:latin typeface="Palatino Linotype" panose="02040502050505030304" pitchFamily="18" charset="0"/>
              </a:rPr>
              <a:t>LIMIT.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The DBMS only needs to scan the data once to find the required number of elements.</a:t>
            </a:r>
          </a:p>
          <a:p>
            <a:pPr marL="457200" lvl="1" indent="0">
              <a:buNone/>
            </a:pPr>
            <a:endParaRPr lang="en-US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effectLst/>
                <a:latin typeface="Palatino Linotype" panose="02040502050505030304" pitchFamily="18" charset="0"/>
              </a:rPr>
              <a:t>Specifically, a query asks you to output only first </a:t>
            </a:r>
            <a:r>
              <a:rPr lang="en-US" b="1" dirty="0">
                <a:effectLst/>
                <a:latin typeface="Palatino Linotype" panose="02040502050505030304" pitchFamily="18" charset="0"/>
              </a:rPr>
              <a:t>N</a:t>
            </a:r>
            <a:r>
              <a:rPr lang="en-US" dirty="0">
                <a:effectLst/>
                <a:latin typeface="Palatino Linotype" panose="02040502050505030304" pitchFamily="18" charset="0"/>
              </a:rPr>
              <a:t> elements.</a:t>
            </a:r>
          </a:p>
          <a:p>
            <a:pPr lvl="1"/>
            <a:endParaRPr lang="en-US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effectLst/>
                <a:latin typeface="Palatino Linotype" panose="02040502050505030304" pitchFamily="18" charset="0"/>
              </a:rPr>
              <a:t>This is also an ideal candidate for </a:t>
            </a:r>
            <a:r>
              <a:rPr lang="en-US" b="1" dirty="0">
                <a:effectLst/>
                <a:latin typeface="Palatino Linotype" panose="02040502050505030304" pitchFamily="18" charset="0"/>
              </a:rPr>
              <a:t>Heap Sort</a:t>
            </a:r>
            <a:r>
              <a:rPr lang="en-US" dirty="0">
                <a:effectLst/>
                <a:latin typeface="Palatino Linotype" panose="02040502050505030304" pitchFamily="18" charset="0"/>
              </a:rPr>
              <a:t>!</a:t>
            </a:r>
          </a:p>
          <a:p>
            <a:pPr lvl="1"/>
            <a:endParaRPr lang="en-US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effectLst/>
                <a:latin typeface="Palatino Linotype" panose="02040502050505030304" pitchFamily="18" charset="0"/>
              </a:rPr>
              <a:t>We are just going to scan data once and </a:t>
            </a:r>
            <a:r>
              <a:rPr lang="en-US" dirty="0">
                <a:latin typeface="Palatino Linotype" panose="02040502050505030304" pitchFamily="18" charset="0"/>
              </a:rPr>
              <a:t>maintain an in-memory sorted </a:t>
            </a:r>
            <a:r>
              <a:rPr lang="en-US" b="1" dirty="0">
                <a:latin typeface="Palatino Linotype" panose="02040502050505030304" pitchFamily="18" charset="0"/>
              </a:rPr>
              <a:t>priority queue</a:t>
            </a:r>
            <a:r>
              <a:rPr lang="en-US" dirty="0">
                <a:latin typeface="Palatino Linotype" panose="02040502050505030304" pitchFamily="18" charset="0"/>
              </a:rPr>
              <a:t>.</a:t>
            </a:r>
            <a:endParaRPr lang="en-US" dirty="0">
              <a:effectLst/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F9BE95-06AA-0E7F-470C-7D1606F21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12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630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EA44E3-D5E8-8003-894C-B19D3342C7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BA948-A4C3-CA77-6B74-62DF2CB4E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Top-N Heap Sort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67D5A-1B9A-A74D-D8DA-8D383FF59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1518667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Say, our query is:</a:t>
            </a:r>
            <a:endParaRPr lang="en-US" sz="2400" b="1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en-US" sz="2400" b="1" dirty="0">
                <a:latin typeface="Palatino Linotype" panose="02040502050505030304" pitchFamily="18" charset="0"/>
              </a:rPr>
              <a:t>	select *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b="1" dirty="0">
                <a:latin typeface="Palatino Linotype" panose="02040502050505030304" pitchFamily="18" charset="0"/>
              </a:rPr>
              <a:t>from</a:t>
            </a:r>
            <a:r>
              <a:rPr lang="en-US" sz="2400" dirty="0">
                <a:latin typeface="Palatino Linotype" panose="02040502050505030304" pitchFamily="18" charset="0"/>
              </a:rPr>
              <a:t> enrolled </a:t>
            </a:r>
            <a:r>
              <a:rPr lang="en-US" sz="2400" b="1" dirty="0">
                <a:latin typeface="Palatino Linotype" panose="02040502050505030304" pitchFamily="18" charset="0"/>
              </a:rPr>
              <a:t>order by </a:t>
            </a:r>
            <a:r>
              <a:rPr lang="en-US" sz="2400" dirty="0" err="1">
                <a:latin typeface="Palatino Linotype" panose="02040502050505030304" pitchFamily="18" charset="0"/>
              </a:rPr>
              <a:t>sid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	</a:t>
            </a:r>
            <a:r>
              <a:rPr lang="en-US" sz="2400" b="1" dirty="0" err="1">
                <a:latin typeface="Palatino Linotype" panose="02040502050505030304" pitchFamily="18" charset="0"/>
              </a:rPr>
              <a:t>asc</a:t>
            </a:r>
            <a:r>
              <a:rPr lang="en-US" sz="2400" b="1" dirty="0">
                <a:latin typeface="Palatino Linotype" panose="02040502050505030304" pitchFamily="18" charset="0"/>
              </a:rPr>
              <a:t> fetch first</a:t>
            </a:r>
            <a:r>
              <a:rPr lang="en-US" sz="2400" dirty="0">
                <a:latin typeface="Palatino Linotype" panose="02040502050505030304" pitchFamily="18" charset="0"/>
              </a:rPr>
              <a:t> 4 </a:t>
            </a:r>
            <a:r>
              <a:rPr lang="en-US" sz="2400" b="1" dirty="0">
                <a:latin typeface="Palatino Linotype" panose="02040502050505030304" pitchFamily="18" charset="0"/>
              </a:rPr>
              <a:t>rows with ties</a:t>
            </a:r>
            <a:endParaRPr lang="en-US" sz="2400" b="1" dirty="0">
              <a:effectLst/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7BD2DC-8117-C567-AA75-49AC97BC7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13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993B978-5194-50FD-522E-FF1BB0AD7E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112764"/>
              </p:ext>
            </p:extLst>
          </p:nvPr>
        </p:nvGraphicFramePr>
        <p:xfrm>
          <a:off x="1217924" y="4275455"/>
          <a:ext cx="91229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248">
                  <a:extLst>
                    <a:ext uri="{9D8B030D-6E8A-4147-A177-3AD203B41FA5}">
                      <a16:colId xmlns:a16="http://schemas.microsoft.com/office/drawing/2014/main" val="2629216790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00249986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952197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84478971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58197481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684802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54290303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999106243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45658798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97821902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33069699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484849383"/>
                    </a:ext>
                  </a:extLst>
                </a:gridCol>
              </a:tblGrid>
              <a:tr h="421519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98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19371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D295164-79EF-77B2-C046-BB656CCE04CC}"/>
              </a:ext>
            </a:extLst>
          </p:cNvPr>
          <p:cNvSpPr txBox="1"/>
          <p:nvPr/>
        </p:nvSpPr>
        <p:spPr>
          <a:xfrm>
            <a:off x="1310585" y="3797888"/>
            <a:ext cx="21259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Original Data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C22B86-1ACD-8B1B-A9B4-D2574DC6D3EF}"/>
              </a:ext>
            </a:extLst>
          </p:cNvPr>
          <p:cNvSpPr txBox="1"/>
          <p:nvPr/>
        </p:nvSpPr>
        <p:spPr>
          <a:xfrm>
            <a:off x="1310585" y="5195215"/>
            <a:ext cx="1851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Sorted Data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D10F4BC-3AEF-1527-0A4E-4F74152611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5921023"/>
              </p:ext>
            </p:extLst>
          </p:nvPr>
        </p:nvGraphicFramePr>
        <p:xfrm>
          <a:off x="1217924" y="5899150"/>
          <a:ext cx="91229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248">
                  <a:extLst>
                    <a:ext uri="{9D8B030D-6E8A-4147-A177-3AD203B41FA5}">
                      <a16:colId xmlns:a16="http://schemas.microsoft.com/office/drawing/2014/main" val="2629216790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00249986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952197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84478971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58197481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684802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54290303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999106243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45658798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97821902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33069699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484849383"/>
                    </a:ext>
                  </a:extLst>
                </a:gridCol>
              </a:tblGrid>
              <a:tr h="421519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1937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7716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1299FF-389F-5FBA-7821-79C4F5165A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5A91D-3B76-E08C-6DD2-18C6A75B0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Top-N Heap Sort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DACFB-9D57-C90A-639B-A884FC956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1518667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Say, our query is:</a:t>
            </a:r>
            <a:endParaRPr lang="en-US" sz="2400" b="1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en-US" sz="2400" b="1" dirty="0">
                <a:latin typeface="Palatino Linotype" panose="02040502050505030304" pitchFamily="18" charset="0"/>
              </a:rPr>
              <a:t>	select *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b="1" dirty="0">
                <a:latin typeface="Palatino Linotype" panose="02040502050505030304" pitchFamily="18" charset="0"/>
              </a:rPr>
              <a:t>from</a:t>
            </a:r>
            <a:r>
              <a:rPr lang="en-US" sz="2400" dirty="0">
                <a:latin typeface="Palatino Linotype" panose="02040502050505030304" pitchFamily="18" charset="0"/>
              </a:rPr>
              <a:t> enrolled </a:t>
            </a:r>
            <a:r>
              <a:rPr lang="en-US" sz="2400" b="1" dirty="0">
                <a:latin typeface="Palatino Linotype" panose="02040502050505030304" pitchFamily="18" charset="0"/>
              </a:rPr>
              <a:t>order by </a:t>
            </a:r>
            <a:r>
              <a:rPr lang="en-US" sz="2400" dirty="0" err="1">
                <a:latin typeface="Palatino Linotype" panose="02040502050505030304" pitchFamily="18" charset="0"/>
              </a:rPr>
              <a:t>sid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	</a:t>
            </a:r>
            <a:r>
              <a:rPr lang="en-US" sz="2400" b="1" dirty="0" err="1">
                <a:latin typeface="Palatino Linotype" panose="02040502050505030304" pitchFamily="18" charset="0"/>
              </a:rPr>
              <a:t>asc</a:t>
            </a:r>
            <a:r>
              <a:rPr lang="en-US" sz="2400" b="1" dirty="0">
                <a:latin typeface="Palatino Linotype" panose="02040502050505030304" pitchFamily="18" charset="0"/>
              </a:rPr>
              <a:t> fetch first</a:t>
            </a:r>
            <a:r>
              <a:rPr lang="en-US" sz="2400" dirty="0">
                <a:latin typeface="Palatino Linotype" panose="02040502050505030304" pitchFamily="18" charset="0"/>
              </a:rPr>
              <a:t> 4 </a:t>
            </a:r>
            <a:r>
              <a:rPr lang="en-US" sz="2400" b="1" dirty="0">
                <a:latin typeface="Palatino Linotype" panose="02040502050505030304" pitchFamily="18" charset="0"/>
              </a:rPr>
              <a:t>rows with ties</a:t>
            </a:r>
            <a:endParaRPr lang="en-US" sz="2400" b="1" dirty="0">
              <a:effectLst/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E9812B-4E02-0DB9-7F12-C169EB304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14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C8193C7-A91F-52B3-6CF7-CB8DC9F532D0}"/>
              </a:ext>
            </a:extLst>
          </p:cNvPr>
          <p:cNvGraphicFramePr>
            <a:graphicFrameLocks noGrp="1"/>
          </p:cNvGraphicFramePr>
          <p:nvPr/>
        </p:nvGraphicFramePr>
        <p:xfrm>
          <a:off x="1217924" y="4275455"/>
          <a:ext cx="91229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248">
                  <a:extLst>
                    <a:ext uri="{9D8B030D-6E8A-4147-A177-3AD203B41FA5}">
                      <a16:colId xmlns:a16="http://schemas.microsoft.com/office/drawing/2014/main" val="2629216790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00249986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952197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84478971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58197481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684802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54290303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999106243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45658798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97821902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33069699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484849383"/>
                    </a:ext>
                  </a:extLst>
                </a:gridCol>
              </a:tblGrid>
              <a:tr h="421519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98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19371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F0BCBB2-0A5A-9133-92C0-76CF061CD5DE}"/>
              </a:ext>
            </a:extLst>
          </p:cNvPr>
          <p:cNvSpPr txBox="1"/>
          <p:nvPr/>
        </p:nvSpPr>
        <p:spPr>
          <a:xfrm>
            <a:off x="1310585" y="3797888"/>
            <a:ext cx="21259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Original Data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A026DE-7E7D-BFBF-13CB-9229C61F341B}"/>
              </a:ext>
            </a:extLst>
          </p:cNvPr>
          <p:cNvSpPr txBox="1"/>
          <p:nvPr/>
        </p:nvSpPr>
        <p:spPr>
          <a:xfrm>
            <a:off x="1310585" y="5195215"/>
            <a:ext cx="1851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Sorted Data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0C164C2-BC8C-25C3-E7AD-23EDD73A5056}"/>
              </a:ext>
            </a:extLst>
          </p:cNvPr>
          <p:cNvGraphicFramePr>
            <a:graphicFrameLocks noGrp="1"/>
          </p:cNvGraphicFramePr>
          <p:nvPr/>
        </p:nvGraphicFramePr>
        <p:xfrm>
          <a:off x="1217924" y="5899150"/>
          <a:ext cx="91229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248">
                  <a:extLst>
                    <a:ext uri="{9D8B030D-6E8A-4147-A177-3AD203B41FA5}">
                      <a16:colId xmlns:a16="http://schemas.microsoft.com/office/drawing/2014/main" val="2629216790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00249986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952197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84478971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58197481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684802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54290303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999106243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45658798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97821902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33069699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484849383"/>
                    </a:ext>
                  </a:extLst>
                </a:gridCol>
              </a:tblGrid>
              <a:tr h="421519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193710"/>
                  </a:ext>
                </a:extLst>
              </a:tr>
            </a:tbl>
          </a:graphicData>
        </a:graphic>
      </p:graphicFrame>
      <p:sp>
        <p:nvSpPr>
          <p:cNvPr id="9" name="Oval 8">
            <a:extLst>
              <a:ext uri="{FF2B5EF4-FFF2-40B4-BE49-F238E27FC236}">
                <a16:creationId xmlns:a16="http://schemas.microsoft.com/office/drawing/2014/main" id="{08328244-77AA-CB39-3EE6-3B369368DC3C}"/>
              </a:ext>
            </a:extLst>
          </p:cNvPr>
          <p:cNvSpPr/>
          <p:nvPr/>
        </p:nvSpPr>
        <p:spPr>
          <a:xfrm>
            <a:off x="1310585" y="4259553"/>
            <a:ext cx="581825" cy="51123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494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1F43B7-FF1A-057D-2802-7358F8A3A8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FA26B-8232-F241-9BCE-45E76C253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Top-N Heap Sort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43621-2828-34A4-C968-0B4F1474D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1518667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Say, our query is:</a:t>
            </a:r>
            <a:endParaRPr lang="en-US" sz="2400" b="1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en-US" sz="2400" b="1" dirty="0">
                <a:latin typeface="Palatino Linotype" panose="02040502050505030304" pitchFamily="18" charset="0"/>
              </a:rPr>
              <a:t>	select *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b="1" dirty="0">
                <a:latin typeface="Palatino Linotype" panose="02040502050505030304" pitchFamily="18" charset="0"/>
              </a:rPr>
              <a:t>from</a:t>
            </a:r>
            <a:r>
              <a:rPr lang="en-US" sz="2400" dirty="0">
                <a:latin typeface="Palatino Linotype" panose="02040502050505030304" pitchFamily="18" charset="0"/>
              </a:rPr>
              <a:t> enrolled </a:t>
            </a:r>
            <a:r>
              <a:rPr lang="en-US" sz="2400" b="1" dirty="0">
                <a:latin typeface="Palatino Linotype" panose="02040502050505030304" pitchFamily="18" charset="0"/>
              </a:rPr>
              <a:t>order by </a:t>
            </a:r>
            <a:r>
              <a:rPr lang="en-US" sz="2400" dirty="0" err="1">
                <a:latin typeface="Palatino Linotype" panose="02040502050505030304" pitchFamily="18" charset="0"/>
              </a:rPr>
              <a:t>sid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	</a:t>
            </a:r>
            <a:r>
              <a:rPr lang="en-US" sz="2400" b="1" dirty="0" err="1">
                <a:latin typeface="Palatino Linotype" panose="02040502050505030304" pitchFamily="18" charset="0"/>
              </a:rPr>
              <a:t>asc</a:t>
            </a:r>
            <a:r>
              <a:rPr lang="en-US" sz="2400" b="1" dirty="0">
                <a:latin typeface="Palatino Linotype" panose="02040502050505030304" pitchFamily="18" charset="0"/>
              </a:rPr>
              <a:t> fetch first</a:t>
            </a:r>
            <a:r>
              <a:rPr lang="en-US" sz="2400" dirty="0">
                <a:latin typeface="Palatino Linotype" panose="02040502050505030304" pitchFamily="18" charset="0"/>
              </a:rPr>
              <a:t> 4 </a:t>
            </a:r>
            <a:r>
              <a:rPr lang="en-US" sz="2400" b="1" dirty="0">
                <a:latin typeface="Palatino Linotype" panose="02040502050505030304" pitchFamily="18" charset="0"/>
              </a:rPr>
              <a:t>rows with ties</a:t>
            </a:r>
            <a:endParaRPr lang="en-US" sz="2400" b="1" dirty="0">
              <a:effectLst/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FA283A-D875-44D7-5B3D-18F3D3F7B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15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D47241B-25EB-7048-4BFF-F976A152F533}"/>
              </a:ext>
            </a:extLst>
          </p:cNvPr>
          <p:cNvGraphicFramePr>
            <a:graphicFrameLocks noGrp="1"/>
          </p:cNvGraphicFramePr>
          <p:nvPr/>
        </p:nvGraphicFramePr>
        <p:xfrm>
          <a:off x="1217924" y="4275455"/>
          <a:ext cx="91229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248">
                  <a:extLst>
                    <a:ext uri="{9D8B030D-6E8A-4147-A177-3AD203B41FA5}">
                      <a16:colId xmlns:a16="http://schemas.microsoft.com/office/drawing/2014/main" val="2629216790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00249986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952197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84478971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58197481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684802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54290303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999106243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45658798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97821902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33069699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484849383"/>
                    </a:ext>
                  </a:extLst>
                </a:gridCol>
              </a:tblGrid>
              <a:tr h="421519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98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19371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54611F5-4171-47A7-0381-55A1F3094712}"/>
              </a:ext>
            </a:extLst>
          </p:cNvPr>
          <p:cNvSpPr txBox="1"/>
          <p:nvPr/>
        </p:nvSpPr>
        <p:spPr>
          <a:xfrm>
            <a:off x="1310585" y="3797888"/>
            <a:ext cx="21259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Original Data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94C2FD-AF59-4EB6-E781-299B38C2A283}"/>
              </a:ext>
            </a:extLst>
          </p:cNvPr>
          <p:cNvSpPr txBox="1"/>
          <p:nvPr/>
        </p:nvSpPr>
        <p:spPr>
          <a:xfrm>
            <a:off x="1310585" y="5195215"/>
            <a:ext cx="1851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Sorted Data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0CA94AD-B0B8-69D4-48DC-AE01000C32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414360"/>
              </p:ext>
            </p:extLst>
          </p:nvPr>
        </p:nvGraphicFramePr>
        <p:xfrm>
          <a:off x="1217924" y="5899150"/>
          <a:ext cx="91229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248">
                  <a:extLst>
                    <a:ext uri="{9D8B030D-6E8A-4147-A177-3AD203B41FA5}">
                      <a16:colId xmlns:a16="http://schemas.microsoft.com/office/drawing/2014/main" val="2629216790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00249986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952197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84478971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58197481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684802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54290303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999106243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45658798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97821902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33069699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484849383"/>
                    </a:ext>
                  </a:extLst>
                </a:gridCol>
              </a:tblGrid>
              <a:tr h="421519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193710"/>
                  </a:ext>
                </a:extLst>
              </a:tr>
            </a:tbl>
          </a:graphicData>
        </a:graphic>
      </p:graphicFrame>
      <p:sp>
        <p:nvSpPr>
          <p:cNvPr id="9" name="Oval 8">
            <a:extLst>
              <a:ext uri="{FF2B5EF4-FFF2-40B4-BE49-F238E27FC236}">
                <a16:creationId xmlns:a16="http://schemas.microsoft.com/office/drawing/2014/main" id="{A5C880C5-7A8A-7D98-E311-CB2C2FCD0A15}"/>
              </a:ext>
            </a:extLst>
          </p:cNvPr>
          <p:cNvSpPr/>
          <p:nvPr/>
        </p:nvSpPr>
        <p:spPr>
          <a:xfrm>
            <a:off x="1310585" y="4259553"/>
            <a:ext cx="581825" cy="51123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162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838057-2FEA-A9BA-EA14-3D2BD9AAC1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29871FB-6989-65CF-BAEA-74BCACB172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423479"/>
              </p:ext>
            </p:extLst>
          </p:nvPr>
        </p:nvGraphicFramePr>
        <p:xfrm>
          <a:off x="1217924" y="4275455"/>
          <a:ext cx="91229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248">
                  <a:extLst>
                    <a:ext uri="{9D8B030D-6E8A-4147-A177-3AD203B41FA5}">
                      <a16:colId xmlns:a16="http://schemas.microsoft.com/office/drawing/2014/main" val="2629216790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00249986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952197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84478971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58197481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684802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54290303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999106243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45658798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97821902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33069699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484849383"/>
                    </a:ext>
                  </a:extLst>
                </a:gridCol>
              </a:tblGrid>
              <a:tr h="421519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98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193710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4466EE6-CE45-A5D7-F6F5-CA0B80E12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Top-N Heap Sort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A9589-5924-82B3-81D1-82969E4B1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1518667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Say, our query is:</a:t>
            </a:r>
            <a:endParaRPr lang="en-US" sz="2400" b="1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en-US" sz="2400" b="1" dirty="0">
                <a:latin typeface="Palatino Linotype" panose="02040502050505030304" pitchFamily="18" charset="0"/>
              </a:rPr>
              <a:t>	select *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b="1" dirty="0">
                <a:latin typeface="Palatino Linotype" panose="02040502050505030304" pitchFamily="18" charset="0"/>
              </a:rPr>
              <a:t>from</a:t>
            </a:r>
            <a:r>
              <a:rPr lang="en-US" sz="2400" dirty="0">
                <a:latin typeface="Palatino Linotype" panose="02040502050505030304" pitchFamily="18" charset="0"/>
              </a:rPr>
              <a:t> enrolled </a:t>
            </a:r>
            <a:r>
              <a:rPr lang="en-US" sz="2400" b="1" dirty="0">
                <a:latin typeface="Palatino Linotype" panose="02040502050505030304" pitchFamily="18" charset="0"/>
              </a:rPr>
              <a:t>order by </a:t>
            </a:r>
            <a:r>
              <a:rPr lang="en-US" sz="2400" dirty="0" err="1">
                <a:latin typeface="Palatino Linotype" panose="02040502050505030304" pitchFamily="18" charset="0"/>
              </a:rPr>
              <a:t>sid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	</a:t>
            </a:r>
            <a:r>
              <a:rPr lang="en-US" sz="2400" b="1" dirty="0" err="1">
                <a:latin typeface="Palatino Linotype" panose="02040502050505030304" pitchFamily="18" charset="0"/>
              </a:rPr>
              <a:t>asc</a:t>
            </a:r>
            <a:r>
              <a:rPr lang="en-US" sz="2400" b="1" dirty="0">
                <a:latin typeface="Palatino Linotype" panose="02040502050505030304" pitchFamily="18" charset="0"/>
              </a:rPr>
              <a:t> fetch first</a:t>
            </a:r>
            <a:r>
              <a:rPr lang="en-US" sz="2400" dirty="0">
                <a:latin typeface="Palatino Linotype" panose="02040502050505030304" pitchFamily="18" charset="0"/>
              </a:rPr>
              <a:t> 4 </a:t>
            </a:r>
            <a:r>
              <a:rPr lang="en-US" sz="2400" b="1" dirty="0">
                <a:latin typeface="Palatino Linotype" panose="02040502050505030304" pitchFamily="18" charset="0"/>
              </a:rPr>
              <a:t>rows with ties</a:t>
            </a:r>
            <a:endParaRPr lang="en-US" sz="2400" b="1" dirty="0">
              <a:effectLst/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D39DA3-BF9E-F1AB-FC5E-E035A4CF4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16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BEAE04-CCD6-BD8C-B86C-AC11E4AA9CC2}"/>
              </a:ext>
            </a:extLst>
          </p:cNvPr>
          <p:cNvSpPr txBox="1"/>
          <p:nvPr/>
        </p:nvSpPr>
        <p:spPr>
          <a:xfrm>
            <a:off x="1310585" y="3797888"/>
            <a:ext cx="21259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Original Data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A83EC3-8486-0B97-F6D8-C8FDCECD7A7C}"/>
              </a:ext>
            </a:extLst>
          </p:cNvPr>
          <p:cNvSpPr txBox="1"/>
          <p:nvPr/>
        </p:nvSpPr>
        <p:spPr>
          <a:xfrm>
            <a:off x="1310585" y="5195215"/>
            <a:ext cx="1851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Sorted Data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4C6F230-7854-5963-1BA9-3879569B23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624823"/>
              </p:ext>
            </p:extLst>
          </p:nvPr>
        </p:nvGraphicFramePr>
        <p:xfrm>
          <a:off x="1217924" y="5899150"/>
          <a:ext cx="91229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248">
                  <a:extLst>
                    <a:ext uri="{9D8B030D-6E8A-4147-A177-3AD203B41FA5}">
                      <a16:colId xmlns:a16="http://schemas.microsoft.com/office/drawing/2014/main" val="2629216790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00249986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952197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84478971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58197481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684802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54290303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999106243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45658798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97821902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33069699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484849383"/>
                    </a:ext>
                  </a:extLst>
                </a:gridCol>
              </a:tblGrid>
              <a:tr h="421519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193710"/>
                  </a:ext>
                </a:extLst>
              </a:tr>
            </a:tbl>
          </a:graphicData>
        </a:graphic>
      </p:graphicFrame>
      <p:sp>
        <p:nvSpPr>
          <p:cNvPr id="9" name="Oval 8">
            <a:extLst>
              <a:ext uri="{FF2B5EF4-FFF2-40B4-BE49-F238E27FC236}">
                <a16:creationId xmlns:a16="http://schemas.microsoft.com/office/drawing/2014/main" id="{ED8457F8-93DD-747D-67EA-DC32743745BF}"/>
              </a:ext>
            </a:extLst>
          </p:cNvPr>
          <p:cNvSpPr/>
          <p:nvPr/>
        </p:nvSpPr>
        <p:spPr>
          <a:xfrm>
            <a:off x="2049890" y="4259553"/>
            <a:ext cx="581825" cy="51123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468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9BDFBB-AF97-465A-F50C-7E0E92F761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94818B6-301E-8C8D-3DAD-9A3D53AF0FEC}"/>
              </a:ext>
            </a:extLst>
          </p:cNvPr>
          <p:cNvGraphicFramePr>
            <a:graphicFrameLocks noGrp="1"/>
          </p:cNvGraphicFramePr>
          <p:nvPr/>
        </p:nvGraphicFramePr>
        <p:xfrm>
          <a:off x="1217924" y="4275455"/>
          <a:ext cx="91229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248">
                  <a:extLst>
                    <a:ext uri="{9D8B030D-6E8A-4147-A177-3AD203B41FA5}">
                      <a16:colId xmlns:a16="http://schemas.microsoft.com/office/drawing/2014/main" val="2629216790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00249986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952197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84478971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58197481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684802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54290303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999106243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45658798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97821902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33069699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484849383"/>
                    </a:ext>
                  </a:extLst>
                </a:gridCol>
              </a:tblGrid>
              <a:tr h="421519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98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193710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143256B-1EB3-8DAD-966D-8FCD0CB25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Top-N Heap Sort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459FA-ED02-C316-A718-700CFE1F8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1518667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Say, our query is:</a:t>
            </a:r>
            <a:endParaRPr lang="en-US" sz="2400" b="1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en-US" sz="2400" b="1" dirty="0">
                <a:latin typeface="Palatino Linotype" panose="02040502050505030304" pitchFamily="18" charset="0"/>
              </a:rPr>
              <a:t>	select *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b="1" dirty="0">
                <a:latin typeface="Palatino Linotype" panose="02040502050505030304" pitchFamily="18" charset="0"/>
              </a:rPr>
              <a:t>from</a:t>
            </a:r>
            <a:r>
              <a:rPr lang="en-US" sz="2400" dirty="0">
                <a:latin typeface="Palatino Linotype" panose="02040502050505030304" pitchFamily="18" charset="0"/>
              </a:rPr>
              <a:t> enrolled </a:t>
            </a:r>
            <a:r>
              <a:rPr lang="en-US" sz="2400" b="1" dirty="0">
                <a:latin typeface="Palatino Linotype" panose="02040502050505030304" pitchFamily="18" charset="0"/>
              </a:rPr>
              <a:t>order by </a:t>
            </a:r>
            <a:r>
              <a:rPr lang="en-US" sz="2400" dirty="0" err="1">
                <a:latin typeface="Palatino Linotype" panose="02040502050505030304" pitchFamily="18" charset="0"/>
              </a:rPr>
              <a:t>sid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	</a:t>
            </a:r>
            <a:r>
              <a:rPr lang="en-US" sz="2400" b="1" dirty="0" err="1">
                <a:latin typeface="Palatino Linotype" panose="02040502050505030304" pitchFamily="18" charset="0"/>
              </a:rPr>
              <a:t>asc</a:t>
            </a:r>
            <a:r>
              <a:rPr lang="en-US" sz="2400" b="1" dirty="0">
                <a:latin typeface="Palatino Linotype" panose="02040502050505030304" pitchFamily="18" charset="0"/>
              </a:rPr>
              <a:t> fetch first</a:t>
            </a:r>
            <a:r>
              <a:rPr lang="en-US" sz="2400" dirty="0">
                <a:latin typeface="Palatino Linotype" panose="02040502050505030304" pitchFamily="18" charset="0"/>
              </a:rPr>
              <a:t> 4 </a:t>
            </a:r>
            <a:r>
              <a:rPr lang="en-US" sz="2400" b="1" dirty="0">
                <a:latin typeface="Palatino Linotype" panose="02040502050505030304" pitchFamily="18" charset="0"/>
              </a:rPr>
              <a:t>rows with ties</a:t>
            </a:r>
            <a:endParaRPr lang="en-US" sz="2400" b="1" dirty="0">
              <a:effectLst/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B948F7-05FC-01FE-8AF8-FFF3D0536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17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5B572E-B636-C974-2A31-94110C22AA35}"/>
              </a:ext>
            </a:extLst>
          </p:cNvPr>
          <p:cNvSpPr txBox="1"/>
          <p:nvPr/>
        </p:nvSpPr>
        <p:spPr>
          <a:xfrm>
            <a:off x="1310585" y="3797888"/>
            <a:ext cx="21259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Original Data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D418CE-A840-9995-7708-DE36D9448C37}"/>
              </a:ext>
            </a:extLst>
          </p:cNvPr>
          <p:cNvSpPr txBox="1"/>
          <p:nvPr/>
        </p:nvSpPr>
        <p:spPr>
          <a:xfrm>
            <a:off x="1310585" y="5195215"/>
            <a:ext cx="1851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Sorted Data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A0783F5-BA38-E43A-42B9-6624602A69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866961"/>
              </p:ext>
            </p:extLst>
          </p:nvPr>
        </p:nvGraphicFramePr>
        <p:xfrm>
          <a:off x="1217924" y="5899150"/>
          <a:ext cx="91229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248">
                  <a:extLst>
                    <a:ext uri="{9D8B030D-6E8A-4147-A177-3AD203B41FA5}">
                      <a16:colId xmlns:a16="http://schemas.microsoft.com/office/drawing/2014/main" val="2629216790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00249986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952197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84478971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58197481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684802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54290303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999106243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45658798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97821902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33069699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484849383"/>
                    </a:ext>
                  </a:extLst>
                </a:gridCol>
              </a:tblGrid>
              <a:tr h="421519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193710"/>
                  </a:ext>
                </a:extLst>
              </a:tr>
            </a:tbl>
          </a:graphicData>
        </a:graphic>
      </p:graphicFrame>
      <p:sp>
        <p:nvSpPr>
          <p:cNvPr id="9" name="Oval 8">
            <a:extLst>
              <a:ext uri="{FF2B5EF4-FFF2-40B4-BE49-F238E27FC236}">
                <a16:creationId xmlns:a16="http://schemas.microsoft.com/office/drawing/2014/main" id="{65760E56-DD2F-39D3-11AC-967F0F268F82}"/>
              </a:ext>
            </a:extLst>
          </p:cNvPr>
          <p:cNvSpPr/>
          <p:nvPr/>
        </p:nvSpPr>
        <p:spPr>
          <a:xfrm>
            <a:off x="2828107" y="4259553"/>
            <a:ext cx="581825" cy="51123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6138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A5F002-3FA0-72DD-C9B6-5B2448CF89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C668791-8E0B-8325-6BDF-B2AF50ED4CA3}"/>
              </a:ext>
            </a:extLst>
          </p:cNvPr>
          <p:cNvGraphicFramePr>
            <a:graphicFrameLocks noGrp="1"/>
          </p:cNvGraphicFramePr>
          <p:nvPr/>
        </p:nvGraphicFramePr>
        <p:xfrm>
          <a:off x="1217924" y="4275455"/>
          <a:ext cx="91229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248">
                  <a:extLst>
                    <a:ext uri="{9D8B030D-6E8A-4147-A177-3AD203B41FA5}">
                      <a16:colId xmlns:a16="http://schemas.microsoft.com/office/drawing/2014/main" val="2629216790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00249986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952197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84478971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58197481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684802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54290303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999106243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45658798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97821902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33069699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484849383"/>
                    </a:ext>
                  </a:extLst>
                </a:gridCol>
              </a:tblGrid>
              <a:tr h="421519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98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193710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51DF08F-3AD0-6C98-A4E4-CDDF7A369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Top-N Heap Sort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BAD8E-891E-A1F9-52F3-05157E76A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1518667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Say, our query is:</a:t>
            </a:r>
            <a:endParaRPr lang="en-US" sz="2400" b="1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en-US" sz="2400" b="1" dirty="0">
                <a:latin typeface="Palatino Linotype" panose="02040502050505030304" pitchFamily="18" charset="0"/>
              </a:rPr>
              <a:t>	select *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b="1" dirty="0">
                <a:latin typeface="Palatino Linotype" panose="02040502050505030304" pitchFamily="18" charset="0"/>
              </a:rPr>
              <a:t>from</a:t>
            </a:r>
            <a:r>
              <a:rPr lang="en-US" sz="2400" dirty="0">
                <a:latin typeface="Palatino Linotype" panose="02040502050505030304" pitchFamily="18" charset="0"/>
              </a:rPr>
              <a:t> enrolled </a:t>
            </a:r>
            <a:r>
              <a:rPr lang="en-US" sz="2400" b="1" dirty="0">
                <a:latin typeface="Palatino Linotype" panose="02040502050505030304" pitchFamily="18" charset="0"/>
              </a:rPr>
              <a:t>order by </a:t>
            </a:r>
            <a:r>
              <a:rPr lang="en-US" sz="2400" dirty="0" err="1">
                <a:latin typeface="Palatino Linotype" panose="02040502050505030304" pitchFamily="18" charset="0"/>
              </a:rPr>
              <a:t>sid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	</a:t>
            </a:r>
            <a:r>
              <a:rPr lang="en-US" sz="2400" b="1" dirty="0" err="1">
                <a:latin typeface="Palatino Linotype" panose="02040502050505030304" pitchFamily="18" charset="0"/>
              </a:rPr>
              <a:t>asc</a:t>
            </a:r>
            <a:r>
              <a:rPr lang="en-US" sz="2400" b="1" dirty="0">
                <a:latin typeface="Palatino Linotype" panose="02040502050505030304" pitchFamily="18" charset="0"/>
              </a:rPr>
              <a:t> fetch first</a:t>
            </a:r>
            <a:r>
              <a:rPr lang="en-US" sz="2400" dirty="0">
                <a:latin typeface="Palatino Linotype" panose="02040502050505030304" pitchFamily="18" charset="0"/>
              </a:rPr>
              <a:t> 4 </a:t>
            </a:r>
            <a:r>
              <a:rPr lang="en-US" sz="2400" b="1" dirty="0">
                <a:latin typeface="Palatino Linotype" panose="02040502050505030304" pitchFamily="18" charset="0"/>
              </a:rPr>
              <a:t>rows with ties</a:t>
            </a:r>
            <a:endParaRPr lang="en-US" sz="2400" b="1" dirty="0">
              <a:effectLst/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00F824-6318-0B0B-1989-BA78D5FA9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18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90433C-2570-78EE-659C-B63FB1B4AABF}"/>
              </a:ext>
            </a:extLst>
          </p:cNvPr>
          <p:cNvSpPr txBox="1"/>
          <p:nvPr/>
        </p:nvSpPr>
        <p:spPr>
          <a:xfrm>
            <a:off x="1310585" y="3797888"/>
            <a:ext cx="21259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Original Data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46BA5A-E263-2015-B9D0-589C7DF4E17D}"/>
              </a:ext>
            </a:extLst>
          </p:cNvPr>
          <p:cNvSpPr txBox="1"/>
          <p:nvPr/>
        </p:nvSpPr>
        <p:spPr>
          <a:xfrm>
            <a:off x="1310585" y="5195215"/>
            <a:ext cx="1851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Sorted Data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53990D7-9B68-D8CF-B450-C3522F2884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1977310"/>
              </p:ext>
            </p:extLst>
          </p:nvPr>
        </p:nvGraphicFramePr>
        <p:xfrm>
          <a:off x="1217924" y="5899150"/>
          <a:ext cx="91229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248">
                  <a:extLst>
                    <a:ext uri="{9D8B030D-6E8A-4147-A177-3AD203B41FA5}">
                      <a16:colId xmlns:a16="http://schemas.microsoft.com/office/drawing/2014/main" val="2629216790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00249986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952197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84478971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58197481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684802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54290303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999106243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45658798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97821902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33069699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484849383"/>
                    </a:ext>
                  </a:extLst>
                </a:gridCol>
              </a:tblGrid>
              <a:tr h="421519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193710"/>
                  </a:ext>
                </a:extLst>
              </a:tr>
            </a:tbl>
          </a:graphicData>
        </a:graphic>
      </p:graphicFrame>
      <p:sp>
        <p:nvSpPr>
          <p:cNvPr id="9" name="Oval 8">
            <a:extLst>
              <a:ext uri="{FF2B5EF4-FFF2-40B4-BE49-F238E27FC236}">
                <a16:creationId xmlns:a16="http://schemas.microsoft.com/office/drawing/2014/main" id="{71403DDB-9DA5-5133-6651-DD355D507230}"/>
              </a:ext>
            </a:extLst>
          </p:cNvPr>
          <p:cNvSpPr/>
          <p:nvPr/>
        </p:nvSpPr>
        <p:spPr>
          <a:xfrm>
            <a:off x="3586866" y="4259553"/>
            <a:ext cx="581825" cy="51123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9241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2FF6B5-DAE5-2BC0-0F88-1A30A5214A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8EDC28E-6363-BFE9-A13E-FF672F5C3D63}"/>
              </a:ext>
            </a:extLst>
          </p:cNvPr>
          <p:cNvGraphicFramePr>
            <a:graphicFrameLocks noGrp="1"/>
          </p:cNvGraphicFramePr>
          <p:nvPr/>
        </p:nvGraphicFramePr>
        <p:xfrm>
          <a:off x="1217924" y="4275455"/>
          <a:ext cx="91229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248">
                  <a:extLst>
                    <a:ext uri="{9D8B030D-6E8A-4147-A177-3AD203B41FA5}">
                      <a16:colId xmlns:a16="http://schemas.microsoft.com/office/drawing/2014/main" val="2629216790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00249986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952197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84478971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58197481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684802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54290303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999106243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45658798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97821902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33069699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484849383"/>
                    </a:ext>
                  </a:extLst>
                </a:gridCol>
              </a:tblGrid>
              <a:tr h="421519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98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193710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C58510D-8D30-8220-3E46-826651156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Top-N Heap Sort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48ED2-3921-0840-EB23-46F630FAA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1518667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Say, our query is:</a:t>
            </a:r>
            <a:endParaRPr lang="en-US" sz="2400" b="1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en-US" sz="2400" b="1" dirty="0">
                <a:latin typeface="Palatino Linotype" panose="02040502050505030304" pitchFamily="18" charset="0"/>
              </a:rPr>
              <a:t>	select *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b="1" dirty="0">
                <a:latin typeface="Palatino Linotype" panose="02040502050505030304" pitchFamily="18" charset="0"/>
              </a:rPr>
              <a:t>from</a:t>
            </a:r>
            <a:r>
              <a:rPr lang="en-US" sz="2400" dirty="0">
                <a:latin typeface="Palatino Linotype" panose="02040502050505030304" pitchFamily="18" charset="0"/>
              </a:rPr>
              <a:t> enrolled </a:t>
            </a:r>
            <a:r>
              <a:rPr lang="en-US" sz="2400" b="1" dirty="0">
                <a:latin typeface="Palatino Linotype" panose="02040502050505030304" pitchFamily="18" charset="0"/>
              </a:rPr>
              <a:t>order by </a:t>
            </a:r>
            <a:r>
              <a:rPr lang="en-US" sz="2400" dirty="0" err="1">
                <a:latin typeface="Palatino Linotype" panose="02040502050505030304" pitchFamily="18" charset="0"/>
              </a:rPr>
              <a:t>sid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	</a:t>
            </a:r>
            <a:r>
              <a:rPr lang="en-US" sz="2400" b="1" dirty="0" err="1">
                <a:latin typeface="Palatino Linotype" panose="02040502050505030304" pitchFamily="18" charset="0"/>
              </a:rPr>
              <a:t>asc</a:t>
            </a:r>
            <a:r>
              <a:rPr lang="en-US" sz="2400" b="1" dirty="0">
                <a:latin typeface="Palatino Linotype" panose="02040502050505030304" pitchFamily="18" charset="0"/>
              </a:rPr>
              <a:t> fetch first</a:t>
            </a:r>
            <a:r>
              <a:rPr lang="en-US" sz="2400" dirty="0">
                <a:latin typeface="Palatino Linotype" panose="02040502050505030304" pitchFamily="18" charset="0"/>
              </a:rPr>
              <a:t> 4 </a:t>
            </a:r>
            <a:r>
              <a:rPr lang="en-US" sz="2400" b="1" dirty="0">
                <a:latin typeface="Palatino Linotype" panose="02040502050505030304" pitchFamily="18" charset="0"/>
              </a:rPr>
              <a:t>rows with ties</a:t>
            </a:r>
            <a:endParaRPr lang="en-US" sz="2400" b="1" dirty="0">
              <a:effectLst/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54F952-38E3-8EC0-24C6-9F576CC16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19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29D2BB-9F3D-CBBC-D323-307BBBDE3A6C}"/>
              </a:ext>
            </a:extLst>
          </p:cNvPr>
          <p:cNvSpPr txBox="1"/>
          <p:nvPr/>
        </p:nvSpPr>
        <p:spPr>
          <a:xfrm>
            <a:off x="1310585" y="3797888"/>
            <a:ext cx="21259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Original Data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410EB1-9519-4A02-743C-CE0B9AFB9413}"/>
              </a:ext>
            </a:extLst>
          </p:cNvPr>
          <p:cNvSpPr txBox="1"/>
          <p:nvPr/>
        </p:nvSpPr>
        <p:spPr>
          <a:xfrm>
            <a:off x="1310585" y="5195215"/>
            <a:ext cx="1851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Sorted Data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37D53E6-5C21-CD00-2CC6-7DC39AE602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512537"/>
              </p:ext>
            </p:extLst>
          </p:nvPr>
        </p:nvGraphicFramePr>
        <p:xfrm>
          <a:off x="1217924" y="5899150"/>
          <a:ext cx="91229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248">
                  <a:extLst>
                    <a:ext uri="{9D8B030D-6E8A-4147-A177-3AD203B41FA5}">
                      <a16:colId xmlns:a16="http://schemas.microsoft.com/office/drawing/2014/main" val="2629216790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00249986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952197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84478971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58197481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684802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54290303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999106243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45658798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97821902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33069699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484849383"/>
                    </a:ext>
                  </a:extLst>
                </a:gridCol>
              </a:tblGrid>
              <a:tr h="421519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193710"/>
                  </a:ext>
                </a:extLst>
              </a:tr>
            </a:tbl>
          </a:graphicData>
        </a:graphic>
      </p:graphicFrame>
      <p:sp>
        <p:nvSpPr>
          <p:cNvPr id="9" name="Oval 8">
            <a:extLst>
              <a:ext uri="{FF2B5EF4-FFF2-40B4-BE49-F238E27FC236}">
                <a16:creationId xmlns:a16="http://schemas.microsoft.com/office/drawing/2014/main" id="{8ED4D90C-1BD5-3D6B-6353-90C89A4A9D9C}"/>
              </a:ext>
            </a:extLst>
          </p:cNvPr>
          <p:cNvSpPr/>
          <p:nvPr/>
        </p:nvSpPr>
        <p:spPr>
          <a:xfrm>
            <a:off x="4326170" y="4259553"/>
            <a:ext cx="581825" cy="51123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39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22FCC-27CF-F2D7-2EE5-A4EB10F7D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1014153"/>
            <a:ext cx="10515600" cy="4838007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Assignment 2 is Out!</a:t>
            </a:r>
            <a:br>
              <a:rPr lang="en-US" sz="3600" b="1" dirty="0">
                <a:solidFill>
                  <a:srgbClr val="FF0000"/>
                </a:solidFill>
                <a:latin typeface="Palatino Linotype" panose="02040502050505030304" pitchFamily="18" charset="0"/>
              </a:rPr>
            </a:br>
            <a:r>
              <a:rPr lang="en-US" sz="36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Deadline: </a:t>
            </a:r>
            <a:r>
              <a:rPr lang="en-US" sz="3600" b="1" dirty="0">
                <a:latin typeface="Palatino Linotype" panose="02040502050505030304" pitchFamily="18" charset="0"/>
              </a:rPr>
              <a:t>Nov 15, 2024 at 11:59pm</a:t>
            </a:r>
            <a:br>
              <a:rPr lang="en-US" sz="3600" b="1" dirty="0">
                <a:solidFill>
                  <a:srgbClr val="FF0000"/>
                </a:solidFill>
                <a:latin typeface="Palatino Linotype" panose="02040502050505030304" pitchFamily="18" charset="0"/>
              </a:rPr>
            </a:br>
            <a:br>
              <a:rPr lang="en-US" sz="3600" b="1" dirty="0">
                <a:solidFill>
                  <a:srgbClr val="FF0000"/>
                </a:solidFill>
                <a:latin typeface="Palatino Linotype" panose="02040502050505030304" pitchFamily="18" charset="0"/>
              </a:rPr>
            </a:br>
            <a:endParaRPr lang="en-US" sz="3600" b="1" dirty="0">
              <a:latin typeface="Palatino Linotype" panose="0204050205050503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18778C-3E2C-8860-054C-C171C703C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086" y="6356350"/>
            <a:ext cx="4114800" cy="365125"/>
          </a:xfrm>
        </p:spPr>
        <p:txBody>
          <a:bodyPr/>
          <a:lstStyle/>
          <a:p>
            <a:pPr algn="l"/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C9E170-001F-6BBC-3F11-BD36E9FE8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985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5A74A3-45C9-8234-42A3-C9FB114A9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66AC6EA-03E7-4B6E-4AF7-35AFC215A6B5}"/>
              </a:ext>
            </a:extLst>
          </p:cNvPr>
          <p:cNvGraphicFramePr>
            <a:graphicFrameLocks noGrp="1"/>
          </p:cNvGraphicFramePr>
          <p:nvPr/>
        </p:nvGraphicFramePr>
        <p:xfrm>
          <a:off x="1217924" y="4275455"/>
          <a:ext cx="91229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248">
                  <a:extLst>
                    <a:ext uri="{9D8B030D-6E8A-4147-A177-3AD203B41FA5}">
                      <a16:colId xmlns:a16="http://schemas.microsoft.com/office/drawing/2014/main" val="2629216790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00249986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952197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84478971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58197481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684802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54290303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999106243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45658798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97821902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33069699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484849383"/>
                    </a:ext>
                  </a:extLst>
                </a:gridCol>
              </a:tblGrid>
              <a:tr h="421519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98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193710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929B103-B50F-3B03-A2D8-80DAFB587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Top-N Heap Sort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85F0C-352C-DBDE-EA36-E1270849B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1518667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Say, our query is:</a:t>
            </a:r>
            <a:endParaRPr lang="en-US" sz="2400" b="1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en-US" sz="2400" b="1" dirty="0">
                <a:latin typeface="Palatino Linotype" panose="02040502050505030304" pitchFamily="18" charset="0"/>
              </a:rPr>
              <a:t>	select *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b="1" dirty="0">
                <a:latin typeface="Palatino Linotype" panose="02040502050505030304" pitchFamily="18" charset="0"/>
              </a:rPr>
              <a:t>from</a:t>
            </a:r>
            <a:r>
              <a:rPr lang="en-US" sz="2400" dirty="0">
                <a:latin typeface="Palatino Linotype" panose="02040502050505030304" pitchFamily="18" charset="0"/>
              </a:rPr>
              <a:t> enrolled </a:t>
            </a:r>
            <a:r>
              <a:rPr lang="en-US" sz="2400" b="1" dirty="0">
                <a:latin typeface="Palatino Linotype" panose="02040502050505030304" pitchFamily="18" charset="0"/>
              </a:rPr>
              <a:t>order by </a:t>
            </a:r>
            <a:r>
              <a:rPr lang="en-US" sz="2400" dirty="0" err="1">
                <a:latin typeface="Palatino Linotype" panose="02040502050505030304" pitchFamily="18" charset="0"/>
              </a:rPr>
              <a:t>sid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	</a:t>
            </a:r>
            <a:r>
              <a:rPr lang="en-US" sz="2400" b="1" dirty="0" err="1">
                <a:latin typeface="Palatino Linotype" panose="02040502050505030304" pitchFamily="18" charset="0"/>
              </a:rPr>
              <a:t>asc</a:t>
            </a:r>
            <a:r>
              <a:rPr lang="en-US" sz="2400" b="1" dirty="0">
                <a:latin typeface="Palatino Linotype" panose="02040502050505030304" pitchFamily="18" charset="0"/>
              </a:rPr>
              <a:t> fetch first</a:t>
            </a:r>
            <a:r>
              <a:rPr lang="en-US" sz="2400" dirty="0">
                <a:latin typeface="Palatino Linotype" panose="02040502050505030304" pitchFamily="18" charset="0"/>
              </a:rPr>
              <a:t> 4 </a:t>
            </a:r>
            <a:r>
              <a:rPr lang="en-US" sz="2400" b="1" dirty="0">
                <a:latin typeface="Palatino Linotype" panose="02040502050505030304" pitchFamily="18" charset="0"/>
              </a:rPr>
              <a:t>rows with ties</a:t>
            </a:r>
            <a:endParaRPr lang="en-US" sz="2400" b="1" dirty="0">
              <a:effectLst/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00AFEC-FCA4-9EF6-4E0F-8B097F91C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20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DE6368-C68C-1F2D-637A-AEE262AA9DCF}"/>
              </a:ext>
            </a:extLst>
          </p:cNvPr>
          <p:cNvSpPr txBox="1"/>
          <p:nvPr/>
        </p:nvSpPr>
        <p:spPr>
          <a:xfrm>
            <a:off x="1310585" y="3797888"/>
            <a:ext cx="21259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Original Data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2F9665-1C1C-824D-ED96-21B11C79872E}"/>
              </a:ext>
            </a:extLst>
          </p:cNvPr>
          <p:cNvSpPr txBox="1"/>
          <p:nvPr/>
        </p:nvSpPr>
        <p:spPr>
          <a:xfrm>
            <a:off x="1310585" y="5195215"/>
            <a:ext cx="1851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Sorted Data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CF24F09-B692-E217-6C11-543C7BE2A9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653841"/>
              </p:ext>
            </p:extLst>
          </p:nvPr>
        </p:nvGraphicFramePr>
        <p:xfrm>
          <a:off x="1217924" y="5899150"/>
          <a:ext cx="91229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248">
                  <a:extLst>
                    <a:ext uri="{9D8B030D-6E8A-4147-A177-3AD203B41FA5}">
                      <a16:colId xmlns:a16="http://schemas.microsoft.com/office/drawing/2014/main" val="2629216790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00249986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952197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84478971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58197481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684802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54290303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999106243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45658798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97821902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33069699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484849383"/>
                    </a:ext>
                  </a:extLst>
                </a:gridCol>
              </a:tblGrid>
              <a:tr h="421519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193710"/>
                  </a:ext>
                </a:extLst>
              </a:tr>
            </a:tbl>
          </a:graphicData>
        </a:graphic>
      </p:graphicFrame>
      <p:sp>
        <p:nvSpPr>
          <p:cNvPr id="9" name="Oval 8">
            <a:extLst>
              <a:ext uri="{FF2B5EF4-FFF2-40B4-BE49-F238E27FC236}">
                <a16:creationId xmlns:a16="http://schemas.microsoft.com/office/drawing/2014/main" id="{7CEDE2DB-AED6-DAE2-0675-7F7A9CC957BE}"/>
              </a:ext>
            </a:extLst>
          </p:cNvPr>
          <p:cNvSpPr/>
          <p:nvPr/>
        </p:nvSpPr>
        <p:spPr>
          <a:xfrm>
            <a:off x="5094658" y="4259553"/>
            <a:ext cx="581825" cy="51123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738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E0AEDB-7297-13FB-6F84-0682281067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DD35DF6-7D84-9255-4233-D6F2A1699053}"/>
              </a:ext>
            </a:extLst>
          </p:cNvPr>
          <p:cNvGraphicFramePr>
            <a:graphicFrameLocks noGrp="1"/>
          </p:cNvGraphicFramePr>
          <p:nvPr/>
        </p:nvGraphicFramePr>
        <p:xfrm>
          <a:off x="1217924" y="4275455"/>
          <a:ext cx="91229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248">
                  <a:extLst>
                    <a:ext uri="{9D8B030D-6E8A-4147-A177-3AD203B41FA5}">
                      <a16:colId xmlns:a16="http://schemas.microsoft.com/office/drawing/2014/main" val="2629216790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00249986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952197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84478971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58197481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684802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54290303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999106243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45658798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97821902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33069699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484849383"/>
                    </a:ext>
                  </a:extLst>
                </a:gridCol>
              </a:tblGrid>
              <a:tr h="421519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98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193710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A6BE3B8-6AAC-A16E-2FE3-CB68CA1D5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Top-N Heap Sort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46B89-1CA5-B893-6601-ACF5D3AF7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1518667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Say, our query is:</a:t>
            </a:r>
            <a:endParaRPr lang="en-US" sz="2400" b="1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en-US" sz="2400" b="1" dirty="0">
                <a:latin typeface="Palatino Linotype" panose="02040502050505030304" pitchFamily="18" charset="0"/>
              </a:rPr>
              <a:t>	select *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b="1" dirty="0">
                <a:latin typeface="Palatino Linotype" panose="02040502050505030304" pitchFamily="18" charset="0"/>
              </a:rPr>
              <a:t>from</a:t>
            </a:r>
            <a:r>
              <a:rPr lang="en-US" sz="2400" dirty="0">
                <a:latin typeface="Palatino Linotype" panose="02040502050505030304" pitchFamily="18" charset="0"/>
              </a:rPr>
              <a:t> enrolled </a:t>
            </a:r>
            <a:r>
              <a:rPr lang="en-US" sz="2400" b="1" dirty="0">
                <a:latin typeface="Palatino Linotype" panose="02040502050505030304" pitchFamily="18" charset="0"/>
              </a:rPr>
              <a:t>order by </a:t>
            </a:r>
            <a:r>
              <a:rPr lang="en-US" sz="2400" dirty="0" err="1">
                <a:latin typeface="Palatino Linotype" panose="02040502050505030304" pitchFamily="18" charset="0"/>
              </a:rPr>
              <a:t>sid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	</a:t>
            </a:r>
            <a:r>
              <a:rPr lang="en-US" sz="2400" b="1" dirty="0" err="1">
                <a:latin typeface="Palatino Linotype" panose="02040502050505030304" pitchFamily="18" charset="0"/>
              </a:rPr>
              <a:t>asc</a:t>
            </a:r>
            <a:r>
              <a:rPr lang="en-US" sz="2400" b="1" dirty="0">
                <a:latin typeface="Palatino Linotype" panose="02040502050505030304" pitchFamily="18" charset="0"/>
              </a:rPr>
              <a:t> fetch first</a:t>
            </a:r>
            <a:r>
              <a:rPr lang="en-US" sz="2400" dirty="0">
                <a:latin typeface="Palatino Linotype" panose="02040502050505030304" pitchFamily="18" charset="0"/>
              </a:rPr>
              <a:t> 4 </a:t>
            </a:r>
            <a:r>
              <a:rPr lang="en-US" sz="2400" b="1" dirty="0">
                <a:latin typeface="Palatino Linotype" panose="02040502050505030304" pitchFamily="18" charset="0"/>
              </a:rPr>
              <a:t>rows with ties</a:t>
            </a:r>
            <a:endParaRPr lang="en-US" sz="2400" b="1" dirty="0">
              <a:effectLst/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0B4EFA-9F06-E063-DACE-9F1BB2C4A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21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65C799-78AF-D0B0-FA11-C5BF939069EF}"/>
              </a:ext>
            </a:extLst>
          </p:cNvPr>
          <p:cNvSpPr txBox="1"/>
          <p:nvPr/>
        </p:nvSpPr>
        <p:spPr>
          <a:xfrm>
            <a:off x="1310585" y="3797888"/>
            <a:ext cx="21259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Original Data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DA25C6-2F3E-99EC-86B9-DB8FAFA6EC74}"/>
              </a:ext>
            </a:extLst>
          </p:cNvPr>
          <p:cNvSpPr txBox="1"/>
          <p:nvPr/>
        </p:nvSpPr>
        <p:spPr>
          <a:xfrm>
            <a:off x="1310585" y="5195215"/>
            <a:ext cx="1851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Sorted Data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E8908F8-F670-DFD8-4FE6-8DC7F4E63DC2}"/>
              </a:ext>
            </a:extLst>
          </p:cNvPr>
          <p:cNvGraphicFramePr>
            <a:graphicFrameLocks noGrp="1"/>
          </p:cNvGraphicFramePr>
          <p:nvPr/>
        </p:nvGraphicFramePr>
        <p:xfrm>
          <a:off x="1217924" y="5899150"/>
          <a:ext cx="91229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248">
                  <a:extLst>
                    <a:ext uri="{9D8B030D-6E8A-4147-A177-3AD203B41FA5}">
                      <a16:colId xmlns:a16="http://schemas.microsoft.com/office/drawing/2014/main" val="2629216790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00249986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952197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84478971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58197481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684802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54290303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999106243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45658798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97821902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33069699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484849383"/>
                    </a:ext>
                  </a:extLst>
                </a:gridCol>
              </a:tblGrid>
              <a:tr h="421519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193710"/>
                  </a:ext>
                </a:extLst>
              </a:tr>
            </a:tbl>
          </a:graphicData>
        </a:graphic>
      </p:graphicFrame>
      <p:sp>
        <p:nvSpPr>
          <p:cNvPr id="9" name="Oval 8">
            <a:extLst>
              <a:ext uri="{FF2B5EF4-FFF2-40B4-BE49-F238E27FC236}">
                <a16:creationId xmlns:a16="http://schemas.microsoft.com/office/drawing/2014/main" id="{3F4843B8-2F9A-6325-8B08-65F193196C94}"/>
              </a:ext>
            </a:extLst>
          </p:cNvPr>
          <p:cNvSpPr/>
          <p:nvPr/>
        </p:nvSpPr>
        <p:spPr>
          <a:xfrm>
            <a:off x="5853418" y="4259553"/>
            <a:ext cx="581825" cy="51123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3044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DF109F-7809-EC56-2F90-2BA106AF2B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C1ABCA4-93B4-3882-A2AD-5FA01E120DEC}"/>
              </a:ext>
            </a:extLst>
          </p:cNvPr>
          <p:cNvGraphicFramePr>
            <a:graphicFrameLocks noGrp="1"/>
          </p:cNvGraphicFramePr>
          <p:nvPr/>
        </p:nvGraphicFramePr>
        <p:xfrm>
          <a:off x="1217924" y="4275455"/>
          <a:ext cx="91229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248">
                  <a:extLst>
                    <a:ext uri="{9D8B030D-6E8A-4147-A177-3AD203B41FA5}">
                      <a16:colId xmlns:a16="http://schemas.microsoft.com/office/drawing/2014/main" val="2629216790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00249986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952197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84478971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58197481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684802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54290303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999106243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45658798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97821902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33069699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484849383"/>
                    </a:ext>
                  </a:extLst>
                </a:gridCol>
              </a:tblGrid>
              <a:tr h="421519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98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193710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8EC31D2-96EE-E066-1D16-D3385ABF5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Top-N Heap Sort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D3AD7-82A7-E5A7-CF85-B2C678B58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1518667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Say, our query is:</a:t>
            </a:r>
            <a:endParaRPr lang="en-US" sz="2400" b="1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en-US" sz="2400" b="1" dirty="0">
                <a:latin typeface="Palatino Linotype" panose="02040502050505030304" pitchFamily="18" charset="0"/>
              </a:rPr>
              <a:t>	select *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b="1" dirty="0">
                <a:latin typeface="Palatino Linotype" panose="02040502050505030304" pitchFamily="18" charset="0"/>
              </a:rPr>
              <a:t>from</a:t>
            </a:r>
            <a:r>
              <a:rPr lang="en-US" sz="2400" dirty="0">
                <a:latin typeface="Palatino Linotype" panose="02040502050505030304" pitchFamily="18" charset="0"/>
              </a:rPr>
              <a:t> enrolled </a:t>
            </a:r>
            <a:r>
              <a:rPr lang="en-US" sz="2400" b="1" dirty="0">
                <a:latin typeface="Palatino Linotype" panose="02040502050505030304" pitchFamily="18" charset="0"/>
              </a:rPr>
              <a:t>order by </a:t>
            </a:r>
            <a:r>
              <a:rPr lang="en-US" sz="2400" dirty="0" err="1">
                <a:latin typeface="Palatino Linotype" panose="02040502050505030304" pitchFamily="18" charset="0"/>
              </a:rPr>
              <a:t>sid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	</a:t>
            </a:r>
            <a:r>
              <a:rPr lang="en-US" sz="2400" b="1" dirty="0" err="1">
                <a:latin typeface="Palatino Linotype" panose="02040502050505030304" pitchFamily="18" charset="0"/>
              </a:rPr>
              <a:t>asc</a:t>
            </a:r>
            <a:r>
              <a:rPr lang="en-US" sz="2400" b="1" dirty="0">
                <a:latin typeface="Palatino Linotype" panose="02040502050505030304" pitchFamily="18" charset="0"/>
              </a:rPr>
              <a:t> fetch first</a:t>
            </a:r>
            <a:r>
              <a:rPr lang="en-US" sz="2400" dirty="0">
                <a:latin typeface="Palatino Linotype" panose="02040502050505030304" pitchFamily="18" charset="0"/>
              </a:rPr>
              <a:t> 4 </a:t>
            </a:r>
            <a:r>
              <a:rPr lang="en-US" sz="2400" b="1" dirty="0">
                <a:latin typeface="Palatino Linotype" panose="02040502050505030304" pitchFamily="18" charset="0"/>
              </a:rPr>
              <a:t>rows with ties</a:t>
            </a:r>
            <a:endParaRPr lang="en-US" sz="2400" b="1" dirty="0">
              <a:effectLst/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EEFBAF-1ADF-FBB3-A5C2-7DA3E80B6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22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3C256B-3C66-65DA-BB1F-C9582017480B}"/>
              </a:ext>
            </a:extLst>
          </p:cNvPr>
          <p:cNvSpPr txBox="1"/>
          <p:nvPr/>
        </p:nvSpPr>
        <p:spPr>
          <a:xfrm>
            <a:off x="1310585" y="3797888"/>
            <a:ext cx="21259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Original Data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04E754-3F5F-2EF2-40A4-ACAD9ECAA476}"/>
              </a:ext>
            </a:extLst>
          </p:cNvPr>
          <p:cNvSpPr txBox="1"/>
          <p:nvPr/>
        </p:nvSpPr>
        <p:spPr>
          <a:xfrm>
            <a:off x="1310585" y="5195215"/>
            <a:ext cx="1851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Sorted Data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32A0CEC-1EF5-0C2E-0F55-1B6170804DAE}"/>
              </a:ext>
            </a:extLst>
          </p:cNvPr>
          <p:cNvGraphicFramePr>
            <a:graphicFrameLocks noGrp="1"/>
          </p:cNvGraphicFramePr>
          <p:nvPr/>
        </p:nvGraphicFramePr>
        <p:xfrm>
          <a:off x="1217924" y="5899150"/>
          <a:ext cx="91229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248">
                  <a:extLst>
                    <a:ext uri="{9D8B030D-6E8A-4147-A177-3AD203B41FA5}">
                      <a16:colId xmlns:a16="http://schemas.microsoft.com/office/drawing/2014/main" val="2629216790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00249986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952197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84478971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58197481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684802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54290303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999106243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45658798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97821902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33069699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484849383"/>
                    </a:ext>
                  </a:extLst>
                </a:gridCol>
              </a:tblGrid>
              <a:tr h="421519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193710"/>
                  </a:ext>
                </a:extLst>
              </a:tr>
            </a:tbl>
          </a:graphicData>
        </a:graphic>
      </p:graphicFrame>
      <p:sp>
        <p:nvSpPr>
          <p:cNvPr id="9" name="Oval 8">
            <a:extLst>
              <a:ext uri="{FF2B5EF4-FFF2-40B4-BE49-F238E27FC236}">
                <a16:creationId xmlns:a16="http://schemas.microsoft.com/office/drawing/2014/main" id="{5DEB465F-5E24-5EA2-528B-AF90BF4C0829}"/>
              </a:ext>
            </a:extLst>
          </p:cNvPr>
          <p:cNvSpPr/>
          <p:nvPr/>
        </p:nvSpPr>
        <p:spPr>
          <a:xfrm>
            <a:off x="6631632" y="4259553"/>
            <a:ext cx="581825" cy="51123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4213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D60995-FA4B-6C52-5687-3F4DE0B4C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B917BC0-024E-2332-F38C-44CA7144C16C}"/>
              </a:ext>
            </a:extLst>
          </p:cNvPr>
          <p:cNvGraphicFramePr>
            <a:graphicFrameLocks noGrp="1"/>
          </p:cNvGraphicFramePr>
          <p:nvPr/>
        </p:nvGraphicFramePr>
        <p:xfrm>
          <a:off x="1217924" y="4275455"/>
          <a:ext cx="91229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248">
                  <a:extLst>
                    <a:ext uri="{9D8B030D-6E8A-4147-A177-3AD203B41FA5}">
                      <a16:colId xmlns:a16="http://schemas.microsoft.com/office/drawing/2014/main" val="2629216790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00249986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952197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84478971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58197481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684802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54290303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999106243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45658798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97821902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33069699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484849383"/>
                    </a:ext>
                  </a:extLst>
                </a:gridCol>
              </a:tblGrid>
              <a:tr h="421519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98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193710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477301C-0959-FE3A-3C0A-40BE2EBBB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Top-N Heap Sort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990B2-86E6-AFD1-9B08-3C368D42F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1518667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Say, our query is:</a:t>
            </a:r>
            <a:endParaRPr lang="en-US" sz="2400" b="1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en-US" sz="2400" b="1" dirty="0">
                <a:latin typeface="Palatino Linotype" panose="02040502050505030304" pitchFamily="18" charset="0"/>
              </a:rPr>
              <a:t>	select *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b="1" dirty="0">
                <a:latin typeface="Palatino Linotype" panose="02040502050505030304" pitchFamily="18" charset="0"/>
              </a:rPr>
              <a:t>from</a:t>
            </a:r>
            <a:r>
              <a:rPr lang="en-US" sz="2400" dirty="0">
                <a:latin typeface="Palatino Linotype" panose="02040502050505030304" pitchFamily="18" charset="0"/>
              </a:rPr>
              <a:t> enrolled </a:t>
            </a:r>
            <a:r>
              <a:rPr lang="en-US" sz="2400" b="1" dirty="0">
                <a:latin typeface="Palatino Linotype" panose="02040502050505030304" pitchFamily="18" charset="0"/>
              </a:rPr>
              <a:t>order by </a:t>
            </a:r>
            <a:r>
              <a:rPr lang="en-US" sz="2400" dirty="0" err="1">
                <a:latin typeface="Palatino Linotype" panose="02040502050505030304" pitchFamily="18" charset="0"/>
              </a:rPr>
              <a:t>sid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	</a:t>
            </a:r>
            <a:r>
              <a:rPr lang="en-US" sz="2400" b="1" dirty="0" err="1">
                <a:latin typeface="Palatino Linotype" panose="02040502050505030304" pitchFamily="18" charset="0"/>
              </a:rPr>
              <a:t>asc</a:t>
            </a:r>
            <a:r>
              <a:rPr lang="en-US" sz="2400" b="1" dirty="0">
                <a:latin typeface="Palatino Linotype" panose="02040502050505030304" pitchFamily="18" charset="0"/>
              </a:rPr>
              <a:t> fetch first</a:t>
            </a:r>
            <a:r>
              <a:rPr lang="en-US" sz="2400" dirty="0">
                <a:latin typeface="Palatino Linotype" panose="02040502050505030304" pitchFamily="18" charset="0"/>
              </a:rPr>
              <a:t> 4 </a:t>
            </a:r>
            <a:r>
              <a:rPr lang="en-US" sz="2400" b="1" dirty="0">
                <a:latin typeface="Palatino Linotype" panose="02040502050505030304" pitchFamily="18" charset="0"/>
              </a:rPr>
              <a:t>rows with ties</a:t>
            </a:r>
            <a:endParaRPr lang="en-US" sz="2400" b="1" dirty="0">
              <a:effectLst/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3654E5-4757-E14B-8B23-8ABF616E1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23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797FA9-7D11-B7E6-000B-C361E3255DA7}"/>
              </a:ext>
            </a:extLst>
          </p:cNvPr>
          <p:cNvSpPr txBox="1"/>
          <p:nvPr/>
        </p:nvSpPr>
        <p:spPr>
          <a:xfrm>
            <a:off x="1310585" y="3797888"/>
            <a:ext cx="21259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Original Data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78905D-9182-1DCB-E81A-C1CF07924637}"/>
              </a:ext>
            </a:extLst>
          </p:cNvPr>
          <p:cNvSpPr txBox="1"/>
          <p:nvPr/>
        </p:nvSpPr>
        <p:spPr>
          <a:xfrm>
            <a:off x="1310585" y="5195215"/>
            <a:ext cx="1851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Sorted Data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D8C72C4-C895-F2B9-01F7-541D64CE36F6}"/>
              </a:ext>
            </a:extLst>
          </p:cNvPr>
          <p:cNvGraphicFramePr>
            <a:graphicFrameLocks noGrp="1"/>
          </p:cNvGraphicFramePr>
          <p:nvPr/>
        </p:nvGraphicFramePr>
        <p:xfrm>
          <a:off x="1217924" y="5899150"/>
          <a:ext cx="91229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248">
                  <a:extLst>
                    <a:ext uri="{9D8B030D-6E8A-4147-A177-3AD203B41FA5}">
                      <a16:colId xmlns:a16="http://schemas.microsoft.com/office/drawing/2014/main" val="2629216790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00249986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952197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84478971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58197481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684802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54290303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999106243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45658798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97821902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33069699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484849383"/>
                    </a:ext>
                  </a:extLst>
                </a:gridCol>
              </a:tblGrid>
              <a:tr h="421519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193710"/>
                  </a:ext>
                </a:extLst>
              </a:tr>
            </a:tbl>
          </a:graphicData>
        </a:graphic>
      </p:graphicFrame>
      <p:sp>
        <p:nvSpPr>
          <p:cNvPr id="9" name="Oval 8">
            <a:extLst>
              <a:ext uri="{FF2B5EF4-FFF2-40B4-BE49-F238E27FC236}">
                <a16:creationId xmlns:a16="http://schemas.microsoft.com/office/drawing/2014/main" id="{EFAFAA89-D2D7-5799-6533-2E4B7E4F4744}"/>
              </a:ext>
            </a:extLst>
          </p:cNvPr>
          <p:cNvSpPr/>
          <p:nvPr/>
        </p:nvSpPr>
        <p:spPr>
          <a:xfrm>
            <a:off x="7361209" y="4259553"/>
            <a:ext cx="581825" cy="51123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9610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FD72A2-BA00-A226-8EAA-AD5026ACE2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DED2A2E-7A06-36DF-05A6-37F974298175}"/>
              </a:ext>
            </a:extLst>
          </p:cNvPr>
          <p:cNvGraphicFramePr>
            <a:graphicFrameLocks noGrp="1"/>
          </p:cNvGraphicFramePr>
          <p:nvPr/>
        </p:nvGraphicFramePr>
        <p:xfrm>
          <a:off x="1217924" y="4275455"/>
          <a:ext cx="91229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248">
                  <a:extLst>
                    <a:ext uri="{9D8B030D-6E8A-4147-A177-3AD203B41FA5}">
                      <a16:colId xmlns:a16="http://schemas.microsoft.com/office/drawing/2014/main" val="2629216790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00249986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952197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84478971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58197481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684802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54290303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999106243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45658798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97821902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33069699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484849383"/>
                    </a:ext>
                  </a:extLst>
                </a:gridCol>
              </a:tblGrid>
              <a:tr h="421519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98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193710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1C468F6-1583-14ED-0B2B-61222B763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Top-N Heap Sort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9F916-8CDB-2D12-7EB6-05EF6567C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1518667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Say, our query is:</a:t>
            </a:r>
            <a:endParaRPr lang="en-US" sz="2400" b="1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en-US" sz="2400" b="1" dirty="0">
                <a:latin typeface="Palatino Linotype" panose="02040502050505030304" pitchFamily="18" charset="0"/>
              </a:rPr>
              <a:t>	select *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b="1" dirty="0">
                <a:latin typeface="Palatino Linotype" panose="02040502050505030304" pitchFamily="18" charset="0"/>
              </a:rPr>
              <a:t>from</a:t>
            </a:r>
            <a:r>
              <a:rPr lang="en-US" sz="2400" dirty="0">
                <a:latin typeface="Palatino Linotype" panose="02040502050505030304" pitchFamily="18" charset="0"/>
              </a:rPr>
              <a:t> enrolled </a:t>
            </a:r>
            <a:r>
              <a:rPr lang="en-US" sz="2400" b="1" dirty="0">
                <a:latin typeface="Palatino Linotype" panose="02040502050505030304" pitchFamily="18" charset="0"/>
              </a:rPr>
              <a:t>order by </a:t>
            </a:r>
            <a:r>
              <a:rPr lang="en-US" sz="2400" dirty="0" err="1">
                <a:latin typeface="Palatino Linotype" panose="02040502050505030304" pitchFamily="18" charset="0"/>
              </a:rPr>
              <a:t>sid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	</a:t>
            </a:r>
            <a:r>
              <a:rPr lang="en-US" sz="2400" b="1" dirty="0" err="1">
                <a:latin typeface="Palatino Linotype" panose="02040502050505030304" pitchFamily="18" charset="0"/>
              </a:rPr>
              <a:t>asc</a:t>
            </a:r>
            <a:r>
              <a:rPr lang="en-US" sz="2400" b="1" dirty="0">
                <a:latin typeface="Palatino Linotype" panose="02040502050505030304" pitchFamily="18" charset="0"/>
              </a:rPr>
              <a:t> fetch first</a:t>
            </a:r>
            <a:r>
              <a:rPr lang="en-US" sz="2400" dirty="0">
                <a:latin typeface="Palatino Linotype" panose="02040502050505030304" pitchFamily="18" charset="0"/>
              </a:rPr>
              <a:t> 4 </a:t>
            </a:r>
            <a:r>
              <a:rPr lang="en-US" sz="2400" b="1" dirty="0">
                <a:latin typeface="Palatino Linotype" panose="02040502050505030304" pitchFamily="18" charset="0"/>
              </a:rPr>
              <a:t>rows with ties</a:t>
            </a:r>
            <a:endParaRPr lang="en-US" sz="2400" b="1" dirty="0">
              <a:effectLst/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068F5F-0117-48AF-1BE9-2371049A9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24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81A7BE-DF90-B92E-9493-7F66A4AA5C8E}"/>
              </a:ext>
            </a:extLst>
          </p:cNvPr>
          <p:cNvSpPr txBox="1"/>
          <p:nvPr/>
        </p:nvSpPr>
        <p:spPr>
          <a:xfrm>
            <a:off x="1310585" y="3797888"/>
            <a:ext cx="21259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Original Data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994FD7-E20F-1801-D646-9BD2C9A1ACB0}"/>
              </a:ext>
            </a:extLst>
          </p:cNvPr>
          <p:cNvSpPr txBox="1"/>
          <p:nvPr/>
        </p:nvSpPr>
        <p:spPr>
          <a:xfrm>
            <a:off x="1310585" y="5195215"/>
            <a:ext cx="1851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Sorted Data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7D7032E-32AF-620F-58DC-A500ED449A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308186"/>
              </p:ext>
            </p:extLst>
          </p:nvPr>
        </p:nvGraphicFramePr>
        <p:xfrm>
          <a:off x="1217924" y="5899150"/>
          <a:ext cx="91229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248">
                  <a:extLst>
                    <a:ext uri="{9D8B030D-6E8A-4147-A177-3AD203B41FA5}">
                      <a16:colId xmlns:a16="http://schemas.microsoft.com/office/drawing/2014/main" val="2629216790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00249986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952197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84478971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58197481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684802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54290303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999106243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45658798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97821902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33069699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484849383"/>
                    </a:ext>
                  </a:extLst>
                </a:gridCol>
              </a:tblGrid>
              <a:tr h="421519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193710"/>
                  </a:ext>
                </a:extLst>
              </a:tr>
            </a:tbl>
          </a:graphicData>
        </a:graphic>
      </p:graphicFrame>
      <p:sp>
        <p:nvSpPr>
          <p:cNvPr id="9" name="Oval 8">
            <a:extLst>
              <a:ext uri="{FF2B5EF4-FFF2-40B4-BE49-F238E27FC236}">
                <a16:creationId xmlns:a16="http://schemas.microsoft.com/office/drawing/2014/main" id="{8E0332F1-7053-90B5-432E-D09A3C72ABF7}"/>
              </a:ext>
            </a:extLst>
          </p:cNvPr>
          <p:cNvSpPr/>
          <p:nvPr/>
        </p:nvSpPr>
        <p:spPr>
          <a:xfrm>
            <a:off x="8158878" y="4259553"/>
            <a:ext cx="581825" cy="51123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186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E5E620-7347-DEC6-7C66-F3710EC087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2515312-0240-F681-40C2-E3160396867E}"/>
              </a:ext>
            </a:extLst>
          </p:cNvPr>
          <p:cNvGraphicFramePr>
            <a:graphicFrameLocks noGrp="1"/>
          </p:cNvGraphicFramePr>
          <p:nvPr/>
        </p:nvGraphicFramePr>
        <p:xfrm>
          <a:off x="1217924" y="4275455"/>
          <a:ext cx="91229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248">
                  <a:extLst>
                    <a:ext uri="{9D8B030D-6E8A-4147-A177-3AD203B41FA5}">
                      <a16:colId xmlns:a16="http://schemas.microsoft.com/office/drawing/2014/main" val="2629216790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00249986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952197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84478971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58197481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684802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54290303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999106243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45658798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97821902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33069699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484849383"/>
                    </a:ext>
                  </a:extLst>
                </a:gridCol>
              </a:tblGrid>
              <a:tr h="421519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98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193710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0E642E8-44FA-E833-E012-367459735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Top-N Heap Sort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74C35-4CC1-0D1F-249B-A3614AE44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1518667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Say, our query is:</a:t>
            </a:r>
            <a:endParaRPr lang="en-US" sz="2400" b="1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en-US" sz="2400" b="1" dirty="0">
                <a:latin typeface="Palatino Linotype" panose="02040502050505030304" pitchFamily="18" charset="0"/>
              </a:rPr>
              <a:t>	select *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b="1" dirty="0">
                <a:latin typeface="Palatino Linotype" panose="02040502050505030304" pitchFamily="18" charset="0"/>
              </a:rPr>
              <a:t>from</a:t>
            </a:r>
            <a:r>
              <a:rPr lang="en-US" sz="2400" dirty="0">
                <a:latin typeface="Palatino Linotype" panose="02040502050505030304" pitchFamily="18" charset="0"/>
              </a:rPr>
              <a:t> enrolled </a:t>
            </a:r>
            <a:r>
              <a:rPr lang="en-US" sz="2400" b="1" dirty="0">
                <a:latin typeface="Palatino Linotype" panose="02040502050505030304" pitchFamily="18" charset="0"/>
              </a:rPr>
              <a:t>order by </a:t>
            </a:r>
            <a:r>
              <a:rPr lang="en-US" sz="2400" dirty="0" err="1">
                <a:latin typeface="Palatino Linotype" panose="02040502050505030304" pitchFamily="18" charset="0"/>
              </a:rPr>
              <a:t>sid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	</a:t>
            </a:r>
            <a:r>
              <a:rPr lang="en-US" sz="2400" b="1" dirty="0" err="1">
                <a:latin typeface="Palatino Linotype" panose="02040502050505030304" pitchFamily="18" charset="0"/>
              </a:rPr>
              <a:t>asc</a:t>
            </a:r>
            <a:r>
              <a:rPr lang="en-US" sz="2400" b="1" dirty="0">
                <a:latin typeface="Palatino Linotype" panose="02040502050505030304" pitchFamily="18" charset="0"/>
              </a:rPr>
              <a:t> fetch first</a:t>
            </a:r>
            <a:r>
              <a:rPr lang="en-US" sz="2400" dirty="0">
                <a:latin typeface="Palatino Linotype" panose="02040502050505030304" pitchFamily="18" charset="0"/>
              </a:rPr>
              <a:t> 4 </a:t>
            </a:r>
            <a:r>
              <a:rPr lang="en-US" sz="2400" b="1" dirty="0">
                <a:latin typeface="Palatino Linotype" panose="02040502050505030304" pitchFamily="18" charset="0"/>
              </a:rPr>
              <a:t>rows with ties</a:t>
            </a:r>
            <a:endParaRPr lang="en-US" sz="2400" b="1" dirty="0">
              <a:effectLst/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80F6D1-AEB2-7CCC-57DF-0F8F0609D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25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89C2C4-F915-1475-2F11-D9AA9D149F62}"/>
              </a:ext>
            </a:extLst>
          </p:cNvPr>
          <p:cNvSpPr txBox="1"/>
          <p:nvPr/>
        </p:nvSpPr>
        <p:spPr>
          <a:xfrm>
            <a:off x="1310585" y="3797888"/>
            <a:ext cx="21259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Original Data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1F9104-21DF-9CD1-4E67-7667A15BA11A}"/>
              </a:ext>
            </a:extLst>
          </p:cNvPr>
          <p:cNvSpPr txBox="1"/>
          <p:nvPr/>
        </p:nvSpPr>
        <p:spPr>
          <a:xfrm>
            <a:off x="1310585" y="5195215"/>
            <a:ext cx="1851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Sorted Data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183DA8C-3239-480B-D075-AE984E00EE31}"/>
              </a:ext>
            </a:extLst>
          </p:cNvPr>
          <p:cNvGraphicFramePr>
            <a:graphicFrameLocks noGrp="1"/>
          </p:cNvGraphicFramePr>
          <p:nvPr/>
        </p:nvGraphicFramePr>
        <p:xfrm>
          <a:off x="1217924" y="5899150"/>
          <a:ext cx="91229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248">
                  <a:extLst>
                    <a:ext uri="{9D8B030D-6E8A-4147-A177-3AD203B41FA5}">
                      <a16:colId xmlns:a16="http://schemas.microsoft.com/office/drawing/2014/main" val="2629216790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00249986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952197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84478971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58197481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684802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54290303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999106243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45658798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97821902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33069699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484849383"/>
                    </a:ext>
                  </a:extLst>
                </a:gridCol>
              </a:tblGrid>
              <a:tr h="421519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193710"/>
                  </a:ext>
                </a:extLst>
              </a:tr>
            </a:tbl>
          </a:graphicData>
        </a:graphic>
      </p:graphicFrame>
      <p:sp>
        <p:nvSpPr>
          <p:cNvPr id="9" name="Oval 8">
            <a:extLst>
              <a:ext uri="{FF2B5EF4-FFF2-40B4-BE49-F238E27FC236}">
                <a16:creationId xmlns:a16="http://schemas.microsoft.com/office/drawing/2014/main" id="{08A93922-AFD6-C381-D8F4-4B51B883B5A1}"/>
              </a:ext>
            </a:extLst>
          </p:cNvPr>
          <p:cNvSpPr/>
          <p:nvPr/>
        </p:nvSpPr>
        <p:spPr>
          <a:xfrm>
            <a:off x="8878727" y="4259553"/>
            <a:ext cx="581825" cy="51123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5204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49ED65-ADE8-EB33-9F2E-DBB70A12A0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9A539BC-2B6D-6E49-DB38-8F4B0CFC3650}"/>
              </a:ext>
            </a:extLst>
          </p:cNvPr>
          <p:cNvGraphicFramePr>
            <a:graphicFrameLocks noGrp="1"/>
          </p:cNvGraphicFramePr>
          <p:nvPr/>
        </p:nvGraphicFramePr>
        <p:xfrm>
          <a:off x="1217924" y="4275455"/>
          <a:ext cx="91229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248">
                  <a:extLst>
                    <a:ext uri="{9D8B030D-6E8A-4147-A177-3AD203B41FA5}">
                      <a16:colId xmlns:a16="http://schemas.microsoft.com/office/drawing/2014/main" val="2629216790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00249986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952197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84478971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58197481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684802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54290303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999106243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45658798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97821902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33069699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484849383"/>
                    </a:ext>
                  </a:extLst>
                </a:gridCol>
              </a:tblGrid>
              <a:tr h="421519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98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193710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BE5093D-72A5-4BAD-0677-C4EF4EAE4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Top-N Heap Sort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18EE5-99AC-DBF3-9B8A-9EF1B87CA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1518667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Say, our query is:</a:t>
            </a:r>
            <a:endParaRPr lang="en-US" sz="2400" b="1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en-US" sz="2400" b="1" dirty="0">
                <a:latin typeface="Palatino Linotype" panose="02040502050505030304" pitchFamily="18" charset="0"/>
              </a:rPr>
              <a:t>	select *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b="1" dirty="0">
                <a:latin typeface="Palatino Linotype" panose="02040502050505030304" pitchFamily="18" charset="0"/>
              </a:rPr>
              <a:t>from</a:t>
            </a:r>
            <a:r>
              <a:rPr lang="en-US" sz="2400" dirty="0">
                <a:latin typeface="Palatino Linotype" panose="02040502050505030304" pitchFamily="18" charset="0"/>
              </a:rPr>
              <a:t> enrolled </a:t>
            </a:r>
            <a:r>
              <a:rPr lang="en-US" sz="2400" b="1" dirty="0">
                <a:latin typeface="Palatino Linotype" panose="02040502050505030304" pitchFamily="18" charset="0"/>
              </a:rPr>
              <a:t>order by </a:t>
            </a:r>
            <a:r>
              <a:rPr lang="en-US" sz="2400" dirty="0" err="1">
                <a:latin typeface="Palatino Linotype" panose="02040502050505030304" pitchFamily="18" charset="0"/>
              </a:rPr>
              <a:t>sid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	</a:t>
            </a:r>
            <a:r>
              <a:rPr lang="en-US" sz="2400" b="1" dirty="0" err="1">
                <a:latin typeface="Palatino Linotype" panose="02040502050505030304" pitchFamily="18" charset="0"/>
              </a:rPr>
              <a:t>asc</a:t>
            </a:r>
            <a:r>
              <a:rPr lang="en-US" sz="2400" b="1" dirty="0">
                <a:latin typeface="Palatino Linotype" panose="02040502050505030304" pitchFamily="18" charset="0"/>
              </a:rPr>
              <a:t> fetch first</a:t>
            </a:r>
            <a:r>
              <a:rPr lang="en-US" sz="2400" dirty="0">
                <a:latin typeface="Palatino Linotype" panose="02040502050505030304" pitchFamily="18" charset="0"/>
              </a:rPr>
              <a:t> 4 </a:t>
            </a:r>
            <a:r>
              <a:rPr lang="en-US" sz="2400" b="1" dirty="0">
                <a:latin typeface="Palatino Linotype" panose="02040502050505030304" pitchFamily="18" charset="0"/>
              </a:rPr>
              <a:t>rows with ties</a:t>
            </a:r>
            <a:endParaRPr lang="en-US" sz="2400" b="1" dirty="0">
              <a:effectLst/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F9F325-09D2-30D2-97CB-949356113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26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D8F76B-AA40-B9F3-EF51-103174C0B3BF}"/>
              </a:ext>
            </a:extLst>
          </p:cNvPr>
          <p:cNvSpPr txBox="1"/>
          <p:nvPr/>
        </p:nvSpPr>
        <p:spPr>
          <a:xfrm>
            <a:off x="1310585" y="3797888"/>
            <a:ext cx="21259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Original Data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124C8A-F700-7881-9A6D-EC30AB5D2191}"/>
              </a:ext>
            </a:extLst>
          </p:cNvPr>
          <p:cNvSpPr txBox="1"/>
          <p:nvPr/>
        </p:nvSpPr>
        <p:spPr>
          <a:xfrm>
            <a:off x="1310585" y="5195215"/>
            <a:ext cx="1851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Sorted Data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649EFC0-A412-40D6-57AC-26AD013526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7530122"/>
              </p:ext>
            </p:extLst>
          </p:nvPr>
        </p:nvGraphicFramePr>
        <p:xfrm>
          <a:off x="1217924" y="5899150"/>
          <a:ext cx="91229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248">
                  <a:extLst>
                    <a:ext uri="{9D8B030D-6E8A-4147-A177-3AD203B41FA5}">
                      <a16:colId xmlns:a16="http://schemas.microsoft.com/office/drawing/2014/main" val="2629216790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00249986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952197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84478971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58197481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684802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54290303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999106243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45658798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97821902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33069699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484849383"/>
                    </a:ext>
                  </a:extLst>
                </a:gridCol>
              </a:tblGrid>
              <a:tr h="421519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193710"/>
                  </a:ext>
                </a:extLst>
              </a:tr>
            </a:tbl>
          </a:graphicData>
        </a:graphic>
      </p:graphicFrame>
      <p:sp>
        <p:nvSpPr>
          <p:cNvPr id="9" name="Oval 8">
            <a:extLst>
              <a:ext uri="{FF2B5EF4-FFF2-40B4-BE49-F238E27FC236}">
                <a16:creationId xmlns:a16="http://schemas.microsoft.com/office/drawing/2014/main" id="{16FB9D19-FF67-D3CC-9665-593C2499CD30}"/>
              </a:ext>
            </a:extLst>
          </p:cNvPr>
          <p:cNvSpPr/>
          <p:nvPr/>
        </p:nvSpPr>
        <p:spPr>
          <a:xfrm>
            <a:off x="9666670" y="4259553"/>
            <a:ext cx="581825" cy="51123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EF1291-11B8-F665-9AFD-2483B24AAB90}"/>
              </a:ext>
            </a:extLst>
          </p:cNvPr>
          <p:cNvSpPr txBox="1"/>
          <p:nvPr/>
        </p:nvSpPr>
        <p:spPr>
          <a:xfrm>
            <a:off x="7124482" y="5894685"/>
            <a:ext cx="3662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Tracks all the duplicates!</a:t>
            </a:r>
          </a:p>
        </p:txBody>
      </p:sp>
    </p:spTree>
    <p:extLst>
      <p:ext uri="{BB962C8B-B14F-4D97-AF65-F5344CB8AC3E}">
        <p14:creationId xmlns:p14="http://schemas.microsoft.com/office/powerpoint/2010/main" val="20739454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A65A40-275E-CF42-0987-AFD7DFC6E1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EFA66-F646-FA38-224B-71D416CF1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Ways to Sort a set of Key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7F051-A839-6D3A-3953-0178725A2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4387174"/>
          </a:xfrm>
        </p:spPr>
        <p:txBody>
          <a:bodyPr>
            <a:noAutofit/>
          </a:bodyPr>
          <a:lstStyle/>
          <a:p>
            <a:r>
              <a:rPr lang="en-US" sz="2400" b="1" dirty="0">
                <a:effectLst/>
                <a:latin typeface="Palatino Linotype" panose="02040502050505030304" pitchFamily="18" charset="0"/>
              </a:rPr>
              <a:t>But, </a:t>
            </a:r>
            <a:r>
              <a:rPr lang="en-US" sz="2400" b="1" dirty="0">
                <a:latin typeface="Palatino Linotype" panose="02040502050505030304" pitchFamily="18" charset="0"/>
              </a:rPr>
              <a:t>having a </a:t>
            </a:r>
            <a:r>
              <a:rPr lang="en-US" sz="2400" b="1" dirty="0">
                <a:effectLst/>
                <a:latin typeface="Palatino Linotype" panose="02040502050505030304" pitchFamily="18" charset="0"/>
              </a:rPr>
              <a:t>B</a:t>
            </a:r>
            <a:r>
              <a:rPr lang="en-US" sz="2400" b="1" baseline="30000" dirty="0">
                <a:effectLst/>
                <a:latin typeface="Palatino Linotype" panose="02040502050505030304" pitchFamily="18" charset="0"/>
              </a:rPr>
              <a:t>+</a:t>
            </a:r>
            <a:r>
              <a:rPr lang="en-US" sz="2400" b="1" dirty="0">
                <a:effectLst/>
                <a:latin typeface="Palatino Linotype" panose="02040502050505030304" pitchFamily="18" charset="0"/>
              </a:rPr>
              <a:t>-tree and Top-N Heap Sort sufficient for all the sorting queries?</a:t>
            </a:r>
          </a:p>
          <a:p>
            <a:endParaRPr lang="en-US" sz="2400" b="1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What are we still missing?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853A5D-7C32-6A73-3144-BD808DF2D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27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6200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B6B3AB-F773-BDC7-1476-A2BA0B42C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AEDAD-E67D-6BFA-4BE4-15FBA284A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Ways to Sort a set of Key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F09B4-B6AD-73DF-D730-3859A8D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4387174"/>
          </a:xfrm>
        </p:spPr>
        <p:txBody>
          <a:bodyPr>
            <a:noAutofit/>
          </a:bodyPr>
          <a:lstStyle/>
          <a:p>
            <a:r>
              <a:rPr lang="en-US" sz="2400" b="1" dirty="0">
                <a:effectLst/>
                <a:latin typeface="Palatino Linotype" panose="02040502050505030304" pitchFamily="18" charset="0"/>
              </a:rPr>
              <a:t>But, is </a:t>
            </a:r>
            <a:r>
              <a:rPr lang="en-US" sz="2400" b="1" dirty="0">
                <a:latin typeface="Palatino Linotype" panose="02040502050505030304" pitchFamily="18" charset="0"/>
              </a:rPr>
              <a:t>having just a </a:t>
            </a:r>
            <a:r>
              <a:rPr lang="en-US" sz="2400" b="1" dirty="0">
                <a:effectLst/>
                <a:latin typeface="Palatino Linotype" panose="02040502050505030304" pitchFamily="18" charset="0"/>
              </a:rPr>
              <a:t>B</a:t>
            </a:r>
            <a:r>
              <a:rPr lang="en-US" sz="2400" b="1" baseline="30000" dirty="0">
                <a:effectLst/>
                <a:latin typeface="Palatino Linotype" panose="02040502050505030304" pitchFamily="18" charset="0"/>
              </a:rPr>
              <a:t>+</a:t>
            </a:r>
            <a:r>
              <a:rPr lang="en-US" sz="2400" b="1" dirty="0">
                <a:effectLst/>
                <a:latin typeface="Palatino Linotype" panose="02040502050505030304" pitchFamily="18" charset="0"/>
              </a:rPr>
              <a:t>-tree sufficient to satisfy all the sorting queries?</a:t>
            </a:r>
          </a:p>
          <a:p>
            <a:endParaRPr lang="en-US" sz="2400" b="1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What are we still missing?</a:t>
            </a:r>
          </a:p>
          <a:p>
            <a:endParaRPr lang="en-US" sz="2400" b="1" dirty="0">
              <a:latin typeface="Palatino Linotype" panose="02040502050505030304" pitchFamily="18" charset="0"/>
            </a:endParaRPr>
          </a:p>
          <a:p>
            <a:r>
              <a:rPr lang="en-US" sz="2400" dirty="0">
                <a:effectLst/>
                <a:latin typeface="Palatino Linotype" panose="02040502050505030304" pitchFamily="18" charset="0"/>
              </a:rPr>
              <a:t>B</a:t>
            </a:r>
            <a:r>
              <a:rPr lang="en-US" sz="2400" baseline="30000" dirty="0">
                <a:effectLst/>
                <a:latin typeface="Palatino Linotype" panose="02040502050505030304" pitchFamily="18" charset="0"/>
              </a:rPr>
              <a:t>+</a:t>
            </a:r>
            <a:r>
              <a:rPr lang="en-US" sz="2400" dirty="0">
                <a:effectLst/>
                <a:latin typeface="Palatino Linotype" panose="02040502050505030304" pitchFamily="18" charset="0"/>
              </a:rPr>
              <a:t>-tree is just an index. </a:t>
            </a:r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Your data needs to be physically sorted too! 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Remember, the benefits of sequential data access only comes when data is stored in a sorted manner.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3258BB-D41E-F607-FC5C-E2BEC1C81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28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2112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DE167A-BD5E-AB7D-4039-D594CBFED5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1706A-5EC6-E665-7A2A-57E32F4C2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Ways to Sort a set of Key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D33B4-C3E7-D9A7-3ECC-EDE5CF862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4387174"/>
          </a:xfrm>
        </p:spPr>
        <p:txBody>
          <a:bodyPr>
            <a:noAutofit/>
          </a:bodyPr>
          <a:lstStyle/>
          <a:p>
            <a:r>
              <a:rPr lang="en-US" sz="2400" dirty="0">
                <a:effectLst/>
                <a:latin typeface="Palatino Linotype" panose="02040502050505030304" pitchFamily="18" charset="0"/>
              </a:rPr>
              <a:t>Imagine you have stored the data in your disk in unsorted manner but you are now trying to fetch it in sorted manner?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Pretty bad performance as too many disk accesses!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AA52E7-75C0-3C41-E18B-FD2E32D26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29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470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766564-B2C4-4C99-4619-F91ADBE261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29481-1959-7BDD-6D89-FF5D2DBFF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Query 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48135-8F93-B031-6C56-7922811D3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4387174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Last Lecture we looked at Query Processing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How to measure the cost of a select operation?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The cost of select operation helps us to decide what type of indexes to use, what operators and attributes to access.</a:t>
            </a:r>
          </a:p>
          <a:p>
            <a:pPr marL="457200" lvl="1" indent="0">
              <a:buNone/>
            </a:pPr>
            <a:endParaRPr lang="en-US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AF57F3-79C6-BB8C-1DB7-5AE446808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1595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213A40-4663-7279-2C00-60E9BF700A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C9C69-9684-150B-AF0E-257D58A90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Ways to Sort a set of Key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9A79B-D2F1-E2CB-BA97-B13266C57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4387174"/>
          </a:xfrm>
        </p:spPr>
        <p:txBody>
          <a:bodyPr>
            <a:noAutofit/>
          </a:bodyPr>
          <a:lstStyle/>
          <a:p>
            <a:r>
              <a:rPr lang="en-US" sz="2400" dirty="0">
                <a:effectLst/>
                <a:latin typeface="Palatino Linotype" panose="02040502050505030304" pitchFamily="18" charset="0"/>
              </a:rPr>
              <a:t>So, depending on where your data resides (in-memory or disk, you select a sorting algorithm.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effectLst/>
                <a:latin typeface="Palatino Linotype" panose="02040502050505030304" pitchFamily="18" charset="0"/>
              </a:rPr>
              <a:t>Why this difference?</a:t>
            </a:r>
            <a:r>
              <a:rPr lang="en-US" sz="2400" dirty="0">
                <a:effectLst/>
                <a:latin typeface="Palatino Linotype" panose="02040502050505030304" pitchFamily="18" charset="0"/>
              </a:rPr>
              <a:t> 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000E45-576F-A85D-D52A-1300D2BF6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30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9219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B61087-A3CE-4AFB-C50D-2ABE2CB4BA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A8410-2002-9941-B2F0-964FF8719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Ways to Sort a set of Key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77D50-B02B-48EA-93CA-26FF1A38F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4387174"/>
          </a:xfrm>
        </p:spPr>
        <p:txBody>
          <a:bodyPr>
            <a:noAutofit/>
          </a:bodyPr>
          <a:lstStyle/>
          <a:p>
            <a:r>
              <a:rPr lang="en-US" sz="2400" dirty="0">
                <a:effectLst/>
                <a:latin typeface="Palatino Linotype" panose="02040502050505030304" pitchFamily="18" charset="0"/>
              </a:rPr>
              <a:t>So, depending on where your data resides (in-memory or disk, you select a sorting algorithm.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effectLst/>
                <a:latin typeface="Palatino Linotype" panose="02040502050505030304" pitchFamily="18" charset="0"/>
              </a:rPr>
              <a:t>Why this difference?</a:t>
            </a:r>
            <a:r>
              <a:rPr lang="en-US" sz="2400" dirty="0">
                <a:effectLst/>
                <a:latin typeface="Palatino Linotype" panose="02040502050505030304" pitchFamily="18" charset="0"/>
              </a:rPr>
              <a:t> 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Because, an in-memory sorting algorithm does not need to worry about expensive data swapping operations!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128835-C39A-844A-48EA-4A8792BD5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31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9492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A80C5B-687D-B3FC-5B1C-6A2399B1C0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D282B-A9EA-1E98-8D2E-E45E1FF2A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Ways to Sort a set of Key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8009C-1568-068A-433A-D2EC7D155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2"/>
            <a:ext cx="11816785" cy="4766057"/>
          </a:xfrm>
        </p:spPr>
        <p:txBody>
          <a:bodyPr>
            <a:noAutofit/>
          </a:bodyPr>
          <a:lstStyle/>
          <a:p>
            <a:r>
              <a:rPr lang="en-US" sz="2400" dirty="0">
                <a:effectLst/>
                <a:latin typeface="Palatino Linotype" panose="02040502050505030304" pitchFamily="18" charset="0"/>
              </a:rPr>
              <a:t>So, depending on where your data resides (in-memory or disk, you select a sorting algorithm.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effectLst/>
                <a:latin typeface="Palatino Linotype" panose="02040502050505030304" pitchFamily="18" charset="0"/>
              </a:rPr>
              <a:t>Why this difference?</a:t>
            </a:r>
            <a:r>
              <a:rPr lang="en-US" sz="2400" dirty="0">
                <a:effectLst/>
                <a:latin typeface="Palatino Linotype" panose="02040502050505030304" pitchFamily="18" charset="0"/>
              </a:rPr>
              <a:t> 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Because, an in-memory sorting algorithm does not need to worry about expensive data swapping operations!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In-memory swapping algorithms?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Quick Sort</a:t>
            </a:r>
          </a:p>
          <a:p>
            <a:endParaRPr lang="en-US" sz="2400" dirty="0">
              <a:latin typeface="Palatino Linotype" panose="02040502050505030304" pitchFamily="18" charset="0"/>
              <a:sym typeface="Wingdings" pitchFamily="2" charset="2"/>
            </a:endParaRPr>
          </a:p>
          <a:p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Our focus  Disk sorting algorithms.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F3DCF0-F3B1-A34D-69FE-1311DD58E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32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7217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556E48-D589-E2D3-050B-6FD3BEB9BC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050AC-B216-77CC-34AC-300CB0029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Ways to Sort a set of Key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6A8AC-C2E2-1869-EACB-C68EAD682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2"/>
            <a:ext cx="11816785" cy="4766057"/>
          </a:xfrm>
        </p:spPr>
        <p:txBody>
          <a:bodyPr>
            <a:noAutofit/>
          </a:bodyPr>
          <a:lstStyle/>
          <a:p>
            <a:r>
              <a:rPr lang="en-US" sz="2400" dirty="0">
                <a:effectLst/>
                <a:latin typeface="Palatino Linotype" panose="02040502050505030304" pitchFamily="18" charset="0"/>
              </a:rPr>
              <a:t>So, depending on where your data resides (in-memory or disk, you select a sorting algorithm.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effectLst/>
                <a:latin typeface="Palatino Linotype" panose="02040502050505030304" pitchFamily="18" charset="0"/>
              </a:rPr>
              <a:t>Why this difference?</a:t>
            </a:r>
            <a:r>
              <a:rPr lang="en-US" sz="2400" dirty="0">
                <a:effectLst/>
                <a:latin typeface="Palatino Linotype" panose="02040502050505030304" pitchFamily="18" charset="0"/>
              </a:rPr>
              <a:t> 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Because, an in-memory sorting algorithm does not need to worry about expensive data swapping operations!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In-memory swapping algorithms?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Quick Sort</a:t>
            </a:r>
          </a:p>
          <a:p>
            <a:endParaRPr lang="en-US" sz="2400" dirty="0">
              <a:latin typeface="Palatino Linotype" panose="02040502050505030304" pitchFamily="18" charset="0"/>
              <a:sym typeface="Wingdings" pitchFamily="2" charset="2"/>
            </a:endParaRPr>
          </a:p>
          <a:p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Our focus  Disk sorting algorithms.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C17643-E278-9D42-F20E-5682E1E63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33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2931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FC5C29-5C85-DF09-41CB-4A0048AD77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A9DF6-8FEC-1546-BB1C-93DEB0105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External Merge-Sort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2C10A-6A17-0DC2-EA97-B7378F013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2"/>
            <a:ext cx="11816785" cy="4766057"/>
          </a:xfrm>
        </p:spPr>
        <p:txBody>
          <a:bodyPr>
            <a:noAutofit/>
          </a:bodyPr>
          <a:lstStyle/>
          <a:p>
            <a:r>
              <a:rPr lang="en-US" sz="2400" dirty="0">
                <a:effectLst/>
                <a:latin typeface="Palatino Linotype" panose="02040502050505030304" pitchFamily="18" charset="0"/>
              </a:rPr>
              <a:t>Sorting of relations that do not fit in memory is called external sorting.</a:t>
            </a:r>
          </a:p>
          <a:p>
            <a:pPr marL="0" indent="0">
              <a:buNone/>
            </a:pPr>
            <a:endParaRPr lang="en-US" sz="2400" dirty="0">
              <a:effectLst/>
              <a:latin typeface="Palatino Linotype" panose="02040502050505030304" pitchFamily="18" charset="0"/>
            </a:endParaRPr>
          </a:p>
          <a:p>
            <a:r>
              <a:rPr lang="en-US" sz="2400" dirty="0">
                <a:effectLst/>
                <a:latin typeface="Palatino Linotype" panose="02040502050505030304" pitchFamily="18" charset="0"/>
              </a:rPr>
              <a:t>A divide and conquer algorithm!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Split data into parts (also called as runs).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Sort each run individually.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Merge the runs!</a:t>
            </a: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0FC253-2B4D-CF9D-8DA8-4618740F7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34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9372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70D97A-B22D-71CE-3B7B-F5801E303F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0BCD2-7410-47B5-A525-FC33FF28F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External Merge-Sort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6AD3A-D12B-7782-2813-BA2950E96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2"/>
            <a:ext cx="11816785" cy="4766057"/>
          </a:xfrm>
        </p:spPr>
        <p:txBody>
          <a:bodyPr>
            <a:noAutofit/>
          </a:bodyPr>
          <a:lstStyle/>
          <a:p>
            <a:r>
              <a:rPr lang="en-US" sz="2400" b="1" dirty="0">
                <a:effectLst/>
                <a:latin typeface="Palatino Linotype" panose="02040502050505030304" pitchFamily="18" charset="0"/>
              </a:rPr>
              <a:t>What are the challenges for External Merge-Sort?</a:t>
            </a:r>
            <a:endParaRPr lang="en-US" sz="2400" b="1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1104C7-6FDF-A1E4-C600-70898AAB2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35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1800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163C70-6673-4AAB-CFAB-D430B5C9FC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E114D-96E1-25E9-D64C-D5DE064A9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External Merge-Sort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DD122D-03DC-104D-D8D5-59E5F653B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2"/>
            <a:ext cx="11816785" cy="4766057"/>
          </a:xfrm>
        </p:spPr>
        <p:txBody>
          <a:bodyPr>
            <a:noAutofit/>
          </a:bodyPr>
          <a:lstStyle/>
          <a:p>
            <a:r>
              <a:rPr lang="en-US" sz="2400" b="1" dirty="0">
                <a:effectLst/>
                <a:latin typeface="Palatino Linotype" panose="02040502050505030304" pitchFamily="18" charset="0"/>
              </a:rPr>
              <a:t>What are the challenges for External Merge-Sort?</a:t>
            </a:r>
          </a:p>
          <a:p>
            <a:endParaRPr lang="en-US" sz="2400" b="1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Number of runs.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Size of each run.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Size of memory.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All these factors work in conjunction to determine how fast can we perform external merge-sort.</a:t>
            </a: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C12226-D73C-CD82-338B-123F7D8BC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36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7220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067B05-CB10-AF6C-DFDA-A851D80D84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5798D-4D58-B383-2DF8-2911BDD55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N-Way External Merge-Sort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108BA-2D4D-717C-FE93-E30518336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2"/>
            <a:ext cx="11816785" cy="4766057"/>
          </a:xfrm>
        </p:spPr>
        <p:txBody>
          <a:bodyPr>
            <a:noAutofit/>
          </a:bodyPr>
          <a:lstStyle/>
          <a:p>
            <a:r>
              <a:rPr lang="en-US" sz="2400" dirty="0">
                <a:effectLst/>
                <a:latin typeface="Palatino Linotype" panose="02040502050505030304" pitchFamily="18" charset="0"/>
              </a:rPr>
              <a:t>We are going to run an external merge sort where</a:t>
            </a:r>
            <a:r>
              <a:rPr lang="en-US" sz="2400" dirty="0">
                <a:latin typeface="Palatino Linotype" panose="02040502050505030304" pitchFamily="18" charset="0"/>
              </a:rPr>
              <a:t>:</a:t>
            </a:r>
          </a:p>
          <a:p>
            <a:pPr lvl="1"/>
            <a:r>
              <a:rPr lang="en-US" b="1" dirty="0">
                <a:latin typeface="Palatino Linotype" panose="02040502050505030304" pitchFamily="18" charset="0"/>
              </a:rPr>
              <a:t>N</a:t>
            </a:r>
            <a:r>
              <a:rPr lang="en-US" dirty="0">
                <a:latin typeface="Palatino Linotype" panose="02040502050505030304" pitchFamily="18" charset="0"/>
              </a:rPr>
              <a:t> total number of runs</a:t>
            </a:r>
          </a:p>
          <a:p>
            <a:pPr lvl="1"/>
            <a:endParaRPr lang="en-US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We will assume each run consists of </a:t>
            </a:r>
            <a:r>
              <a:rPr lang="en-US" b="1" dirty="0">
                <a:latin typeface="Palatino Linotype" panose="02040502050505030304" pitchFamily="18" charset="0"/>
              </a:rPr>
              <a:t>M blocks</a:t>
            </a:r>
            <a:r>
              <a:rPr lang="en-US" dirty="0">
                <a:latin typeface="Palatino Linotype" panose="02040502050505030304" pitchFamily="18" charset="0"/>
              </a:rPr>
              <a:t>.</a:t>
            </a:r>
          </a:p>
          <a:p>
            <a:pPr lvl="1"/>
            <a:endParaRPr lang="en-US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We will assume the memory can store </a:t>
            </a:r>
            <a:r>
              <a:rPr lang="en-US" b="1" dirty="0">
                <a:latin typeface="Palatino Linotype" panose="02040502050505030304" pitchFamily="18" charset="0"/>
              </a:rPr>
              <a:t>N+1 blocks</a:t>
            </a:r>
            <a:r>
              <a:rPr lang="en-US" dirty="0">
                <a:latin typeface="Palatino Linotype" panose="02040502050505030304" pitchFamily="18" charset="0"/>
              </a:rPr>
              <a:t>.</a:t>
            </a:r>
          </a:p>
          <a:p>
            <a:pPr lvl="1"/>
            <a:endParaRPr lang="en-US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We will fetch </a:t>
            </a:r>
            <a:r>
              <a:rPr lang="en-US" b="1" dirty="0">
                <a:latin typeface="Palatino Linotype" panose="02040502050505030304" pitchFamily="18" charset="0"/>
              </a:rPr>
              <a:t>one block from each run</a:t>
            </a:r>
            <a:r>
              <a:rPr lang="en-US" dirty="0">
                <a:latin typeface="Palatino Linotype" panose="02040502050505030304" pitchFamily="18" charset="0"/>
              </a:rPr>
              <a:t> at a time.</a:t>
            </a:r>
          </a:p>
          <a:p>
            <a:pPr lvl="1"/>
            <a:endParaRPr lang="en-US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Remember </a:t>
            </a:r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 Often you would decide on the right number of runs based on how many threads you have, and how many blocks you can store.</a:t>
            </a:r>
            <a:endParaRPr lang="en-US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902C54-33E1-C095-6DA1-ABA556AAB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37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2174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4F332B-3DD5-F0A8-26D1-41416BA0FC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D7DD5-D4EB-B36C-C68E-77EB852C9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2-Way External Merge-Sort </a:t>
            </a:r>
            <a:r>
              <a:rPr lang="en-US" sz="4000" b="1" dirty="0">
                <a:latin typeface="Palatino Linotype" panose="02040502050505030304" pitchFamily="18" charset="0"/>
                <a:sym typeface="Wingdings" pitchFamily="2" charset="2"/>
              </a:rPr>
              <a:t> N=2</a:t>
            </a:r>
            <a:endParaRPr lang="en-US" sz="4000" b="1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36F328-F478-8B3F-11C7-112630F57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38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1379D5B-F22A-4F21-2105-9772E19C99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63161"/>
              </p:ext>
            </p:extLst>
          </p:nvPr>
        </p:nvGraphicFramePr>
        <p:xfrm>
          <a:off x="1555914" y="1629531"/>
          <a:ext cx="91229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248">
                  <a:extLst>
                    <a:ext uri="{9D8B030D-6E8A-4147-A177-3AD203B41FA5}">
                      <a16:colId xmlns:a16="http://schemas.microsoft.com/office/drawing/2014/main" val="2629216790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00249986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952197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84478971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58197481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684802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54290303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999106243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45658798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97821902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33069699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484849383"/>
                    </a:ext>
                  </a:extLst>
                </a:gridCol>
              </a:tblGrid>
              <a:tr h="421519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98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19371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34D7813-0412-03C4-A406-35C6EBF5DB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956119"/>
              </p:ext>
            </p:extLst>
          </p:nvPr>
        </p:nvGraphicFramePr>
        <p:xfrm>
          <a:off x="1555914" y="2582571"/>
          <a:ext cx="91229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248">
                  <a:extLst>
                    <a:ext uri="{9D8B030D-6E8A-4147-A177-3AD203B41FA5}">
                      <a16:colId xmlns:a16="http://schemas.microsoft.com/office/drawing/2014/main" val="2629216790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00249986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952197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84478971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58197481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684802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54290303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999106243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45658798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97821902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33069699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484849383"/>
                    </a:ext>
                  </a:extLst>
                </a:gridCol>
              </a:tblGrid>
              <a:tr h="421519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193710"/>
                  </a:ext>
                </a:extLst>
              </a:tr>
            </a:tbl>
          </a:graphicData>
        </a:graphic>
      </p:graphicFrame>
      <p:sp>
        <p:nvSpPr>
          <p:cNvPr id="9" name="Oval 8">
            <a:extLst>
              <a:ext uri="{FF2B5EF4-FFF2-40B4-BE49-F238E27FC236}">
                <a16:creationId xmlns:a16="http://schemas.microsoft.com/office/drawing/2014/main" id="{A8332DDC-A8FD-CB77-E0D3-F1DF9248A045}"/>
              </a:ext>
            </a:extLst>
          </p:cNvPr>
          <p:cNvSpPr/>
          <p:nvPr/>
        </p:nvSpPr>
        <p:spPr>
          <a:xfrm>
            <a:off x="1555914" y="2582571"/>
            <a:ext cx="1426017" cy="50573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D8D31F9-49B7-0CD1-8DBE-E0F0E23CEF8A}"/>
              </a:ext>
            </a:extLst>
          </p:cNvPr>
          <p:cNvSpPr/>
          <p:nvPr/>
        </p:nvSpPr>
        <p:spPr>
          <a:xfrm>
            <a:off x="3177191" y="2558305"/>
            <a:ext cx="1426017" cy="50573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FC00AF-92B1-5A66-05CD-82ACD9137995}"/>
              </a:ext>
            </a:extLst>
          </p:cNvPr>
          <p:cNvSpPr txBox="1"/>
          <p:nvPr/>
        </p:nvSpPr>
        <p:spPr>
          <a:xfrm>
            <a:off x="1258709" y="3587397"/>
            <a:ext cx="10102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Run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5A569B-241A-FA53-2920-9930C665C5C6}"/>
              </a:ext>
            </a:extLst>
          </p:cNvPr>
          <p:cNvSpPr txBox="1"/>
          <p:nvPr/>
        </p:nvSpPr>
        <p:spPr>
          <a:xfrm>
            <a:off x="3890199" y="3587397"/>
            <a:ext cx="10102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Run 2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9185132-3F54-04C2-E849-DAAFD2841364}"/>
              </a:ext>
            </a:extLst>
          </p:cNvPr>
          <p:cNvCxnSpPr>
            <a:stCxn id="9" idx="4"/>
          </p:cNvCxnSpPr>
          <p:nvPr/>
        </p:nvCxnSpPr>
        <p:spPr>
          <a:xfrm flipH="1">
            <a:off x="1643974" y="3088303"/>
            <a:ext cx="624949" cy="579025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D10CF2F-D9E8-14F3-2CC2-832E7E244968}"/>
              </a:ext>
            </a:extLst>
          </p:cNvPr>
          <p:cNvCxnSpPr>
            <a:endCxn id="12" idx="0"/>
          </p:cNvCxnSpPr>
          <p:nvPr/>
        </p:nvCxnSpPr>
        <p:spPr>
          <a:xfrm>
            <a:off x="4007796" y="3088303"/>
            <a:ext cx="387510" cy="499094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DFB07D5-B767-DDDD-EC9D-3EE914B4B6DE}"/>
              </a:ext>
            </a:extLst>
          </p:cNvPr>
          <p:cNvSpPr txBox="1"/>
          <p:nvPr/>
        </p:nvSpPr>
        <p:spPr>
          <a:xfrm>
            <a:off x="1613926" y="5328048"/>
            <a:ext cx="9591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Assume that we can have only 2 runs at a time and 2 blocks per run.</a:t>
            </a:r>
          </a:p>
        </p:txBody>
      </p:sp>
    </p:spTree>
    <p:extLst>
      <p:ext uri="{BB962C8B-B14F-4D97-AF65-F5344CB8AC3E}">
        <p14:creationId xmlns:p14="http://schemas.microsoft.com/office/powerpoint/2010/main" val="6778088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F95271-5BDD-08F7-CEB7-188785666D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40A95-809F-3CE5-7B9D-2A2EF5DA6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2-Way External Merge-Sort </a:t>
            </a:r>
            <a:r>
              <a:rPr lang="en-US" sz="4000" b="1" dirty="0">
                <a:latin typeface="Palatino Linotype" panose="02040502050505030304" pitchFamily="18" charset="0"/>
                <a:sym typeface="Wingdings" pitchFamily="2" charset="2"/>
              </a:rPr>
              <a:t> N=2</a:t>
            </a:r>
            <a:endParaRPr lang="en-US" sz="4000" b="1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554A07-673F-0E2E-C707-D84562EC0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39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9118167-1321-AB33-BA71-9F8F06C2A4CB}"/>
              </a:ext>
            </a:extLst>
          </p:cNvPr>
          <p:cNvGraphicFramePr>
            <a:graphicFrameLocks noGrp="1"/>
          </p:cNvGraphicFramePr>
          <p:nvPr/>
        </p:nvGraphicFramePr>
        <p:xfrm>
          <a:off x="1555914" y="1629531"/>
          <a:ext cx="91229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248">
                  <a:extLst>
                    <a:ext uri="{9D8B030D-6E8A-4147-A177-3AD203B41FA5}">
                      <a16:colId xmlns:a16="http://schemas.microsoft.com/office/drawing/2014/main" val="2629216790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00249986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952197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84478971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58197481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684802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54290303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999106243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45658798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97821902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33069699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484849383"/>
                    </a:ext>
                  </a:extLst>
                </a:gridCol>
              </a:tblGrid>
              <a:tr h="421519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98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19371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189B708-D679-9B9E-5931-5BE0DAE3DBBC}"/>
              </a:ext>
            </a:extLst>
          </p:cNvPr>
          <p:cNvGraphicFramePr>
            <a:graphicFrameLocks noGrp="1"/>
          </p:cNvGraphicFramePr>
          <p:nvPr/>
        </p:nvGraphicFramePr>
        <p:xfrm>
          <a:off x="1555914" y="2582571"/>
          <a:ext cx="91229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248">
                  <a:extLst>
                    <a:ext uri="{9D8B030D-6E8A-4147-A177-3AD203B41FA5}">
                      <a16:colId xmlns:a16="http://schemas.microsoft.com/office/drawing/2014/main" val="2629216790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00249986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952197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84478971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58197481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684802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54290303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999106243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45658798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97821902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33069699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484849383"/>
                    </a:ext>
                  </a:extLst>
                </a:gridCol>
              </a:tblGrid>
              <a:tr h="421519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19371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D3F95C0-3814-555A-0031-F893A0D7AEB1}"/>
              </a:ext>
            </a:extLst>
          </p:cNvPr>
          <p:cNvSpPr txBox="1"/>
          <p:nvPr/>
        </p:nvSpPr>
        <p:spPr>
          <a:xfrm>
            <a:off x="6540828" y="2808938"/>
            <a:ext cx="54569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Check if each run is internally sorted.</a:t>
            </a:r>
          </a:p>
          <a:p>
            <a:r>
              <a:rPr lang="en-US" sz="2400" b="1" dirty="0">
                <a:latin typeface="Palatino Linotype" panose="02040502050505030304" pitchFamily="18" charset="0"/>
              </a:rPr>
              <a:t>If not, sort!</a:t>
            </a:r>
          </a:p>
        </p:txBody>
      </p:sp>
    </p:spTree>
    <p:extLst>
      <p:ext uri="{BB962C8B-B14F-4D97-AF65-F5344CB8AC3E}">
        <p14:creationId xmlns:p14="http://schemas.microsoft.com/office/powerpoint/2010/main" val="2232293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4AFA2C-6FA8-52B7-E79D-76EDF585C7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02453-7CFA-7812-7ACC-0AD75EC14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Query 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1E4B6-AA52-15D8-5A35-F88DC202E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4387174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Last Lecture we looked at Query Processing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How to measure the cost of a select operation?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The cost of select operation helps us to decide what type of indexes to use, what operators and attributes to access.</a:t>
            </a:r>
          </a:p>
          <a:p>
            <a:pPr marL="457200" lvl="1" indent="0">
              <a:buNone/>
            </a:pPr>
            <a:endParaRPr lang="en-US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Next, we look at Sorting.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91EDD2-6439-052A-7425-3CFC2FD8A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2471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71F2A4-9C77-1300-64A9-F25B397C51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1A8F9-64E7-66CC-1A74-5699F47BC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2-Way External Merge-Sort </a:t>
            </a:r>
            <a:r>
              <a:rPr lang="en-US" sz="4000" b="1" dirty="0">
                <a:latin typeface="Palatino Linotype" panose="02040502050505030304" pitchFamily="18" charset="0"/>
                <a:sym typeface="Wingdings" pitchFamily="2" charset="2"/>
              </a:rPr>
              <a:t> N=2</a:t>
            </a:r>
            <a:endParaRPr lang="en-US" sz="4000" b="1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3AE42C-1DA7-1DBF-5C3E-F92F6811B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40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69DFAD2-19FF-68CA-81D1-A679F0499432}"/>
              </a:ext>
            </a:extLst>
          </p:cNvPr>
          <p:cNvGraphicFramePr>
            <a:graphicFrameLocks noGrp="1"/>
          </p:cNvGraphicFramePr>
          <p:nvPr/>
        </p:nvGraphicFramePr>
        <p:xfrm>
          <a:off x="1555914" y="1629531"/>
          <a:ext cx="91229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248">
                  <a:extLst>
                    <a:ext uri="{9D8B030D-6E8A-4147-A177-3AD203B41FA5}">
                      <a16:colId xmlns:a16="http://schemas.microsoft.com/office/drawing/2014/main" val="2629216790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00249986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952197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84478971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58197481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684802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54290303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999106243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45658798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97821902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33069699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484849383"/>
                    </a:ext>
                  </a:extLst>
                </a:gridCol>
              </a:tblGrid>
              <a:tr h="421519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98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19371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142A508-5946-92FE-32EF-B8F788BF4056}"/>
              </a:ext>
            </a:extLst>
          </p:cNvPr>
          <p:cNvGraphicFramePr>
            <a:graphicFrameLocks noGrp="1"/>
          </p:cNvGraphicFramePr>
          <p:nvPr/>
        </p:nvGraphicFramePr>
        <p:xfrm>
          <a:off x="1555914" y="2582571"/>
          <a:ext cx="91229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248">
                  <a:extLst>
                    <a:ext uri="{9D8B030D-6E8A-4147-A177-3AD203B41FA5}">
                      <a16:colId xmlns:a16="http://schemas.microsoft.com/office/drawing/2014/main" val="2629216790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00249986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952197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84478971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58197481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684802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54290303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999106243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45658798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97821902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33069699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484849383"/>
                    </a:ext>
                  </a:extLst>
                </a:gridCol>
              </a:tblGrid>
              <a:tr h="421519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193710"/>
                  </a:ext>
                </a:extLst>
              </a:tr>
            </a:tbl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4BEA3AFE-95F4-73B1-E50F-C2C145D05A28}"/>
              </a:ext>
            </a:extLst>
          </p:cNvPr>
          <p:cNvSpPr/>
          <p:nvPr/>
        </p:nvSpPr>
        <p:spPr>
          <a:xfrm>
            <a:off x="1670531" y="2555556"/>
            <a:ext cx="581825" cy="51123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EBEDB1B-EBBE-BBA4-81C2-7F9DC27F4330}"/>
              </a:ext>
            </a:extLst>
          </p:cNvPr>
          <p:cNvSpPr/>
          <p:nvPr/>
        </p:nvSpPr>
        <p:spPr>
          <a:xfrm>
            <a:off x="3145893" y="2555556"/>
            <a:ext cx="581825" cy="51123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F16750-8568-0A6B-713F-095923A19577}"/>
              </a:ext>
            </a:extLst>
          </p:cNvPr>
          <p:cNvSpPr txBox="1"/>
          <p:nvPr/>
        </p:nvSpPr>
        <p:spPr>
          <a:xfrm>
            <a:off x="6540828" y="2808938"/>
            <a:ext cx="5056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Select the first element of each run</a:t>
            </a:r>
          </a:p>
        </p:txBody>
      </p:sp>
    </p:spTree>
    <p:extLst>
      <p:ext uri="{BB962C8B-B14F-4D97-AF65-F5344CB8AC3E}">
        <p14:creationId xmlns:p14="http://schemas.microsoft.com/office/powerpoint/2010/main" val="27677696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40EFD6-F460-B9E8-24BE-C9F032FC3E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1E704-9B4F-E4FB-26ED-AA56584AE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2-Way External Merge-Sort </a:t>
            </a:r>
            <a:r>
              <a:rPr lang="en-US" sz="4000" b="1" dirty="0">
                <a:latin typeface="Palatino Linotype" panose="02040502050505030304" pitchFamily="18" charset="0"/>
                <a:sym typeface="Wingdings" pitchFamily="2" charset="2"/>
              </a:rPr>
              <a:t> N=2</a:t>
            </a:r>
            <a:endParaRPr lang="en-US" sz="4000" b="1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0C9E86-7AC4-C619-5945-AAD6188F1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41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0D305FD-3285-0411-4A4A-F939183404BE}"/>
              </a:ext>
            </a:extLst>
          </p:cNvPr>
          <p:cNvGraphicFramePr>
            <a:graphicFrameLocks noGrp="1"/>
          </p:cNvGraphicFramePr>
          <p:nvPr/>
        </p:nvGraphicFramePr>
        <p:xfrm>
          <a:off x="1555914" y="1629531"/>
          <a:ext cx="91229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248">
                  <a:extLst>
                    <a:ext uri="{9D8B030D-6E8A-4147-A177-3AD203B41FA5}">
                      <a16:colId xmlns:a16="http://schemas.microsoft.com/office/drawing/2014/main" val="2629216790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00249986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952197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84478971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58197481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684802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54290303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999106243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45658798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97821902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33069699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484849383"/>
                    </a:ext>
                  </a:extLst>
                </a:gridCol>
              </a:tblGrid>
              <a:tr h="421519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98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19371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9A1B497-28F9-6548-1817-847F10C45FA5}"/>
              </a:ext>
            </a:extLst>
          </p:cNvPr>
          <p:cNvGraphicFramePr>
            <a:graphicFrameLocks noGrp="1"/>
          </p:cNvGraphicFramePr>
          <p:nvPr/>
        </p:nvGraphicFramePr>
        <p:xfrm>
          <a:off x="1555914" y="2582571"/>
          <a:ext cx="91229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248">
                  <a:extLst>
                    <a:ext uri="{9D8B030D-6E8A-4147-A177-3AD203B41FA5}">
                      <a16:colId xmlns:a16="http://schemas.microsoft.com/office/drawing/2014/main" val="2629216790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00249986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952197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84478971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58197481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684802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54290303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999106243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45658798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97821902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33069699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484849383"/>
                    </a:ext>
                  </a:extLst>
                </a:gridCol>
              </a:tblGrid>
              <a:tr h="421519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193710"/>
                  </a:ext>
                </a:extLst>
              </a:tr>
            </a:tbl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40452786-DE92-E31E-DBFF-978A99F85906}"/>
              </a:ext>
            </a:extLst>
          </p:cNvPr>
          <p:cNvSpPr/>
          <p:nvPr/>
        </p:nvSpPr>
        <p:spPr>
          <a:xfrm>
            <a:off x="1670531" y="2555556"/>
            <a:ext cx="581825" cy="51123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DC84687-E947-64C3-E0A9-C4902B14D287}"/>
              </a:ext>
            </a:extLst>
          </p:cNvPr>
          <p:cNvSpPr/>
          <p:nvPr/>
        </p:nvSpPr>
        <p:spPr>
          <a:xfrm>
            <a:off x="3145893" y="2555556"/>
            <a:ext cx="581825" cy="51123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DF4426-87BE-B380-E886-E99D16F44966}"/>
              </a:ext>
            </a:extLst>
          </p:cNvPr>
          <p:cNvSpPr txBox="1"/>
          <p:nvPr/>
        </p:nvSpPr>
        <p:spPr>
          <a:xfrm>
            <a:off x="6540828" y="2808938"/>
            <a:ext cx="5259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Sort in the extra block (M+1 blocks!)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6196172-D27C-2402-B2A6-0C30405641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233050"/>
              </p:ext>
            </p:extLst>
          </p:nvPr>
        </p:nvGraphicFramePr>
        <p:xfrm>
          <a:off x="1555914" y="3496970"/>
          <a:ext cx="91229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248">
                  <a:extLst>
                    <a:ext uri="{9D8B030D-6E8A-4147-A177-3AD203B41FA5}">
                      <a16:colId xmlns:a16="http://schemas.microsoft.com/office/drawing/2014/main" val="2629216790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00249986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952197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84478971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58197481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684802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54290303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999106243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45658798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97821902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33069699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484849383"/>
                    </a:ext>
                  </a:extLst>
                </a:gridCol>
              </a:tblGrid>
              <a:tr h="421519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1937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45106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2D7121-0906-612A-7D66-9BE5A65401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6B116-F23A-BBAE-CD3D-92C21FE48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2-Way External Merge-Sort </a:t>
            </a:r>
            <a:r>
              <a:rPr lang="en-US" sz="4000" b="1" dirty="0">
                <a:latin typeface="Palatino Linotype" panose="02040502050505030304" pitchFamily="18" charset="0"/>
                <a:sym typeface="Wingdings" pitchFamily="2" charset="2"/>
              </a:rPr>
              <a:t> N=2</a:t>
            </a:r>
            <a:endParaRPr lang="en-US" sz="4000" b="1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187278-E109-520D-F4F5-CAD3D40D8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42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A512F5F-56C3-0915-64D8-DA0BB9782975}"/>
              </a:ext>
            </a:extLst>
          </p:cNvPr>
          <p:cNvGraphicFramePr>
            <a:graphicFrameLocks noGrp="1"/>
          </p:cNvGraphicFramePr>
          <p:nvPr/>
        </p:nvGraphicFramePr>
        <p:xfrm>
          <a:off x="1555914" y="1629531"/>
          <a:ext cx="91229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248">
                  <a:extLst>
                    <a:ext uri="{9D8B030D-6E8A-4147-A177-3AD203B41FA5}">
                      <a16:colId xmlns:a16="http://schemas.microsoft.com/office/drawing/2014/main" val="2629216790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00249986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952197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84478971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58197481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684802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54290303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999106243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45658798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97821902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33069699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484849383"/>
                    </a:ext>
                  </a:extLst>
                </a:gridCol>
              </a:tblGrid>
              <a:tr h="421519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98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19371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19ADC43-8740-CBFD-7BFC-4FC45925DF2C}"/>
              </a:ext>
            </a:extLst>
          </p:cNvPr>
          <p:cNvGraphicFramePr>
            <a:graphicFrameLocks noGrp="1"/>
          </p:cNvGraphicFramePr>
          <p:nvPr/>
        </p:nvGraphicFramePr>
        <p:xfrm>
          <a:off x="1555914" y="2582571"/>
          <a:ext cx="91229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248">
                  <a:extLst>
                    <a:ext uri="{9D8B030D-6E8A-4147-A177-3AD203B41FA5}">
                      <a16:colId xmlns:a16="http://schemas.microsoft.com/office/drawing/2014/main" val="2629216790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00249986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952197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84478971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58197481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684802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54290303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999106243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45658798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97821902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33069699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484849383"/>
                    </a:ext>
                  </a:extLst>
                </a:gridCol>
              </a:tblGrid>
              <a:tr h="421519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193710"/>
                  </a:ext>
                </a:extLst>
              </a:tr>
            </a:tbl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1D2934E1-94EB-BBC3-9AC7-6910B14D31AD}"/>
              </a:ext>
            </a:extLst>
          </p:cNvPr>
          <p:cNvSpPr/>
          <p:nvPr/>
        </p:nvSpPr>
        <p:spPr>
          <a:xfrm>
            <a:off x="2370923" y="2568127"/>
            <a:ext cx="581825" cy="51123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A98676C-21FF-201E-01D5-0DCBAE3DC291}"/>
              </a:ext>
            </a:extLst>
          </p:cNvPr>
          <p:cNvSpPr/>
          <p:nvPr/>
        </p:nvSpPr>
        <p:spPr>
          <a:xfrm>
            <a:off x="3906174" y="2568127"/>
            <a:ext cx="581825" cy="51123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958BC6-625C-66D3-6E85-980F1FED6977}"/>
              </a:ext>
            </a:extLst>
          </p:cNvPr>
          <p:cNvSpPr txBox="1"/>
          <p:nvPr/>
        </p:nvSpPr>
        <p:spPr>
          <a:xfrm>
            <a:off x="6540829" y="2808938"/>
            <a:ext cx="5091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Pick the next set of elements and then sort.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272B769-2FA8-5319-A692-E291F5CB9E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062769"/>
              </p:ext>
            </p:extLst>
          </p:nvPr>
        </p:nvGraphicFramePr>
        <p:xfrm>
          <a:off x="1555914" y="3496970"/>
          <a:ext cx="91229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248">
                  <a:extLst>
                    <a:ext uri="{9D8B030D-6E8A-4147-A177-3AD203B41FA5}">
                      <a16:colId xmlns:a16="http://schemas.microsoft.com/office/drawing/2014/main" val="2629216790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00249986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952197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84478971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58197481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684802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54290303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999106243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45658798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97821902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33069699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484849383"/>
                    </a:ext>
                  </a:extLst>
                </a:gridCol>
              </a:tblGrid>
              <a:tr h="421519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1937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25347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838E77-DB00-BAF5-8884-F82C1D046F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082D0-5E22-596B-940C-0D869F39B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2-Way External Merge-Sort </a:t>
            </a:r>
            <a:r>
              <a:rPr lang="en-US" sz="4000" b="1" dirty="0">
                <a:latin typeface="Palatino Linotype" panose="02040502050505030304" pitchFamily="18" charset="0"/>
                <a:sym typeface="Wingdings" pitchFamily="2" charset="2"/>
              </a:rPr>
              <a:t> N=2</a:t>
            </a:r>
            <a:endParaRPr lang="en-US" sz="4000" b="1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74AE0B-3A44-942A-33CE-B5BDEDF12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43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83BEA2F-74D5-76F6-D69A-5F87A479F9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232082"/>
              </p:ext>
            </p:extLst>
          </p:nvPr>
        </p:nvGraphicFramePr>
        <p:xfrm>
          <a:off x="1555914" y="1629531"/>
          <a:ext cx="91229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248">
                  <a:extLst>
                    <a:ext uri="{9D8B030D-6E8A-4147-A177-3AD203B41FA5}">
                      <a16:colId xmlns:a16="http://schemas.microsoft.com/office/drawing/2014/main" val="2629216790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00249986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952197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84478971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58197481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684802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54290303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999106243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45658798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97821902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33069699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484849383"/>
                    </a:ext>
                  </a:extLst>
                </a:gridCol>
              </a:tblGrid>
              <a:tr h="421519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98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19371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C2FB494-1FCC-207B-FC6C-0ED7CA4803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079323"/>
              </p:ext>
            </p:extLst>
          </p:nvPr>
        </p:nvGraphicFramePr>
        <p:xfrm>
          <a:off x="1555914" y="2582571"/>
          <a:ext cx="91229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248">
                  <a:extLst>
                    <a:ext uri="{9D8B030D-6E8A-4147-A177-3AD203B41FA5}">
                      <a16:colId xmlns:a16="http://schemas.microsoft.com/office/drawing/2014/main" val="2629216790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00249986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952197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84478971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58197481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684802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54290303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999106243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45658798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97821902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33069699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484849383"/>
                    </a:ext>
                  </a:extLst>
                </a:gridCol>
              </a:tblGrid>
              <a:tr h="421519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98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19371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C5FAA66-1B02-EF12-FEEC-731BC77AB677}"/>
              </a:ext>
            </a:extLst>
          </p:cNvPr>
          <p:cNvSpPr txBox="1"/>
          <p:nvPr/>
        </p:nvSpPr>
        <p:spPr>
          <a:xfrm>
            <a:off x="6628378" y="4493651"/>
            <a:ext cx="5091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Put these back to disk, fetch next 2 blocks for our 2 runs.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18041FB-9C5F-3FCF-0CED-DD2294BFD7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813544"/>
              </p:ext>
            </p:extLst>
          </p:nvPr>
        </p:nvGraphicFramePr>
        <p:xfrm>
          <a:off x="1555914" y="3496970"/>
          <a:ext cx="91229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248">
                  <a:extLst>
                    <a:ext uri="{9D8B030D-6E8A-4147-A177-3AD203B41FA5}">
                      <a16:colId xmlns:a16="http://schemas.microsoft.com/office/drawing/2014/main" val="2629216790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00249986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952197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84478971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58197481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684802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54290303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999106243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45658798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97821902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33069699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484849383"/>
                    </a:ext>
                  </a:extLst>
                </a:gridCol>
              </a:tblGrid>
              <a:tr h="421519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1937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17468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3368A4-6B36-3C4C-84E6-9B9186741B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E5C53-2BDA-3379-62AA-066F5D773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2-Way External Merge-Sort </a:t>
            </a:r>
            <a:r>
              <a:rPr lang="en-US" sz="4000" b="1" dirty="0">
                <a:latin typeface="Palatino Linotype" panose="02040502050505030304" pitchFamily="18" charset="0"/>
                <a:sym typeface="Wingdings" pitchFamily="2" charset="2"/>
              </a:rPr>
              <a:t> N=2</a:t>
            </a:r>
            <a:endParaRPr lang="en-US" sz="4000" b="1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6A1E01-A4F9-7FEC-0CDC-3D2B7EFA4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44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1DD758E-8054-37D4-5288-BD87CDC5FA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941468"/>
              </p:ext>
            </p:extLst>
          </p:nvPr>
        </p:nvGraphicFramePr>
        <p:xfrm>
          <a:off x="1555914" y="1629531"/>
          <a:ext cx="91229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248">
                  <a:extLst>
                    <a:ext uri="{9D8B030D-6E8A-4147-A177-3AD203B41FA5}">
                      <a16:colId xmlns:a16="http://schemas.microsoft.com/office/drawing/2014/main" val="2629216790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00249986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952197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84478971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58197481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684802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54290303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999106243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45658798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97821902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33069699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484849383"/>
                    </a:ext>
                  </a:extLst>
                </a:gridCol>
              </a:tblGrid>
              <a:tr h="421519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98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19371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AE70717-59E2-A0E8-ABD5-05A3B395D6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971201"/>
              </p:ext>
            </p:extLst>
          </p:nvPr>
        </p:nvGraphicFramePr>
        <p:xfrm>
          <a:off x="1555914" y="2582571"/>
          <a:ext cx="91229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248">
                  <a:extLst>
                    <a:ext uri="{9D8B030D-6E8A-4147-A177-3AD203B41FA5}">
                      <a16:colId xmlns:a16="http://schemas.microsoft.com/office/drawing/2014/main" val="2629216790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00249986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952197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84478971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58197481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684802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54290303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999106243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45658798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97821902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33069699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484849383"/>
                    </a:ext>
                  </a:extLst>
                </a:gridCol>
              </a:tblGrid>
              <a:tr h="421519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98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19371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9C2834E-E993-DC67-C064-47A3D50D9745}"/>
              </a:ext>
            </a:extLst>
          </p:cNvPr>
          <p:cNvGraphicFramePr>
            <a:graphicFrameLocks noGrp="1"/>
          </p:cNvGraphicFramePr>
          <p:nvPr/>
        </p:nvGraphicFramePr>
        <p:xfrm>
          <a:off x="1555914" y="3496970"/>
          <a:ext cx="91229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248">
                  <a:extLst>
                    <a:ext uri="{9D8B030D-6E8A-4147-A177-3AD203B41FA5}">
                      <a16:colId xmlns:a16="http://schemas.microsoft.com/office/drawing/2014/main" val="2629216790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00249986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952197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84478971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58197481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684802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54290303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999106243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45658798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97821902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33069699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484849383"/>
                    </a:ext>
                  </a:extLst>
                </a:gridCol>
              </a:tblGrid>
              <a:tr h="421519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193710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13A99D3-9598-CD46-13D0-D0ACBBD09647}"/>
              </a:ext>
            </a:extLst>
          </p:cNvPr>
          <p:cNvSpPr txBox="1"/>
          <p:nvPr/>
        </p:nvSpPr>
        <p:spPr>
          <a:xfrm>
            <a:off x="6628378" y="4493651"/>
            <a:ext cx="5091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Internal sort!</a:t>
            </a:r>
          </a:p>
        </p:txBody>
      </p:sp>
    </p:spTree>
    <p:extLst>
      <p:ext uri="{BB962C8B-B14F-4D97-AF65-F5344CB8AC3E}">
        <p14:creationId xmlns:p14="http://schemas.microsoft.com/office/powerpoint/2010/main" val="36619824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F5FA37-D54F-E2C4-98D8-89954310E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C0193-3A5C-48C1-C469-021357BB3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2-Way External Merge-Sort </a:t>
            </a:r>
            <a:r>
              <a:rPr lang="en-US" sz="4000" b="1" dirty="0">
                <a:latin typeface="Palatino Linotype" panose="02040502050505030304" pitchFamily="18" charset="0"/>
                <a:sym typeface="Wingdings" pitchFamily="2" charset="2"/>
              </a:rPr>
              <a:t> N=2</a:t>
            </a:r>
            <a:endParaRPr lang="en-US" sz="4000" b="1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F84C2D-51EC-BF1A-CB05-DFB230804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45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BB595BA-F4CF-E825-3AB3-017588D661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826043"/>
              </p:ext>
            </p:extLst>
          </p:nvPr>
        </p:nvGraphicFramePr>
        <p:xfrm>
          <a:off x="1555914" y="1629531"/>
          <a:ext cx="91229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248">
                  <a:extLst>
                    <a:ext uri="{9D8B030D-6E8A-4147-A177-3AD203B41FA5}">
                      <a16:colId xmlns:a16="http://schemas.microsoft.com/office/drawing/2014/main" val="2629216790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00249986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952197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84478971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58197481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684802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54290303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999106243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45658798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97821902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33069699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484849383"/>
                    </a:ext>
                  </a:extLst>
                </a:gridCol>
              </a:tblGrid>
              <a:tr h="421519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98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19371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0048E83-BC54-DBD4-565C-717CBE97A9F9}"/>
              </a:ext>
            </a:extLst>
          </p:cNvPr>
          <p:cNvGraphicFramePr>
            <a:graphicFrameLocks noGrp="1"/>
          </p:cNvGraphicFramePr>
          <p:nvPr/>
        </p:nvGraphicFramePr>
        <p:xfrm>
          <a:off x="1555914" y="2582571"/>
          <a:ext cx="91229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248">
                  <a:extLst>
                    <a:ext uri="{9D8B030D-6E8A-4147-A177-3AD203B41FA5}">
                      <a16:colId xmlns:a16="http://schemas.microsoft.com/office/drawing/2014/main" val="2629216790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00249986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952197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84478971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58197481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684802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54290303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999106243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45658798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97821902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33069699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484849383"/>
                    </a:ext>
                  </a:extLst>
                </a:gridCol>
              </a:tblGrid>
              <a:tr h="421519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98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19371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D84AE2E-EA63-7C92-7546-11DA866AAE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029705"/>
              </p:ext>
            </p:extLst>
          </p:nvPr>
        </p:nvGraphicFramePr>
        <p:xfrm>
          <a:off x="1555914" y="3496970"/>
          <a:ext cx="91229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248">
                  <a:extLst>
                    <a:ext uri="{9D8B030D-6E8A-4147-A177-3AD203B41FA5}">
                      <a16:colId xmlns:a16="http://schemas.microsoft.com/office/drawing/2014/main" val="2629216790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00249986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952197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84478971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58197481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684802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54290303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999106243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45658798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97821902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33069699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484849383"/>
                    </a:ext>
                  </a:extLst>
                </a:gridCol>
              </a:tblGrid>
              <a:tr h="421519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193710"/>
                  </a:ext>
                </a:extLst>
              </a:tr>
            </a:tbl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ABAA6F2E-D495-2CE3-38CA-799D75007FF4}"/>
              </a:ext>
            </a:extLst>
          </p:cNvPr>
          <p:cNvSpPr/>
          <p:nvPr/>
        </p:nvSpPr>
        <p:spPr>
          <a:xfrm>
            <a:off x="4705561" y="2570025"/>
            <a:ext cx="581825" cy="51123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B6CF44D-EEC2-D017-01F7-2D335A4E2D4E}"/>
              </a:ext>
            </a:extLst>
          </p:cNvPr>
          <p:cNvSpPr/>
          <p:nvPr/>
        </p:nvSpPr>
        <p:spPr>
          <a:xfrm>
            <a:off x="6196190" y="2555556"/>
            <a:ext cx="581825" cy="51123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07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F0CE4E-95C0-1B8C-6708-8EE3269EFD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C8E3B-FCC0-8D68-C7B0-BAA995CA3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2-Way External Merge-Sort </a:t>
            </a:r>
            <a:r>
              <a:rPr lang="en-US" sz="4000" b="1" dirty="0">
                <a:latin typeface="Palatino Linotype" panose="02040502050505030304" pitchFamily="18" charset="0"/>
                <a:sym typeface="Wingdings" pitchFamily="2" charset="2"/>
              </a:rPr>
              <a:t> N=2</a:t>
            </a:r>
            <a:endParaRPr lang="en-US" sz="4000" b="1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A2059D-9D8A-3490-CB89-B8F4E0786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46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1808567-39A7-7714-E0EE-22FAADEFCB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7148705"/>
              </p:ext>
            </p:extLst>
          </p:nvPr>
        </p:nvGraphicFramePr>
        <p:xfrm>
          <a:off x="1555914" y="1629531"/>
          <a:ext cx="91229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248">
                  <a:extLst>
                    <a:ext uri="{9D8B030D-6E8A-4147-A177-3AD203B41FA5}">
                      <a16:colId xmlns:a16="http://schemas.microsoft.com/office/drawing/2014/main" val="2629216790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00249986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952197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84478971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58197481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684802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54290303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999106243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45658798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97821902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33069699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484849383"/>
                    </a:ext>
                  </a:extLst>
                </a:gridCol>
              </a:tblGrid>
              <a:tr h="421519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98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19371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8B258E5-A37E-3723-A8FB-CDCC1FB43EA6}"/>
              </a:ext>
            </a:extLst>
          </p:cNvPr>
          <p:cNvGraphicFramePr>
            <a:graphicFrameLocks noGrp="1"/>
          </p:cNvGraphicFramePr>
          <p:nvPr/>
        </p:nvGraphicFramePr>
        <p:xfrm>
          <a:off x="1555914" y="2582571"/>
          <a:ext cx="91229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248">
                  <a:extLst>
                    <a:ext uri="{9D8B030D-6E8A-4147-A177-3AD203B41FA5}">
                      <a16:colId xmlns:a16="http://schemas.microsoft.com/office/drawing/2014/main" val="2629216790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00249986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952197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84478971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58197481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684802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54290303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999106243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45658798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97821902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33069699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484849383"/>
                    </a:ext>
                  </a:extLst>
                </a:gridCol>
              </a:tblGrid>
              <a:tr h="421519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98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19371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E4E418C-7233-443C-FDD5-CDECA5D8FC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503870"/>
              </p:ext>
            </p:extLst>
          </p:nvPr>
        </p:nvGraphicFramePr>
        <p:xfrm>
          <a:off x="1555914" y="3496970"/>
          <a:ext cx="91229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248">
                  <a:extLst>
                    <a:ext uri="{9D8B030D-6E8A-4147-A177-3AD203B41FA5}">
                      <a16:colId xmlns:a16="http://schemas.microsoft.com/office/drawing/2014/main" val="2629216790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00249986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952197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84478971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58197481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684802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54290303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999106243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45658798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97821902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33069699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484849383"/>
                    </a:ext>
                  </a:extLst>
                </a:gridCol>
              </a:tblGrid>
              <a:tr h="421519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98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1937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14641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310A20-51E7-01CE-CC99-64C5748EAD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F9D3F-3C95-E748-3B32-8635E4CE9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2-Way External Merge-Sort </a:t>
            </a:r>
            <a:r>
              <a:rPr lang="en-US" sz="4000" b="1" dirty="0">
                <a:latin typeface="Palatino Linotype" panose="02040502050505030304" pitchFamily="18" charset="0"/>
                <a:sym typeface="Wingdings" pitchFamily="2" charset="2"/>
              </a:rPr>
              <a:t> N=2</a:t>
            </a:r>
            <a:endParaRPr lang="en-US" sz="4000" b="1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F959F2-1AF5-4192-4705-8BCC5E585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47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07D4870-BA17-FC2E-F5C6-D0482069FD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2669234"/>
              </p:ext>
            </p:extLst>
          </p:nvPr>
        </p:nvGraphicFramePr>
        <p:xfrm>
          <a:off x="1555914" y="1629531"/>
          <a:ext cx="91229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248">
                  <a:extLst>
                    <a:ext uri="{9D8B030D-6E8A-4147-A177-3AD203B41FA5}">
                      <a16:colId xmlns:a16="http://schemas.microsoft.com/office/drawing/2014/main" val="2629216790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00249986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952197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84478971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58197481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684802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54290303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999106243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45658798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97821902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33069699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484849383"/>
                    </a:ext>
                  </a:extLst>
                </a:gridCol>
              </a:tblGrid>
              <a:tr h="421519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98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19371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6933074-F5EB-BD38-F2E6-73E1C7B72A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3840078"/>
              </p:ext>
            </p:extLst>
          </p:nvPr>
        </p:nvGraphicFramePr>
        <p:xfrm>
          <a:off x="1555914" y="2582571"/>
          <a:ext cx="91229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248">
                  <a:extLst>
                    <a:ext uri="{9D8B030D-6E8A-4147-A177-3AD203B41FA5}">
                      <a16:colId xmlns:a16="http://schemas.microsoft.com/office/drawing/2014/main" val="2629216790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00249986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952197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84478971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58197481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684802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54290303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999106243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45658798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97821902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33069699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484849383"/>
                    </a:ext>
                  </a:extLst>
                </a:gridCol>
              </a:tblGrid>
              <a:tr h="421519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19371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D26F60F-598A-6FB2-58B1-A24F4CAEED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798199"/>
              </p:ext>
            </p:extLst>
          </p:nvPr>
        </p:nvGraphicFramePr>
        <p:xfrm>
          <a:off x="1555914" y="3496970"/>
          <a:ext cx="91229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248">
                  <a:extLst>
                    <a:ext uri="{9D8B030D-6E8A-4147-A177-3AD203B41FA5}">
                      <a16:colId xmlns:a16="http://schemas.microsoft.com/office/drawing/2014/main" val="2629216790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00249986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952197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84478971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58197481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684802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54290303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999106243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45658798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97821902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33069699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484849383"/>
                    </a:ext>
                  </a:extLst>
                </a:gridCol>
              </a:tblGrid>
              <a:tr h="421519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1937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40092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CC71A8-C70B-0EDE-B803-9D54433A7C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0E247-BC8C-B32D-84AF-6459E2128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2-Way External Merge-Sort </a:t>
            </a:r>
            <a:r>
              <a:rPr lang="en-US" sz="4000" b="1" dirty="0">
                <a:latin typeface="Palatino Linotype" panose="02040502050505030304" pitchFamily="18" charset="0"/>
                <a:sym typeface="Wingdings" pitchFamily="2" charset="2"/>
              </a:rPr>
              <a:t> N=2</a:t>
            </a:r>
            <a:endParaRPr lang="en-US" sz="4000" b="1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0557D4-8861-F51F-43B2-D81FCD641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48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E77746C-A9AC-C314-D7B1-00F459A476D4}"/>
              </a:ext>
            </a:extLst>
          </p:cNvPr>
          <p:cNvGraphicFramePr>
            <a:graphicFrameLocks noGrp="1"/>
          </p:cNvGraphicFramePr>
          <p:nvPr/>
        </p:nvGraphicFramePr>
        <p:xfrm>
          <a:off x="1555914" y="1629531"/>
          <a:ext cx="91229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248">
                  <a:extLst>
                    <a:ext uri="{9D8B030D-6E8A-4147-A177-3AD203B41FA5}">
                      <a16:colId xmlns:a16="http://schemas.microsoft.com/office/drawing/2014/main" val="2629216790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00249986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952197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84478971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58197481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684802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54290303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999106243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45658798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97821902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33069699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484849383"/>
                    </a:ext>
                  </a:extLst>
                </a:gridCol>
              </a:tblGrid>
              <a:tr h="421519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98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19371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46A8A2A-77A8-2E6E-9A75-429DF4CB3B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99618"/>
              </p:ext>
            </p:extLst>
          </p:nvPr>
        </p:nvGraphicFramePr>
        <p:xfrm>
          <a:off x="1555914" y="2582571"/>
          <a:ext cx="91229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248">
                  <a:extLst>
                    <a:ext uri="{9D8B030D-6E8A-4147-A177-3AD203B41FA5}">
                      <a16:colId xmlns:a16="http://schemas.microsoft.com/office/drawing/2014/main" val="2629216790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00249986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952197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84478971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58197481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684802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54290303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999106243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45658798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97821902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33069699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484849383"/>
                    </a:ext>
                  </a:extLst>
                </a:gridCol>
              </a:tblGrid>
              <a:tr h="421519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19371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F7F71A1-C37C-0336-046A-F73ACD435A48}"/>
              </a:ext>
            </a:extLst>
          </p:cNvPr>
          <p:cNvGraphicFramePr>
            <a:graphicFrameLocks noGrp="1"/>
          </p:cNvGraphicFramePr>
          <p:nvPr/>
        </p:nvGraphicFramePr>
        <p:xfrm>
          <a:off x="1555914" y="3496970"/>
          <a:ext cx="91229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248">
                  <a:extLst>
                    <a:ext uri="{9D8B030D-6E8A-4147-A177-3AD203B41FA5}">
                      <a16:colId xmlns:a16="http://schemas.microsoft.com/office/drawing/2014/main" val="2629216790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00249986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952197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84478971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58197481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684802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54290303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999106243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45658798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97821902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33069699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484849383"/>
                    </a:ext>
                  </a:extLst>
                </a:gridCol>
              </a:tblGrid>
              <a:tr h="421519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1937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92975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DFC5D1-47BD-BE91-6395-E440060E2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2DD1C-E1C5-E9BB-AB59-92E817AAA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2-Way External Merge-Sort </a:t>
            </a:r>
            <a:r>
              <a:rPr lang="en-US" sz="4000" b="1" dirty="0">
                <a:latin typeface="Palatino Linotype" panose="02040502050505030304" pitchFamily="18" charset="0"/>
                <a:sym typeface="Wingdings" pitchFamily="2" charset="2"/>
              </a:rPr>
              <a:t> N=2</a:t>
            </a:r>
            <a:endParaRPr lang="en-US" sz="4000" b="1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3C3ACA-229F-5CC3-EA2C-F72CB5AA9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49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E5D12DF-A388-1350-C87E-E254468F168C}"/>
              </a:ext>
            </a:extLst>
          </p:cNvPr>
          <p:cNvGraphicFramePr>
            <a:graphicFrameLocks noGrp="1"/>
          </p:cNvGraphicFramePr>
          <p:nvPr/>
        </p:nvGraphicFramePr>
        <p:xfrm>
          <a:off x="1555914" y="1629531"/>
          <a:ext cx="91229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248">
                  <a:extLst>
                    <a:ext uri="{9D8B030D-6E8A-4147-A177-3AD203B41FA5}">
                      <a16:colId xmlns:a16="http://schemas.microsoft.com/office/drawing/2014/main" val="2629216790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00249986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952197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84478971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58197481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684802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54290303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999106243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45658798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97821902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33069699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484849383"/>
                    </a:ext>
                  </a:extLst>
                </a:gridCol>
              </a:tblGrid>
              <a:tr h="421519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98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19371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C3CAF85-6D07-D9B8-EAB4-44C04CF2AA87}"/>
              </a:ext>
            </a:extLst>
          </p:cNvPr>
          <p:cNvGraphicFramePr>
            <a:graphicFrameLocks noGrp="1"/>
          </p:cNvGraphicFramePr>
          <p:nvPr/>
        </p:nvGraphicFramePr>
        <p:xfrm>
          <a:off x="1555914" y="2582571"/>
          <a:ext cx="91229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248">
                  <a:extLst>
                    <a:ext uri="{9D8B030D-6E8A-4147-A177-3AD203B41FA5}">
                      <a16:colId xmlns:a16="http://schemas.microsoft.com/office/drawing/2014/main" val="2629216790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00249986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952197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84478971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58197481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684802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54290303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999106243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45658798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97821902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33069699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484849383"/>
                    </a:ext>
                  </a:extLst>
                </a:gridCol>
              </a:tblGrid>
              <a:tr h="421519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19371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7B32841-763C-3934-5CC6-EED7CE5C6F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102711"/>
              </p:ext>
            </p:extLst>
          </p:nvPr>
        </p:nvGraphicFramePr>
        <p:xfrm>
          <a:off x="1555914" y="3496970"/>
          <a:ext cx="91229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248">
                  <a:extLst>
                    <a:ext uri="{9D8B030D-6E8A-4147-A177-3AD203B41FA5}">
                      <a16:colId xmlns:a16="http://schemas.microsoft.com/office/drawing/2014/main" val="2629216790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00249986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952197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84478971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58197481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684802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54290303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999106243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45658798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97821902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33069699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484849383"/>
                    </a:ext>
                  </a:extLst>
                </a:gridCol>
              </a:tblGrid>
              <a:tr h="421519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1937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7450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31562C-728B-9544-6FB9-1D2AAA80A0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4E6DC-BA73-BABA-2030-DA6A2D6BB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Why is Sorting Interesting to Us?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9E865C-84E2-C431-0BC4-F1A18644A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09731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61904B-42EA-2452-0B63-EE0246332D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3A230-4950-639E-5306-84EFCBC35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2-Way External Merge-Sort </a:t>
            </a:r>
            <a:r>
              <a:rPr lang="en-US" sz="4000" b="1" dirty="0">
                <a:latin typeface="Palatino Linotype" panose="02040502050505030304" pitchFamily="18" charset="0"/>
                <a:sym typeface="Wingdings" pitchFamily="2" charset="2"/>
              </a:rPr>
              <a:t> N=2</a:t>
            </a:r>
            <a:endParaRPr lang="en-US" sz="4000" b="1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F799CA-25C9-32E2-C6DA-29D904115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50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F02520D-4B18-7735-FC93-0FB39B3C3FD9}"/>
              </a:ext>
            </a:extLst>
          </p:cNvPr>
          <p:cNvGraphicFramePr>
            <a:graphicFrameLocks noGrp="1"/>
          </p:cNvGraphicFramePr>
          <p:nvPr/>
        </p:nvGraphicFramePr>
        <p:xfrm>
          <a:off x="1555914" y="1629531"/>
          <a:ext cx="91229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248">
                  <a:extLst>
                    <a:ext uri="{9D8B030D-6E8A-4147-A177-3AD203B41FA5}">
                      <a16:colId xmlns:a16="http://schemas.microsoft.com/office/drawing/2014/main" val="2629216790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00249986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952197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84478971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58197481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684802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54290303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999106243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45658798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97821902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33069699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484849383"/>
                    </a:ext>
                  </a:extLst>
                </a:gridCol>
              </a:tblGrid>
              <a:tr h="421519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98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19371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5F6C229-5F75-415F-3155-E154B66C6BFD}"/>
              </a:ext>
            </a:extLst>
          </p:cNvPr>
          <p:cNvGraphicFramePr>
            <a:graphicFrameLocks noGrp="1"/>
          </p:cNvGraphicFramePr>
          <p:nvPr/>
        </p:nvGraphicFramePr>
        <p:xfrm>
          <a:off x="1555914" y="2582571"/>
          <a:ext cx="91229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248">
                  <a:extLst>
                    <a:ext uri="{9D8B030D-6E8A-4147-A177-3AD203B41FA5}">
                      <a16:colId xmlns:a16="http://schemas.microsoft.com/office/drawing/2014/main" val="2629216790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00249986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952197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84478971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58197481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684802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54290303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999106243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45658798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97821902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33069699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484849383"/>
                    </a:ext>
                  </a:extLst>
                </a:gridCol>
              </a:tblGrid>
              <a:tr h="421519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19371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976DD60-7A7E-EDBA-EC02-A0E103BC96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530877"/>
              </p:ext>
            </p:extLst>
          </p:nvPr>
        </p:nvGraphicFramePr>
        <p:xfrm>
          <a:off x="1555914" y="3496970"/>
          <a:ext cx="91229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248">
                  <a:extLst>
                    <a:ext uri="{9D8B030D-6E8A-4147-A177-3AD203B41FA5}">
                      <a16:colId xmlns:a16="http://schemas.microsoft.com/office/drawing/2014/main" val="2629216790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00249986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952197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84478971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58197481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684802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54290303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999106243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45658798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97821902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33069699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484849383"/>
                    </a:ext>
                  </a:extLst>
                </a:gridCol>
              </a:tblGrid>
              <a:tr h="421519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1937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42740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267442-3027-B0B2-6204-2755D072F0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419B0-849F-063E-A1F0-A4F36947F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2-Way External Merge-Sort </a:t>
            </a:r>
            <a:r>
              <a:rPr lang="en-US" sz="4000" b="1" dirty="0">
                <a:latin typeface="Palatino Linotype" panose="02040502050505030304" pitchFamily="18" charset="0"/>
                <a:sym typeface="Wingdings" pitchFamily="2" charset="2"/>
              </a:rPr>
              <a:t> N=2</a:t>
            </a:r>
            <a:endParaRPr lang="en-US" sz="4000" b="1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99114F-2712-048A-F6DB-690E17526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51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338B421-8B96-4D9D-DA1B-C8512438F6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82762"/>
              </p:ext>
            </p:extLst>
          </p:nvPr>
        </p:nvGraphicFramePr>
        <p:xfrm>
          <a:off x="1555914" y="1629531"/>
          <a:ext cx="91229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248">
                  <a:extLst>
                    <a:ext uri="{9D8B030D-6E8A-4147-A177-3AD203B41FA5}">
                      <a16:colId xmlns:a16="http://schemas.microsoft.com/office/drawing/2014/main" val="2629216790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00249986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952197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84478971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58197481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684802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54290303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999106243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45658798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97821902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33069699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484849383"/>
                    </a:ext>
                  </a:extLst>
                </a:gridCol>
              </a:tblGrid>
              <a:tr h="421519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98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19371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D067E90-416C-CEF9-D0F2-8593F66D6C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3834785"/>
              </p:ext>
            </p:extLst>
          </p:nvPr>
        </p:nvGraphicFramePr>
        <p:xfrm>
          <a:off x="1555914" y="2582571"/>
          <a:ext cx="91229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248">
                  <a:extLst>
                    <a:ext uri="{9D8B030D-6E8A-4147-A177-3AD203B41FA5}">
                      <a16:colId xmlns:a16="http://schemas.microsoft.com/office/drawing/2014/main" val="2629216790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00249986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952197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84478971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58197481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684802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54290303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999106243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45658798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97821902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33069699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484849383"/>
                    </a:ext>
                  </a:extLst>
                </a:gridCol>
              </a:tblGrid>
              <a:tr h="421519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19371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86C9E46-9C7C-004C-B299-2CEDAA0942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5693577"/>
              </p:ext>
            </p:extLst>
          </p:nvPr>
        </p:nvGraphicFramePr>
        <p:xfrm>
          <a:off x="1555914" y="3496970"/>
          <a:ext cx="91229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248">
                  <a:extLst>
                    <a:ext uri="{9D8B030D-6E8A-4147-A177-3AD203B41FA5}">
                      <a16:colId xmlns:a16="http://schemas.microsoft.com/office/drawing/2014/main" val="2629216790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00249986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952197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84478971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58197481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684802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54290303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999106243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45658798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97821902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33069699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484849383"/>
                    </a:ext>
                  </a:extLst>
                </a:gridCol>
              </a:tblGrid>
              <a:tr h="421519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193710"/>
                  </a:ext>
                </a:extLst>
              </a:tr>
            </a:tbl>
          </a:graphicData>
        </a:graphic>
      </p:graphicFrame>
      <p:sp>
        <p:nvSpPr>
          <p:cNvPr id="3" name="Left Brace 2">
            <a:extLst>
              <a:ext uri="{FF2B5EF4-FFF2-40B4-BE49-F238E27FC236}">
                <a16:creationId xmlns:a16="http://schemas.microsoft.com/office/drawing/2014/main" id="{06B1AE85-D932-A60D-0A6D-08A1AD76421B}"/>
              </a:ext>
            </a:extLst>
          </p:cNvPr>
          <p:cNvSpPr/>
          <p:nvPr/>
        </p:nvSpPr>
        <p:spPr>
          <a:xfrm rot="16200000">
            <a:off x="2908619" y="1264644"/>
            <a:ext cx="320915" cy="2149814"/>
          </a:xfrm>
          <a:prstGeom prst="leftBrace">
            <a:avLst/>
          </a:prstGeom>
          <a:ln w="317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B76DF490-9B9D-FFEB-3FBB-AAA023C3DFC0}"/>
              </a:ext>
            </a:extLst>
          </p:cNvPr>
          <p:cNvSpPr/>
          <p:nvPr/>
        </p:nvSpPr>
        <p:spPr>
          <a:xfrm rot="16200000">
            <a:off x="5935543" y="1264645"/>
            <a:ext cx="320915" cy="2149814"/>
          </a:xfrm>
          <a:prstGeom prst="leftBrace">
            <a:avLst/>
          </a:prstGeom>
          <a:ln w="317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5489E88E-0195-37F6-4240-8F0232AB3EA2}"/>
              </a:ext>
            </a:extLst>
          </p:cNvPr>
          <p:cNvSpPr/>
          <p:nvPr/>
        </p:nvSpPr>
        <p:spPr>
          <a:xfrm rot="16200000">
            <a:off x="8962467" y="1264644"/>
            <a:ext cx="320915" cy="2149814"/>
          </a:xfrm>
          <a:prstGeom prst="leftBrace">
            <a:avLst/>
          </a:prstGeom>
          <a:ln w="317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EA9A08-5A6F-6D76-9D6A-59E2374869DB}"/>
              </a:ext>
            </a:extLst>
          </p:cNvPr>
          <p:cNvSpPr txBox="1"/>
          <p:nvPr/>
        </p:nvSpPr>
        <p:spPr>
          <a:xfrm>
            <a:off x="2563969" y="2660667"/>
            <a:ext cx="10102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Run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89C5B0-CBA6-2E9A-47E1-64B098C73904}"/>
              </a:ext>
            </a:extLst>
          </p:cNvPr>
          <p:cNvSpPr txBox="1"/>
          <p:nvPr/>
        </p:nvSpPr>
        <p:spPr>
          <a:xfrm>
            <a:off x="5612295" y="2661052"/>
            <a:ext cx="10102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Run 2</a:t>
            </a:r>
          </a:p>
        </p:txBody>
      </p:sp>
    </p:spTree>
    <p:extLst>
      <p:ext uri="{BB962C8B-B14F-4D97-AF65-F5344CB8AC3E}">
        <p14:creationId xmlns:p14="http://schemas.microsoft.com/office/powerpoint/2010/main" val="327409152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BB2256-FF5B-ED39-D017-5524CB4112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C2D0B-5372-6944-147B-FC28990EA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2-Way External Merge-Sort </a:t>
            </a:r>
            <a:r>
              <a:rPr lang="en-US" sz="4000" b="1" dirty="0">
                <a:latin typeface="Palatino Linotype" panose="02040502050505030304" pitchFamily="18" charset="0"/>
                <a:sym typeface="Wingdings" pitchFamily="2" charset="2"/>
              </a:rPr>
              <a:t> N=2</a:t>
            </a:r>
            <a:endParaRPr lang="en-US" sz="4000" b="1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13A4A5-1FCC-4CD4-C8F8-BC391678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52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C3A46EE-2527-3F3F-6DD8-BB6BAD7E0AA6}"/>
              </a:ext>
            </a:extLst>
          </p:cNvPr>
          <p:cNvGraphicFramePr>
            <a:graphicFrameLocks noGrp="1"/>
          </p:cNvGraphicFramePr>
          <p:nvPr/>
        </p:nvGraphicFramePr>
        <p:xfrm>
          <a:off x="1555914" y="1629531"/>
          <a:ext cx="91229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248">
                  <a:extLst>
                    <a:ext uri="{9D8B030D-6E8A-4147-A177-3AD203B41FA5}">
                      <a16:colId xmlns:a16="http://schemas.microsoft.com/office/drawing/2014/main" val="2629216790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00249986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952197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84478971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58197481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684802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54290303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999106243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45658798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97821902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33069699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484849383"/>
                    </a:ext>
                  </a:extLst>
                </a:gridCol>
              </a:tblGrid>
              <a:tr h="421519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98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19371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0CD5787-A016-E402-B855-32BD78BE08F4}"/>
              </a:ext>
            </a:extLst>
          </p:cNvPr>
          <p:cNvGraphicFramePr>
            <a:graphicFrameLocks noGrp="1"/>
          </p:cNvGraphicFramePr>
          <p:nvPr/>
        </p:nvGraphicFramePr>
        <p:xfrm>
          <a:off x="1555914" y="2582571"/>
          <a:ext cx="91229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248">
                  <a:extLst>
                    <a:ext uri="{9D8B030D-6E8A-4147-A177-3AD203B41FA5}">
                      <a16:colId xmlns:a16="http://schemas.microsoft.com/office/drawing/2014/main" val="2629216790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00249986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952197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84478971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58197481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684802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54290303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999106243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45658798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97821902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33069699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484849383"/>
                    </a:ext>
                  </a:extLst>
                </a:gridCol>
              </a:tblGrid>
              <a:tr h="421519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19371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AB21648-DD1A-8097-E165-91EF5E7F7562}"/>
              </a:ext>
            </a:extLst>
          </p:cNvPr>
          <p:cNvGraphicFramePr>
            <a:graphicFrameLocks noGrp="1"/>
          </p:cNvGraphicFramePr>
          <p:nvPr/>
        </p:nvGraphicFramePr>
        <p:xfrm>
          <a:off x="1555914" y="3496970"/>
          <a:ext cx="91229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248">
                  <a:extLst>
                    <a:ext uri="{9D8B030D-6E8A-4147-A177-3AD203B41FA5}">
                      <a16:colId xmlns:a16="http://schemas.microsoft.com/office/drawing/2014/main" val="2629216790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00249986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952197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84478971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58197481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684802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54290303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999106243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45658798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97821902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33069699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484849383"/>
                    </a:ext>
                  </a:extLst>
                </a:gridCol>
              </a:tblGrid>
              <a:tr h="421519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193710"/>
                  </a:ext>
                </a:extLst>
              </a:tr>
            </a:tbl>
          </a:graphicData>
        </a:graphic>
      </p:graphicFrame>
      <p:sp>
        <p:nvSpPr>
          <p:cNvPr id="3" name="Left Brace 2">
            <a:extLst>
              <a:ext uri="{FF2B5EF4-FFF2-40B4-BE49-F238E27FC236}">
                <a16:creationId xmlns:a16="http://schemas.microsoft.com/office/drawing/2014/main" id="{D438A63A-085F-3969-D5FE-9C351B921D26}"/>
              </a:ext>
            </a:extLst>
          </p:cNvPr>
          <p:cNvSpPr/>
          <p:nvPr/>
        </p:nvSpPr>
        <p:spPr>
          <a:xfrm rot="16200000">
            <a:off x="2908619" y="1264644"/>
            <a:ext cx="320915" cy="2149814"/>
          </a:xfrm>
          <a:prstGeom prst="leftBrace">
            <a:avLst/>
          </a:prstGeom>
          <a:ln w="317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9444FF43-A42E-A3B2-AC9C-10BCB46B9FAA}"/>
              </a:ext>
            </a:extLst>
          </p:cNvPr>
          <p:cNvSpPr/>
          <p:nvPr/>
        </p:nvSpPr>
        <p:spPr>
          <a:xfrm rot="16200000">
            <a:off x="5935543" y="1264645"/>
            <a:ext cx="320915" cy="2149814"/>
          </a:xfrm>
          <a:prstGeom prst="leftBrace">
            <a:avLst/>
          </a:prstGeom>
          <a:ln w="317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4D3C0781-474A-63D2-7F0B-F9EBBE0D76DF}"/>
              </a:ext>
            </a:extLst>
          </p:cNvPr>
          <p:cNvSpPr/>
          <p:nvPr/>
        </p:nvSpPr>
        <p:spPr>
          <a:xfrm rot="16200000">
            <a:off x="8962467" y="1264644"/>
            <a:ext cx="320915" cy="2149814"/>
          </a:xfrm>
          <a:prstGeom prst="leftBrace">
            <a:avLst/>
          </a:prstGeom>
          <a:ln w="317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60BEFE-1C5B-429E-1B83-66ED3E8EE018}"/>
              </a:ext>
            </a:extLst>
          </p:cNvPr>
          <p:cNvSpPr txBox="1"/>
          <p:nvPr/>
        </p:nvSpPr>
        <p:spPr>
          <a:xfrm>
            <a:off x="2563969" y="2660667"/>
            <a:ext cx="10102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Run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559A6B-E092-0748-4D77-869E66852125}"/>
              </a:ext>
            </a:extLst>
          </p:cNvPr>
          <p:cNvSpPr txBox="1"/>
          <p:nvPr/>
        </p:nvSpPr>
        <p:spPr>
          <a:xfrm>
            <a:off x="5612295" y="2661052"/>
            <a:ext cx="10102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Run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3E33B0-1328-21F8-C73E-EAFB7602F26F}"/>
              </a:ext>
            </a:extLst>
          </p:cNvPr>
          <p:cNvSpPr txBox="1"/>
          <p:nvPr/>
        </p:nvSpPr>
        <p:spPr>
          <a:xfrm>
            <a:off x="3550256" y="4397472"/>
            <a:ext cx="53116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But each run has more than 2 blocks, so we cannot bring a full run in the memory!</a:t>
            </a:r>
          </a:p>
          <a:p>
            <a:endParaRPr lang="en-US" sz="2400" b="1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We do block-wise</a:t>
            </a:r>
          </a:p>
        </p:txBody>
      </p:sp>
    </p:spTree>
    <p:extLst>
      <p:ext uri="{BB962C8B-B14F-4D97-AF65-F5344CB8AC3E}">
        <p14:creationId xmlns:p14="http://schemas.microsoft.com/office/powerpoint/2010/main" val="318663008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594D91-D3FB-B34B-3FAD-D0A2A9006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BF118-06E7-11EE-53AA-0BAEDB546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2-Way External Merge-Sort </a:t>
            </a:r>
            <a:r>
              <a:rPr lang="en-US" sz="4000" b="1" dirty="0">
                <a:latin typeface="Palatino Linotype" panose="02040502050505030304" pitchFamily="18" charset="0"/>
                <a:sym typeface="Wingdings" pitchFamily="2" charset="2"/>
              </a:rPr>
              <a:t> N=2</a:t>
            </a:r>
            <a:endParaRPr lang="en-US" sz="4000" b="1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6AE3A5-2A8A-A881-9E44-B63B46959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53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DD1765D-73E6-F771-CC13-B765A252EBD4}"/>
              </a:ext>
            </a:extLst>
          </p:cNvPr>
          <p:cNvGraphicFramePr>
            <a:graphicFrameLocks noGrp="1"/>
          </p:cNvGraphicFramePr>
          <p:nvPr/>
        </p:nvGraphicFramePr>
        <p:xfrm>
          <a:off x="1555914" y="1629531"/>
          <a:ext cx="91229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248">
                  <a:extLst>
                    <a:ext uri="{9D8B030D-6E8A-4147-A177-3AD203B41FA5}">
                      <a16:colId xmlns:a16="http://schemas.microsoft.com/office/drawing/2014/main" val="2629216790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00249986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952197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84478971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58197481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684802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54290303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999106243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45658798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97821902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33069699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484849383"/>
                    </a:ext>
                  </a:extLst>
                </a:gridCol>
              </a:tblGrid>
              <a:tr h="421519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98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19371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F7623CD-970F-F34D-07B9-C68B7C94AF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087719"/>
              </p:ext>
            </p:extLst>
          </p:nvPr>
        </p:nvGraphicFramePr>
        <p:xfrm>
          <a:off x="1555914" y="2582571"/>
          <a:ext cx="91229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248">
                  <a:extLst>
                    <a:ext uri="{9D8B030D-6E8A-4147-A177-3AD203B41FA5}">
                      <a16:colId xmlns:a16="http://schemas.microsoft.com/office/drawing/2014/main" val="2629216790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00249986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952197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84478971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58197481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684802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54290303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999106243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45658798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97821902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33069699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484849383"/>
                    </a:ext>
                  </a:extLst>
                </a:gridCol>
              </a:tblGrid>
              <a:tr h="421519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19371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357F57F-D592-D4F3-7AD8-EFBE82BF685D}"/>
              </a:ext>
            </a:extLst>
          </p:cNvPr>
          <p:cNvGraphicFramePr>
            <a:graphicFrameLocks noGrp="1"/>
          </p:cNvGraphicFramePr>
          <p:nvPr/>
        </p:nvGraphicFramePr>
        <p:xfrm>
          <a:off x="1555914" y="3496970"/>
          <a:ext cx="91229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248">
                  <a:extLst>
                    <a:ext uri="{9D8B030D-6E8A-4147-A177-3AD203B41FA5}">
                      <a16:colId xmlns:a16="http://schemas.microsoft.com/office/drawing/2014/main" val="2629216790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00249986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952197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84478971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58197481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684802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54290303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999106243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45658798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97821902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33069699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484849383"/>
                    </a:ext>
                  </a:extLst>
                </a:gridCol>
              </a:tblGrid>
              <a:tr h="421519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193710"/>
                  </a:ext>
                </a:extLst>
              </a:tr>
            </a:tbl>
          </a:graphicData>
        </a:graphic>
      </p:graphicFrame>
      <p:sp>
        <p:nvSpPr>
          <p:cNvPr id="3" name="Left Brace 2">
            <a:extLst>
              <a:ext uri="{FF2B5EF4-FFF2-40B4-BE49-F238E27FC236}">
                <a16:creationId xmlns:a16="http://schemas.microsoft.com/office/drawing/2014/main" id="{394DD1CD-40ED-869D-B9B1-D4E3917C76A4}"/>
              </a:ext>
            </a:extLst>
          </p:cNvPr>
          <p:cNvSpPr/>
          <p:nvPr/>
        </p:nvSpPr>
        <p:spPr>
          <a:xfrm rot="16200000">
            <a:off x="2908619" y="1264644"/>
            <a:ext cx="320915" cy="2149814"/>
          </a:xfrm>
          <a:prstGeom prst="leftBrace">
            <a:avLst/>
          </a:prstGeom>
          <a:ln w="317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F8BE642E-6650-3880-0C74-E85D67FD1B71}"/>
              </a:ext>
            </a:extLst>
          </p:cNvPr>
          <p:cNvSpPr/>
          <p:nvPr/>
        </p:nvSpPr>
        <p:spPr>
          <a:xfrm rot="16200000">
            <a:off x="5935543" y="1264645"/>
            <a:ext cx="320915" cy="2149814"/>
          </a:xfrm>
          <a:prstGeom prst="leftBrace">
            <a:avLst/>
          </a:prstGeom>
          <a:ln w="317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57B7F3C8-3F7F-EAA0-6021-C82CE0C73ADF}"/>
              </a:ext>
            </a:extLst>
          </p:cNvPr>
          <p:cNvSpPr/>
          <p:nvPr/>
        </p:nvSpPr>
        <p:spPr>
          <a:xfrm rot="16200000">
            <a:off x="8962467" y="1264644"/>
            <a:ext cx="320915" cy="2149814"/>
          </a:xfrm>
          <a:prstGeom prst="leftBrace">
            <a:avLst/>
          </a:prstGeom>
          <a:ln w="317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D717F7-8460-6271-E8B9-1C16E8888972}"/>
              </a:ext>
            </a:extLst>
          </p:cNvPr>
          <p:cNvSpPr txBox="1"/>
          <p:nvPr/>
        </p:nvSpPr>
        <p:spPr>
          <a:xfrm>
            <a:off x="3550256" y="4397472"/>
            <a:ext cx="5311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Get 2 blocks from each run.</a:t>
            </a:r>
          </a:p>
        </p:txBody>
      </p:sp>
    </p:spTree>
    <p:extLst>
      <p:ext uri="{BB962C8B-B14F-4D97-AF65-F5344CB8AC3E}">
        <p14:creationId xmlns:p14="http://schemas.microsoft.com/office/powerpoint/2010/main" val="130308105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BB681D-36FA-640E-5A42-8D7E53EE4D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762E0-DDB7-422B-F159-9FB2C336F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2-Way External Merge-Sort </a:t>
            </a:r>
            <a:r>
              <a:rPr lang="en-US" sz="4000" b="1" dirty="0">
                <a:latin typeface="Palatino Linotype" panose="02040502050505030304" pitchFamily="18" charset="0"/>
                <a:sym typeface="Wingdings" pitchFamily="2" charset="2"/>
              </a:rPr>
              <a:t> N=2</a:t>
            </a:r>
            <a:endParaRPr lang="en-US" sz="4000" b="1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69EA0A-9044-0687-93DB-67BBD1A79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54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E48DD11-E83A-0859-915A-5B6213CD7DF6}"/>
              </a:ext>
            </a:extLst>
          </p:cNvPr>
          <p:cNvGraphicFramePr>
            <a:graphicFrameLocks noGrp="1"/>
          </p:cNvGraphicFramePr>
          <p:nvPr/>
        </p:nvGraphicFramePr>
        <p:xfrm>
          <a:off x="1555914" y="1629531"/>
          <a:ext cx="91229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248">
                  <a:extLst>
                    <a:ext uri="{9D8B030D-6E8A-4147-A177-3AD203B41FA5}">
                      <a16:colId xmlns:a16="http://schemas.microsoft.com/office/drawing/2014/main" val="2629216790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00249986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952197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84478971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58197481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684802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54290303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999106243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45658798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97821902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33069699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484849383"/>
                    </a:ext>
                  </a:extLst>
                </a:gridCol>
              </a:tblGrid>
              <a:tr h="421519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98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19371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6F86884-20F3-C7E3-5470-CFB2A3AAC321}"/>
              </a:ext>
            </a:extLst>
          </p:cNvPr>
          <p:cNvGraphicFramePr>
            <a:graphicFrameLocks noGrp="1"/>
          </p:cNvGraphicFramePr>
          <p:nvPr/>
        </p:nvGraphicFramePr>
        <p:xfrm>
          <a:off x="1555914" y="2582571"/>
          <a:ext cx="91229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248">
                  <a:extLst>
                    <a:ext uri="{9D8B030D-6E8A-4147-A177-3AD203B41FA5}">
                      <a16:colId xmlns:a16="http://schemas.microsoft.com/office/drawing/2014/main" val="2629216790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00249986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952197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84478971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58197481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684802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54290303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999106243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45658798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97821902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33069699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484849383"/>
                    </a:ext>
                  </a:extLst>
                </a:gridCol>
              </a:tblGrid>
              <a:tr h="421519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19371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4077500-B289-87D7-9EB0-2B288A0884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510577"/>
              </p:ext>
            </p:extLst>
          </p:nvPr>
        </p:nvGraphicFramePr>
        <p:xfrm>
          <a:off x="1555914" y="3496970"/>
          <a:ext cx="91229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248">
                  <a:extLst>
                    <a:ext uri="{9D8B030D-6E8A-4147-A177-3AD203B41FA5}">
                      <a16:colId xmlns:a16="http://schemas.microsoft.com/office/drawing/2014/main" val="2629216790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00249986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952197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84478971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58197481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684802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54290303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999106243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45658798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97821902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33069699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484849383"/>
                    </a:ext>
                  </a:extLst>
                </a:gridCol>
              </a:tblGrid>
              <a:tr h="421519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193710"/>
                  </a:ext>
                </a:extLst>
              </a:tr>
            </a:tbl>
          </a:graphicData>
        </a:graphic>
      </p:graphicFrame>
      <p:sp>
        <p:nvSpPr>
          <p:cNvPr id="3" name="Left Brace 2">
            <a:extLst>
              <a:ext uri="{FF2B5EF4-FFF2-40B4-BE49-F238E27FC236}">
                <a16:creationId xmlns:a16="http://schemas.microsoft.com/office/drawing/2014/main" id="{5BC51BBF-63BC-579E-F28A-529B7148A49A}"/>
              </a:ext>
            </a:extLst>
          </p:cNvPr>
          <p:cNvSpPr/>
          <p:nvPr/>
        </p:nvSpPr>
        <p:spPr>
          <a:xfrm rot="16200000">
            <a:off x="2908619" y="1264644"/>
            <a:ext cx="320915" cy="2149814"/>
          </a:xfrm>
          <a:prstGeom prst="leftBrace">
            <a:avLst/>
          </a:prstGeom>
          <a:ln w="317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27F7411E-9C5F-8614-D006-76D94EA39083}"/>
              </a:ext>
            </a:extLst>
          </p:cNvPr>
          <p:cNvSpPr/>
          <p:nvPr/>
        </p:nvSpPr>
        <p:spPr>
          <a:xfrm rot="16200000">
            <a:off x="5935543" y="1264645"/>
            <a:ext cx="320915" cy="2149814"/>
          </a:xfrm>
          <a:prstGeom prst="leftBrace">
            <a:avLst/>
          </a:prstGeom>
          <a:ln w="317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4520AA6A-05E8-A7DD-535B-BB286B3C41B6}"/>
              </a:ext>
            </a:extLst>
          </p:cNvPr>
          <p:cNvSpPr/>
          <p:nvPr/>
        </p:nvSpPr>
        <p:spPr>
          <a:xfrm rot="16200000">
            <a:off x="8962467" y="1264644"/>
            <a:ext cx="320915" cy="2149814"/>
          </a:xfrm>
          <a:prstGeom prst="leftBrace">
            <a:avLst/>
          </a:prstGeom>
          <a:ln w="317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E86F1A-9FDF-10C9-1A98-6BF331B3891D}"/>
              </a:ext>
            </a:extLst>
          </p:cNvPr>
          <p:cNvSpPr txBox="1"/>
          <p:nvPr/>
        </p:nvSpPr>
        <p:spPr>
          <a:xfrm>
            <a:off x="3550256" y="4397472"/>
            <a:ext cx="5311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Sort them! </a:t>
            </a:r>
          </a:p>
        </p:txBody>
      </p:sp>
    </p:spTree>
    <p:extLst>
      <p:ext uri="{BB962C8B-B14F-4D97-AF65-F5344CB8AC3E}">
        <p14:creationId xmlns:p14="http://schemas.microsoft.com/office/powerpoint/2010/main" val="250739143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C41CF0-520B-A6B5-6F99-D4F7E723C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1B9E2-36A6-2FA1-78BD-4A06D4FF3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2-Way External Merge-Sort </a:t>
            </a:r>
            <a:r>
              <a:rPr lang="en-US" sz="4000" b="1" dirty="0">
                <a:latin typeface="Palatino Linotype" panose="02040502050505030304" pitchFamily="18" charset="0"/>
                <a:sym typeface="Wingdings" pitchFamily="2" charset="2"/>
              </a:rPr>
              <a:t> N=2</a:t>
            </a:r>
            <a:endParaRPr lang="en-US" sz="4000" b="1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702888-9B65-0BBB-4066-823870995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55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3E7457D-5233-378C-201C-9D5488852D31}"/>
              </a:ext>
            </a:extLst>
          </p:cNvPr>
          <p:cNvGraphicFramePr>
            <a:graphicFrameLocks noGrp="1"/>
          </p:cNvGraphicFramePr>
          <p:nvPr/>
        </p:nvGraphicFramePr>
        <p:xfrm>
          <a:off x="1555914" y="1629531"/>
          <a:ext cx="91229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248">
                  <a:extLst>
                    <a:ext uri="{9D8B030D-6E8A-4147-A177-3AD203B41FA5}">
                      <a16:colId xmlns:a16="http://schemas.microsoft.com/office/drawing/2014/main" val="2629216790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00249986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952197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84478971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58197481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684802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54290303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999106243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45658798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97821902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33069699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484849383"/>
                    </a:ext>
                  </a:extLst>
                </a:gridCol>
              </a:tblGrid>
              <a:tr h="421519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98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19371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EC5143E-54CD-A4F5-4BDB-3FEBED25FB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101760"/>
              </p:ext>
            </p:extLst>
          </p:nvPr>
        </p:nvGraphicFramePr>
        <p:xfrm>
          <a:off x="1555914" y="2582571"/>
          <a:ext cx="91229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248">
                  <a:extLst>
                    <a:ext uri="{9D8B030D-6E8A-4147-A177-3AD203B41FA5}">
                      <a16:colId xmlns:a16="http://schemas.microsoft.com/office/drawing/2014/main" val="2629216790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00249986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952197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84478971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58197481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684802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54290303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999106243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45658798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97821902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33069699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484849383"/>
                    </a:ext>
                  </a:extLst>
                </a:gridCol>
              </a:tblGrid>
              <a:tr h="421519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19371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0346276-C4E9-48BF-42CF-82507132E1A6}"/>
              </a:ext>
            </a:extLst>
          </p:cNvPr>
          <p:cNvGraphicFramePr>
            <a:graphicFrameLocks noGrp="1"/>
          </p:cNvGraphicFramePr>
          <p:nvPr/>
        </p:nvGraphicFramePr>
        <p:xfrm>
          <a:off x="1555914" y="3496970"/>
          <a:ext cx="91229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248">
                  <a:extLst>
                    <a:ext uri="{9D8B030D-6E8A-4147-A177-3AD203B41FA5}">
                      <a16:colId xmlns:a16="http://schemas.microsoft.com/office/drawing/2014/main" val="2629216790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00249986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952197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84478971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58197481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684802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54290303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999106243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45658798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97821902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33069699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484849383"/>
                    </a:ext>
                  </a:extLst>
                </a:gridCol>
              </a:tblGrid>
              <a:tr h="421519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193710"/>
                  </a:ext>
                </a:extLst>
              </a:tr>
            </a:tbl>
          </a:graphicData>
        </a:graphic>
      </p:graphicFrame>
      <p:sp>
        <p:nvSpPr>
          <p:cNvPr id="3" name="Left Brace 2">
            <a:extLst>
              <a:ext uri="{FF2B5EF4-FFF2-40B4-BE49-F238E27FC236}">
                <a16:creationId xmlns:a16="http://schemas.microsoft.com/office/drawing/2014/main" id="{B63D6E79-849A-910F-8D06-582FD6C1C3D2}"/>
              </a:ext>
            </a:extLst>
          </p:cNvPr>
          <p:cNvSpPr/>
          <p:nvPr/>
        </p:nvSpPr>
        <p:spPr>
          <a:xfrm rot="16200000">
            <a:off x="2908619" y="1264644"/>
            <a:ext cx="320915" cy="2149814"/>
          </a:xfrm>
          <a:prstGeom prst="leftBrace">
            <a:avLst/>
          </a:prstGeom>
          <a:ln w="317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B0005309-C174-440E-48F1-B95090595569}"/>
              </a:ext>
            </a:extLst>
          </p:cNvPr>
          <p:cNvSpPr/>
          <p:nvPr/>
        </p:nvSpPr>
        <p:spPr>
          <a:xfrm rot="16200000">
            <a:off x="5935543" y="1264645"/>
            <a:ext cx="320915" cy="2149814"/>
          </a:xfrm>
          <a:prstGeom prst="leftBrace">
            <a:avLst/>
          </a:prstGeom>
          <a:ln w="317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6E325252-7F52-7AAC-DFC1-AC5D028CFA04}"/>
              </a:ext>
            </a:extLst>
          </p:cNvPr>
          <p:cNvSpPr/>
          <p:nvPr/>
        </p:nvSpPr>
        <p:spPr>
          <a:xfrm rot="16200000">
            <a:off x="8962467" y="1264644"/>
            <a:ext cx="320915" cy="2149814"/>
          </a:xfrm>
          <a:prstGeom prst="leftBrace">
            <a:avLst/>
          </a:prstGeom>
          <a:ln w="317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07A284-13D6-B22C-26CD-0D80139A226E}"/>
              </a:ext>
            </a:extLst>
          </p:cNvPr>
          <p:cNvSpPr txBox="1"/>
          <p:nvPr/>
        </p:nvSpPr>
        <p:spPr>
          <a:xfrm>
            <a:off x="3550256" y="4397472"/>
            <a:ext cx="53116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Sort them! Delete them and we have space of getting 1 more block from each </a:t>
            </a:r>
          </a:p>
        </p:txBody>
      </p:sp>
    </p:spTree>
    <p:extLst>
      <p:ext uri="{BB962C8B-B14F-4D97-AF65-F5344CB8AC3E}">
        <p14:creationId xmlns:p14="http://schemas.microsoft.com/office/powerpoint/2010/main" val="310492781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70EBFA-68D5-14E8-74A9-C6CBF1233D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1F4D3-85A4-5338-DE07-181540111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2-Way External Merge-Sort </a:t>
            </a:r>
            <a:r>
              <a:rPr lang="en-US" sz="4000" b="1" dirty="0">
                <a:latin typeface="Palatino Linotype" panose="02040502050505030304" pitchFamily="18" charset="0"/>
                <a:sym typeface="Wingdings" pitchFamily="2" charset="2"/>
              </a:rPr>
              <a:t> N=2</a:t>
            </a:r>
            <a:endParaRPr lang="en-US" sz="4000" b="1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51689A-FD41-FB84-EEED-5E3C5BC1C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56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319D65E-39FF-A7D5-32E5-8E18C33FC3D3}"/>
              </a:ext>
            </a:extLst>
          </p:cNvPr>
          <p:cNvGraphicFramePr>
            <a:graphicFrameLocks noGrp="1"/>
          </p:cNvGraphicFramePr>
          <p:nvPr/>
        </p:nvGraphicFramePr>
        <p:xfrm>
          <a:off x="1555914" y="1629531"/>
          <a:ext cx="91229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248">
                  <a:extLst>
                    <a:ext uri="{9D8B030D-6E8A-4147-A177-3AD203B41FA5}">
                      <a16:colId xmlns:a16="http://schemas.microsoft.com/office/drawing/2014/main" val="2629216790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00249986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952197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84478971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58197481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684802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54290303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999106243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45658798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97821902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33069699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484849383"/>
                    </a:ext>
                  </a:extLst>
                </a:gridCol>
              </a:tblGrid>
              <a:tr h="421519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98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19371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D451FF7-817F-3A81-28BE-FEB3F69E4569}"/>
              </a:ext>
            </a:extLst>
          </p:cNvPr>
          <p:cNvGraphicFramePr>
            <a:graphicFrameLocks noGrp="1"/>
          </p:cNvGraphicFramePr>
          <p:nvPr/>
        </p:nvGraphicFramePr>
        <p:xfrm>
          <a:off x="1555914" y="2582571"/>
          <a:ext cx="91229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248">
                  <a:extLst>
                    <a:ext uri="{9D8B030D-6E8A-4147-A177-3AD203B41FA5}">
                      <a16:colId xmlns:a16="http://schemas.microsoft.com/office/drawing/2014/main" val="2629216790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00249986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952197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84478971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58197481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684802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54290303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999106243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45658798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97821902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33069699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484849383"/>
                    </a:ext>
                  </a:extLst>
                </a:gridCol>
              </a:tblGrid>
              <a:tr h="421519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19371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A1EA722-2B55-0831-E358-B75CBA655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7734826"/>
              </p:ext>
            </p:extLst>
          </p:nvPr>
        </p:nvGraphicFramePr>
        <p:xfrm>
          <a:off x="1555914" y="3496970"/>
          <a:ext cx="91229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248">
                  <a:extLst>
                    <a:ext uri="{9D8B030D-6E8A-4147-A177-3AD203B41FA5}">
                      <a16:colId xmlns:a16="http://schemas.microsoft.com/office/drawing/2014/main" val="2629216790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00249986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952197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84478971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58197481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684802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54290303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999106243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45658798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97821902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33069699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484849383"/>
                    </a:ext>
                  </a:extLst>
                </a:gridCol>
              </a:tblGrid>
              <a:tr h="421519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193710"/>
                  </a:ext>
                </a:extLst>
              </a:tr>
            </a:tbl>
          </a:graphicData>
        </a:graphic>
      </p:graphicFrame>
      <p:sp>
        <p:nvSpPr>
          <p:cNvPr id="3" name="Left Brace 2">
            <a:extLst>
              <a:ext uri="{FF2B5EF4-FFF2-40B4-BE49-F238E27FC236}">
                <a16:creationId xmlns:a16="http://schemas.microsoft.com/office/drawing/2014/main" id="{E7598D5D-CD6F-F170-E0AF-28C0C786CFEC}"/>
              </a:ext>
            </a:extLst>
          </p:cNvPr>
          <p:cNvSpPr/>
          <p:nvPr/>
        </p:nvSpPr>
        <p:spPr>
          <a:xfrm rot="16200000">
            <a:off x="2908619" y="1264644"/>
            <a:ext cx="320915" cy="2149814"/>
          </a:xfrm>
          <a:prstGeom prst="leftBrace">
            <a:avLst/>
          </a:prstGeom>
          <a:ln w="317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E1EFE22F-FF3E-D6A3-D36A-BEF099B1C5B7}"/>
              </a:ext>
            </a:extLst>
          </p:cNvPr>
          <p:cNvSpPr/>
          <p:nvPr/>
        </p:nvSpPr>
        <p:spPr>
          <a:xfrm rot="16200000">
            <a:off x="5935543" y="1264645"/>
            <a:ext cx="320915" cy="2149814"/>
          </a:xfrm>
          <a:prstGeom prst="leftBrace">
            <a:avLst/>
          </a:prstGeom>
          <a:ln w="317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134B70EA-FD4B-7416-FE7D-C96B1F4F14FB}"/>
              </a:ext>
            </a:extLst>
          </p:cNvPr>
          <p:cNvSpPr/>
          <p:nvPr/>
        </p:nvSpPr>
        <p:spPr>
          <a:xfrm rot="16200000">
            <a:off x="8962467" y="1264644"/>
            <a:ext cx="320915" cy="2149814"/>
          </a:xfrm>
          <a:prstGeom prst="leftBrace">
            <a:avLst/>
          </a:prstGeom>
          <a:ln w="317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0FDE95-0530-FF21-E58D-DD5F431AA0B8}"/>
              </a:ext>
            </a:extLst>
          </p:cNvPr>
          <p:cNvSpPr txBox="1"/>
          <p:nvPr/>
        </p:nvSpPr>
        <p:spPr>
          <a:xfrm>
            <a:off x="3550256" y="4397472"/>
            <a:ext cx="53116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Sort them! Delete them and we have space of getting 1 more block from each </a:t>
            </a:r>
          </a:p>
        </p:txBody>
      </p:sp>
    </p:spTree>
    <p:extLst>
      <p:ext uri="{BB962C8B-B14F-4D97-AF65-F5344CB8AC3E}">
        <p14:creationId xmlns:p14="http://schemas.microsoft.com/office/powerpoint/2010/main" val="168661182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2A6FF2-A4DD-2237-C7F9-24E00EC761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0B8ED-A4EC-F8C7-43F2-2D9147FC0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2-Way External Merge-Sort </a:t>
            </a:r>
            <a:r>
              <a:rPr lang="en-US" sz="4000" b="1" dirty="0">
                <a:latin typeface="Palatino Linotype" panose="02040502050505030304" pitchFamily="18" charset="0"/>
                <a:sym typeface="Wingdings" pitchFamily="2" charset="2"/>
              </a:rPr>
              <a:t> N=2</a:t>
            </a:r>
            <a:endParaRPr lang="en-US" sz="4000" b="1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B85B7C-7FA6-8479-D03A-829837444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57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FE27DFE-A000-1B31-4399-D3783457B6E1}"/>
              </a:ext>
            </a:extLst>
          </p:cNvPr>
          <p:cNvGraphicFramePr>
            <a:graphicFrameLocks noGrp="1"/>
          </p:cNvGraphicFramePr>
          <p:nvPr/>
        </p:nvGraphicFramePr>
        <p:xfrm>
          <a:off x="1555914" y="1629531"/>
          <a:ext cx="91229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248">
                  <a:extLst>
                    <a:ext uri="{9D8B030D-6E8A-4147-A177-3AD203B41FA5}">
                      <a16:colId xmlns:a16="http://schemas.microsoft.com/office/drawing/2014/main" val="2629216790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00249986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952197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84478971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58197481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684802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54290303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999106243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45658798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97821902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33069699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484849383"/>
                    </a:ext>
                  </a:extLst>
                </a:gridCol>
              </a:tblGrid>
              <a:tr h="421519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98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19371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79C0CA3-803F-00A5-BB5F-68663FDB92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057130"/>
              </p:ext>
            </p:extLst>
          </p:nvPr>
        </p:nvGraphicFramePr>
        <p:xfrm>
          <a:off x="1555914" y="2582571"/>
          <a:ext cx="91229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248">
                  <a:extLst>
                    <a:ext uri="{9D8B030D-6E8A-4147-A177-3AD203B41FA5}">
                      <a16:colId xmlns:a16="http://schemas.microsoft.com/office/drawing/2014/main" val="2629216790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00249986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952197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84478971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58197481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684802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54290303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999106243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45658798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97821902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33069699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484849383"/>
                    </a:ext>
                  </a:extLst>
                </a:gridCol>
              </a:tblGrid>
              <a:tr h="421519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98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19371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AE8AAF5-41E8-8C11-A641-75B0BED07A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4678154"/>
              </p:ext>
            </p:extLst>
          </p:nvPr>
        </p:nvGraphicFramePr>
        <p:xfrm>
          <a:off x="1555914" y="3496970"/>
          <a:ext cx="91229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248">
                  <a:extLst>
                    <a:ext uri="{9D8B030D-6E8A-4147-A177-3AD203B41FA5}">
                      <a16:colId xmlns:a16="http://schemas.microsoft.com/office/drawing/2014/main" val="2629216790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00249986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952197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84478971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58197481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684802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54290303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999106243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45658798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97821902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33069699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484849383"/>
                    </a:ext>
                  </a:extLst>
                </a:gridCol>
              </a:tblGrid>
              <a:tr h="421519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98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193710"/>
                  </a:ext>
                </a:extLst>
              </a:tr>
            </a:tbl>
          </a:graphicData>
        </a:graphic>
      </p:graphicFrame>
      <p:sp>
        <p:nvSpPr>
          <p:cNvPr id="3" name="Left Brace 2">
            <a:extLst>
              <a:ext uri="{FF2B5EF4-FFF2-40B4-BE49-F238E27FC236}">
                <a16:creationId xmlns:a16="http://schemas.microsoft.com/office/drawing/2014/main" id="{2F388160-2CC5-8C9B-DFB4-D2850A1E120B}"/>
              </a:ext>
            </a:extLst>
          </p:cNvPr>
          <p:cNvSpPr/>
          <p:nvPr/>
        </p:nvSpPr>
        <p:spPr>
          <a:xfrm rot="16200000">
            <a:off x="2908619" y="1264644"/>
            <a:ext cx="320915" cy="2149814"/>
          </a:xfrm>
          <a:prstGeom prst="leftBrace">
            <a:avLst/>
          </a:prstGeom>
          <a:ln w="317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A2C68537-7631-5F6A-4687-4298243EE751}"/>
              </a:ext>
            </a:extLst>
          </p:cNvPr>
          <p:cNvSpPr/>
          <p:nvPr/>
        </p:nvSpPr>
        <p:spPr>
          <a:xfrm rot="16200000">
            <a:off x="5935543" y="1264645"/>
            <a:ext cx="320915" cy="2149814"/>
          </a:xfrm>
          <a:prstGeom prst="leftBrace">
            <a:avLst/>
          </a:prstGeom>
          <a:ln w="317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FD876FC1-9176-0313-2C22-0A5CCFED0A3A}"/>
              </a:ext>
            </a:extLst>
          </p:cNvPr>
          <p:cNvSpPr/>
          <p:nvPr/>
        </p:nvSpPr>
        <p:spPr>
          <a:xfrm rot="16200000">
            <a:off x="8962467" y="1264644"/>
            <a:ext cx="320915" cy="2149814"/>
          </a:xfrm>
          <a:prstGeom prst="leftBrace">
            <a:avLst/>
          </a:prstGeom>
          <a:ln w="317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6CD60F-961E-26AB-AE2C-4A5F6C0E561C}"/>
              </a:ext>
            </a:extLst>
          </p:cNvPr>
          <p:cNvSpPr txBox="1"/>
          <p:nvPr/>
        </p:nvSpPr>
        <p:spPr>
          <a:xfrm>
            <a:off x="3550256" y="4397472"/>
            <a:ext cx="53116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Write the initial blocks back and get the remaining</a:t>
            </a:r>
          </a:p>
        </p:txBody>
      </p:sp>
    </p:spTree>
    <p:extLst>
      <p:ext uri="{BB962C8B-B14F-4D97-AF65-F5344CB8AC3E}">
        <p14:creationId xmlns:p14="http://schemas.microsoft.com/office/powerpoint/2010/main" val="278059389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DFE501-130A-43E6-D558-D0929FF040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81B3F-964C-227C-8073-EB5E6DA1B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2-Way External Merge-Sort </a:t>
            </a:r>
            <a:r>
              <a:rPr lang="en-US" sz="4000" b="1" dirty="0">
                <a:latin typeface="Palatino Linotype" panose="02040502050505030304" pitchFamily="18" charset="0"/>
                <a:sym typeface="Wingdings" pitchFamily="2" charset="2"/>
              </a:rPr>
              <a:t> N=2</a:t>
            </a:r>
            <a:endParaRPr lang="en-US" sz="4000" b="1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0B7A5-3F1C-6F23-2036-3345C0BB0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58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193BE9C-4B28-03A2-03C5-F490AE34BB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856140"/>
              </p:ext>
            </p:extLst>
          </p:nvPr>
        </p:nvGraphicFramePr>
        <p:xfrm>
          <a:off x="1555914" y="1629531"/>
          <a:ext cx="91229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248">
                  <a:extLst>
                    <a:ext uri="{9D8B030D-6E8A-4147-A177-3AD203B41FA5}">
                      <a16:colId xmlns:a16="http://schemas.microsoft.com/office/drawing/2014/main" val="2629216790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00249986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952197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84478971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58197481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684802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54290303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999106243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45658798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97821902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33069699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484849383"/>
                    </a:ext>
                  </a:extLst>
                </a:gridCol>
              </a:tblGrid>
              <a:tr h="421519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98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19371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D5E58D2-1107-868B-19F2-9F7B5F1FFD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3777277"/>
              </p:ext>
            </p:extLst>
          </p:nvPr>
        </p:nvGraphicFramePr>
        <p:xfrm>
          <a:off x="1555914" y="2582571"/>
          <a:ext cx="91229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248">
                  <a:extLst>
                    <a:ext uri="{9D8B030D-6E8A-4147-A177-3AD203B41FA5}">
                      <a16:colId xmlns:a16="http://schemas.microsoft.com/office/drawing/2014/main" val="2629216790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00249986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952197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84478971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58197481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684802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54290303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999106243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45658798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97821902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33069699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484849383"/>
                    </a:ext>
                  </a:extLst>
                </a:gridCol>
              </a:tblGrid>
              <a:tr h="421519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19371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AA30F83-164C-A515-A025-1DDCD09930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472393"/>
              </p:ext>
            </p:extLst>
          </p:nvPr>
        </p:nvGraphicFramePr>
        <p:xfrm>
          <a:off x="1555914" y="3496970"/>
          <a:ext cx="91229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248">
                  <a:extLst>
                    <a:ext uri="{9D8B030D-6E8A-4147-A177-3AD203B41FA5}">
                      <a16:colId xmlns:a16="http://schemas.microsoft.com/office/drawing/2014/main" val="2629216790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00249986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952197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84478971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581974818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99684802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54290303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2999106243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145658798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978219029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330696997"/>
                    </a:ext>
                  </a:extLst>
                </a:gridCol>
                <a:gridCol w="760248">
                  <a:extLst>
                    <a:ext uri="{9D8B030D-6E8A-4147-A177-3AD203B41FA5}">
                      <a16:colId xmlns:a16="http://schemas.microsoft.com/office/drawing/2014/main" val="3484849383"/>
                    </a:ext>
                  </a:extLst>
                </a:gridCol>
              </a:tblGrid>
              <a:tr h="421519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193710"/>
                  </a:ext>
                </a:extLst>
              </a:tr>
            </a:tbl>
          </a:graphicData>
        </a:graphic>
      </p:graphicFrame>
      <p:sp>
        <p:nvSpPr>
          <p:cNvPr id="3" name="Left Brace 2">
            <a:extLst>
              <a:ext uri="{FF2B5EF4-FFF2-40B4-BE49-F238E27FC236}">
                <a16:creationId xmlns:a16="http://schemas.microsoft.com/office/drawing/2014/main" id="{A190E56B-13A1-945A-BF29-F7CB80DADE59}"/>
              </a:ext>
            </a:extLst>
          </p:cNvPr>
          <p:cNvSpPr/>
          <p:nvPr/>
        </p:nvSpPr>
        <p:spPr>
          <a:xfrm rot="16200000">
            <a:off x="4499092" y="-325830"/>
            <a:ext cx="320915" cy="5330761"/>
          </a:xfrm>
          <a:prstGeom prst="leftBrace">
            <a:avLst/>
          </a:prstGeom>
          <a:ln w="317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9C980BF6-C937-7ED8-A6DF-CECF0A3280B4}"/>
              </a:ext>
            </a:extLst>
          </p:cNvPr>
          <p:cNvSpPr/>
          <p:nvPr/>
        </p:nvSpPr>
        <p:spPr>
          <a:xfrm rot="16200000">
            <a:off x="8962467" y="1264644"/>
            <a:ext cx="320915" cy="2149814"/>
          </a:xfrm>
          <a:prstGeom prst="leftBrace">
            <a:avLst/>
          </a:prstGeom>
          <a:ln w="317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3540FB-2D91-1206-08BB-7FB30358DE15}"/>
              </a:ext>
            </a:extLst>
          </p:cNvPr>
          <p:cNvSpPr txBox="1"/>
          <p:nvPr/>
        </p:nvSpPr>
        <p:spPr>
          <a:xfrm>
            <a:off x="4285764" y="2643428"/>
            <a:ext cx="10102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Run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FF353F-4EDC-5DA3-1315-0B184FEAB04A}"/>
              </a:ext>
            </a:extLst>
          </p:cNvPr>
          <p:cNvSpPr txBox="1"/>
          <p:nvPr/>
        </p:nvSpPr>
        <p:spPr>
          <a:xfrm>
            <a:off x="8695964" y="2582571"/>
            <a:ext cx="10102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Run 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3D0409-ABBB-F6D1-5606-69AC4F94086D}"/>
              </a:ext>
            </a:extLst>
          </p:cNvPr>
          <p:cNvSpPr txBox="1"/>
          <p:nvPr/>
        </p:nvSpPr>
        <p:spPr>
          <a:xfrm>
            <a:off x="3550256" y="4397472"/>
            <a:ext cx="53116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Apply the same process as earlier to get full sorted list!</a:t>
            </a:r>
          </a:p>
        </p:txBody>
      </p:sp>
    </p:spTree>
    <p:extLst>
      <p:ext uri="{BB962C8B-B14F-4D97-AF65-F5344CB8AC3E}">
        <p14:creationId xmlns:p14="http://schemas.microsoft.com/office/powerpoint/2010/main" val="224084156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B56CCD-A4A8-AE6F-636F-8326447161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C8709-06C3-896F-4D26-471F61E0E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1014153"/>
            <a:ext cx="10515600" cy="4838007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Palatino Linotype" panose="02040502050505030304" pitchFamily="18" charset="0"/>
              </a:rPr>
              <a:t>Transactions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B3C457-2A9F-34D3-3747-0406FF37A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086" y="6356350"/>
            <a:ext cx="4114800" cy="365125"/>
          </a:xfrm>
        </p:spPr>
        <p:txBody>
          <a:bodyPr/>
          <a:lstStyle/>
          <a:p>
            <a:pPr algn="l"/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5E42BD-4FA7-682E-0BA5-C27947800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59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981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581314-2E61-9A0E-90DA-74EBE3AEF5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67E7B-2728-0701-A913-1453FB74E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Why is Sorting Interesting to Us?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46050-B276-0C21-EE63-9AFF0DBE5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4387174"/>
          </a:xfrm>
        </p:spPr>
        <p:txBody>
          <a:bodyPr>
            <a:noAutofit/>
          </a:bodyPr>
          <a:lstStyle/>
          <a:p>
            <a:r>
              <a:rPr lang="en-US" sz="2400" dirty="0">
                <a:effectLst/>
                <a:latin typeface="Palatino Linotype" panose="02040502050505030304" pitchFamily="18" charset="0"/>
              </a:rPr>
              <a:t>SQL queries can require the output be sorted. 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Efficient q</a:t>
            </a:r>
            <a:r>
              <a:rPr lang="en-US" sz="2400" dirty="0">
                <a:effectLst/>
                <a:latin typeface="Palatino Linotype" panose="02040502050505030304" pitchFamily="18" charset="0"/>
              </a:rPr>
              <a:t>uery processing:</a:t>
            </a:r>
          </a:p>
          <a:p>
            <a:pPr lvl="1"/>
            <a:r>
              <a:rPr lang="en-US" dirty="0">
                <a:effectLst/>
                <a:latin typeface="Palatino Linotype" panose="02040502050505030304" pitchFamily="18" charset="0"/>
              </a:rPr>
              <a:t>Operations like </a:t>
            </a:r>
            <a:r>
              <a:rPr lang="en-US" dirty="0">
                <a:latin typeface="Palatino Linotype" panose="02040502050505030304" pitchFamily="18" charset="0"/>
              </a:rPr>
              <a:t>J</a:t>
            </a:r>
            <a:r>
              <a:rPr lang="en-US" dirty="0">
                <a:effectLst/>
                <a:latin typeface="Palatino Linotype" panose="02040502050505030304" pitchFamily="18" charset="0"/>
              </a:rPr>
              <a:t>oins</a:t>
            </a:r>
            <a:r>
              <a:rPr lang="en-US" dirty="0">
                <a:latin typeface="Palatino Linotype" panose="02040502050505030304" pitchFamily="18" charset="0"/>
              </a:rPr>
              <a:t> and searching</a:t>
            </a:r>
            <a:r>
              <a:rPr lang="en-US" dirty="0">
                <a:effectLst/>
                <a:latin typeface="Palatino Linotype" panose="02040502050505030304" pitchFamily="18" charset="0"/>
              </a:rPr>
              <a:t> can be implemented.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00A7B3-213F-4E47-A25F-C505EFEB8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02499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B7D68B-8D9A-D7F0-0DDB-33786996B3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AB1FE-1F4E-BB6E-3C23-F43E9C807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Transactions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07D66-FA56-360F-ED7F-581C0DAE1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4387174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Transactions are ubiquitous!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Examples: Banking, Online shopping, Trading, Social media, and so on.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F589B8-7814-76CD-163A-687031D38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60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73449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FA8DDD-1DF3-7D0F-3239-A92EAC0D47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BA1A4-9C19-748E-77C5-A56666EC8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How to define a Transaction?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BADD8C-9959-A56E-7A94-25963EE40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61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79024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9FE910-3549-AC76-22AC-20106263F4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ACB99-9665-FB45-81C5-DF4FF34A5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How to define a Transaction?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3EFAA-337C-C639-2896-0FDDF6B2D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4387174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Transaction is a collection of operations.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For example: 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Moving money from one </a:t>
            </a:r>
            <a:r>
              <a:rPr lang="en-US" dirty="0" err="1">
                <a:latin typeface="Palatino Linotype" panose="02040502050505030304" pitchFamily="18" charset="0"/>
              </a:rPr>
              <a:t>checkings</a:t>
            </a:r>
            <a:r>
              <a:rPr lang="en-US" dirty="0">
                <a:latin typeface="Palatino Linotype" panose="02040502050505030304" pitchFamily="18" charset="0"/>
              </a:rPr>
              <a:t> account to savings account.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Buying a product from Amazon.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C613FD-7945-9747-6DD7-A6E2D441E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62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21546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AE8E1-0004-CC11-CBBD-DE1852B6F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C5BF0-ABB4-F3C8-26E0-62C48848C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How to define a Transaction?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A797D-02AF-BE41-83E3-FBD8D1F8B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4387174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Transaction is a unit of program that reads and/or writes one or more data items.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A common way to write a transaction in popular DBMS is by placing the body of the transaction between, “</a:t>
            </a:r>
            <a:r>
              <a:rPr lang="en-US" sz="2400" b="1" dirty="0">
                <a:latin typeface="Palatino Linotype" panose="02040502050505030304" pitchFamily="18" charset="0"/>
              </a:rPr>
              <a:t>begin transaction</a:t>
            </a:r>
            <a:r>
              <a:rPr lang="en-US" sz="2400" dirty="0">
                <a:latin typeface="Palatino Linotype" panose="02040502050505030304" pitchFamily="18" charset="0"/>
              </a:rPr>
              <a:t>” and “</a:t>
            </a:r>
            <a:r>
              <a:rPr lang="en-US" sz="2400" b="1" dirty="0">
                <a:latin typeface="Palatino Linotype" panose="02040502050505030304" pitchFamily="18" charset="0"/>
              </a:rPr>
              <a:t>end transaction</a:t>
            </a:r>
            <a:r>
              <a:rPr lang="en-US" sz="2400" dirty="0">
                <a:latin typeface="Palatino Linotype" panose="02040502050505030304" pitchFamily="18" charset="0"/>
              </a:rPr>
              <a:t>”.</a:t>
            </a:r>
            <a:endParaRPr lang="en-US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B383BD-ACBA-072A-9F37-8368DD8C9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63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46427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F11BA8-111A-F870-0C75-2E327E9949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7B771-8C32-A827-B937-D5E773330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How to define a Transaction?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E1C43-C114-96B3-DECB-C91FF066E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4387174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Transaction is a unit of program that reads and/or writes one or more data items.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A common way to write a transaction in popular DBMS is by placing the body of the transaction between, “</a:t>
            </a:r>
            <a:r>
              <a:rPr lang="en-US" sz="2400" b="1" dirty="0">
                <a:latin typeface="Palatino Linotype" panose="02040502050505030304" pitchFamily="18" charset="0"/>
              </a:rPr>
              <a:t>begin transaction</a:t>
            </a:r>
            <a:r>
              <a:rPr lang="en-US" sz="2400" dirty="0">
                <a:latin typeface="Palatino Linotype" panose="02040502050505030304" pitchFamily="18" charset="0"/>
              </a:rPr>
              <a:t>” and “</a:t>
            </a:r>
            <a:r>
              <a:rPr lang="en-US" sz="2400" b="1" dirty="0">
                <a:latin typeface="Palatino Linotype" panose="02040502050505030304" pitchFamily="18" charset="0"/>
              </a:rPr>
              <a:t>end transaction</a:t>
            </a:r>
            <a:r>
              <a:rPr lang="en-US" sz="2400" dirty="0">
                <a:latin typeface="Palatino Linotype" panose="02040502050505030304" pitchFamily="18" charset="0"/>
              </a:rPr>
              <a:t>”.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Also, the reason why transaction is termed as an indivisible unit. 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It either executes in its entirety or nothing at all.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9DE18A-1119-0C8D-E54E-949DB47FF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64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77274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870F28-5DED-50A2-37A5-5B9D9DCE8E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E637C-A2AF-7AB5-CA56-8D819FBB6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ACID Properties for a Transaction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3EE56C-215A-679E-63A7-9FF18F0FD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65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A72C6A-DE1A-BAA8-99AF-CBC1ED0CFECA}"/>
              </a:ext>
            </a:extLst>
          </p:cNvPr>
          <p:cNvSpPr txBox="1"/>
          <p:nvPr/>
        </p:nvSpPr>
        <p:spPr>
          <a:xfrm>
            <a:off x="5924145" y="1624519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4239897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4F528F-451F-12F4-40FC-CAF275D3F0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4FCE4-9F81-A9B2-0EEC-8DB3298EA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ACID Properties for a Transaction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2D24B-0A80-E1EC-546A-87B7C501B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4387174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Each database should provide the following four properties for transactions :</a:t>
            </a:r>
            <a:endParaRPr lang="en-US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B272C7-CA48-1DCE-D186-6834994B9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66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33570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19E9E4-12DD-02C6-16DF-F7D32D886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804E6-8F7F-F311-CEDD-0B8D2FB7A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ACID Properties for a Transaction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3D88A-C318-BC0B-D1C4-9CC015DCE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4387174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Each database should provide the following four properties for transactions :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Atomicity: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>
                <a:effectLst/>
                <a:latin typeface="Palatino Linotype" panose="02040502050505030304" pitchFamily="18" charset="0"/>
              </a:rPr>
              <a:t>Either all operations of the transaction are reflected properly in the database, or none are.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A1661F-9845-232A-C7EA-4B5C39591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67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8342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F4E392-E02D-4093-9A78-E040AE1C81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EB3B9-403C-9CD0-CB28-B245346D7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ACID Properties for a Transaction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8F8220-E7A6-3317-E6F5-08EB8A804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4387174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Each database should provide the following four properties for transactions: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Atomicity: </a:t>
            </a:r>
            <a:r>
              <a:rPr lang="en-US" sz="2400" dirty="0">
                <a:effectLst/>
                <a:latin typeface="Palatino Linotype" panose="02040502050505030304" pitchFamily="18" charset="0"/>
              </a:rPr>
              <a:t>Either all operations of the transaction are reflected properly in the database, or none are.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Consistency: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>
                <a:effectLst/>
                <a:latin typeface="Palatino Linotype" panose="02040502050505030304" pitchFamily="18" charset="0"/>
              </a:rPr>
              <a:t>Execution of a transaction in isolation (that is, with no other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>
                <a:effectLst/>
                <a:latin typeface="Palatino Linotype" panose="02040502050505030304" pitchFamily="18" charset="0"/>
              </a:rPr>
              <a:t>transaction executing concurrently) preserves the consistency of the database.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B1067C-F2F1-D428-FF1A-1EC5CFF4B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68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84309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1AF105-9093-BEFC-BFEE-34EA27D761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5617B-1297-280A-9C0F-FBAFC1277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ACID Properties for a Transaction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98361-4C1C-33A1-865B-BADF65FDD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5778"/>
            <a:ext cx="11816785" cy="5180571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Each database should provide the following four properties for transactions: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Atomicity: </a:t>
            </a:r>
            <a:r>
              <a:rPr lang="en-US" sz="2400" dirty="0">
                <a:effectLst/>
                <a:latin typeface="Palatino Linotype" panose="02040502050505030304" pitchFamily="18" charset="0"/>
              </a:rPr>
              <a:t>Either all operations of the transaction are reflected properly in the database, or none are.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Consistency: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>
                <a:effectLst/>
                <a:latin typeface="Palatino Linotype" panose="02040502050505030304" pitchFamily="18" charset="0"/>
              </a:rPr>
              <a:t>Execution of a transaction in isolation (that is, with no other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>
                <a:effectLst/>
                <a:latin typeface="Palatino Linotype" panose="02040502050505030304" pitchFamily="18" charset="0"/>
              </a:rPr>
              <a:t>transaction executing concurrently) preserves the consistency of the database.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Not </a:t>
            </a:r>
            <a:r>
              <a:rPr lang="en-US" dirty="0" err="1">
                <a:latin typeface="Palatino Linotype" panose="02040502050505030304" pitchFamily="18" charset="0"/>
              </a:rPr>
              <a:t>refering</a:t>
            </a:r>
            <a:r>
              <a:rPr lang="en-US" dirty="0">
                <a:latin typeface="Palatino Linotype" panose="02040502050505030304" pitchFamily="18" charset="0"/>
              </a:rPr>
              <a:t> to database consistency constraints.</a:t>
            </a:r>
            <a:endParaRPr lang="en-US" dirty="0">
              <a:effectLst/>
              <a:latin typeface="Palatino Linotype" panose="02040502050505030304" pitchFamily="18" charset="0"/>
            </a:endParaRPr>
          </a:p>
          <a:p>
            <a:pPr lvl="1"/>
            <a:endParaRPr lang="en-US" dirty="0">
              <a:effectLst/>
              <a:latin typeface="Palatino Linotype" panose="02040502050505030304" pitchFamily="18" charset="0"/>
            </a:endParaRPr>
          </a:p>
          <a:p>
            <a:r>
              <a:rPr lang="en-US" sz="2400" b="1" dirty="0">
                <a:effectLst/>
                <a:latin typeface="Palatino Linotype" panose="02040502050505030304" pitchFamily="18" charset="0"/>
              </a:rPr>
              <a:t>Isolation</a:t>
            </a:r>
            <a:r>
              <a:rPr lang="en-US" sz="2400" dirty="0">
                <a:effectLst/>
                <a:latin typeface="Palatino Linotype" panose="02040502050505030304" pitchFamily="18" charset="0"/>
              </a:rPr>
              <a:t>: For every pair of concurrent  (executing at the same time) transactions Ti and </a:t>
            </a:r>
            <a:r>
              <a:rPr lang="en-US" sz="2400" dirty="0" err="1">
                <a:effectLst/>
                <a:latin typeface="Palatino Linotype" panose="02040502050505030304" pitchFamily="18" charset="0"/>
              </a:rPr>
              <a:t>Tj</a:t>
            </a:r>
            <a:r>
              <a:rPr lang="en-US" sz="2400" dirty="0">
                <a:effectLst/>
                <a:latin typeface="Palatino Linotype" panose="02040502050505030304" pitchFamily="18" charset="0"/>
              </a:rPr>
              <a:t> , either Ti finished execution before </a:t>
            </a:r>
            <a:r>
              <a:rPr lang="en-US" sz="2400" dirty="0" err="1">
                <a:effectLst/>
                <a:latin typeface="Palatino Linotype" panose="02040502050505030304" pitchFamily="18" charset="0"/>
              </a:rPr>
              <a:t>Tj</a:t>
            </a:r>
            <a:r>
              <a:rPr lang="en-US" sz="2400" dirty="0">
                <a:effectLst/>
                <a:latin typeface="Palatino Linotype" panose="02040502050505030304" pitchFamily="18" charset="0"/>
              </a:rPr>
              <a:t> started, or Ti started execution after </a:t>
            </a:r>
            <a:r>
              <a:rPr lang="en-US" sz="2400" dirty="0" err="1">
                <a:effectLst/>
                <a:latin typeface="Palatino Linotype" panose="02040502050505030304" pitchFamily="18" charset="0"/>
              </a:rPr>
              <a:t>Tj</a:t>
            </a:r>
            <a:r>
              <a:rPr lang="en-US" sz="2400" dirty="0">
                <a:effectLst/>
                <a:latin typeface="Palatino Linotype" panose="02040502050505030304" pitchFamily="18" charset="0"/>
              </a:rPr>
              <a:t> finished. 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T</a:t>
            </a:r>
            <a:r>
              <a:rPr lang="en-US" dirty="0">
                <a:effectLst/>
                <a:latin typeface="Palatino Linotype" panose="02040502050505030304" pitchFamily="18" charset="0"/>
              </a:rPr>
              <a:t>ransactions are unaware of other transactions executing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C38BE6-410F-DD54-38CE-A07FF5FC4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69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34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1F7E79-5C99-DF59-1CB1-53E964A270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BF7EE-AE69-0FA9-1DA7-4B1531752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Ways to Sort a set of Keys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ED4CE-8417-4B47-0531-942C7F905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4387174"/>
          </a:xfrm>
        </p:spPr>
        <p:txBody>
          <a:bodyPr>
            <a:noAutofit/>
          </a:bodyPr>
          <a:lstStyle/>
          <a:p>
            <a:r>
              <a:rPr lang="en-US" sz="2400" b="1" dirty="0">
                <a:effectLst/>
                <a:latin typeface="Palatino Linotype" panose="02040502050505030304" pitchFamily="18" charset="0"/>
              </a:rPr>
              <a:t>Is it possible to sort a set of keys/records without running a sorting algorithm?</a:t>
            </a:r>
          </a:p>
          <a:p>
            <a:endParaRPr lang="en-US" sz="2400" b="1" dirty="0">
              <a:latin typeface="Palatino Linotype" panose="02040502050505030304" pitchFamily="18" charset="0"/>
            </a:endParaRPr>
          </a:p>
          <a:p>
            <a:endParaRPr lang="en-US" dirty="0">
              <a:effectLst/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408E2C-079F-3394-41DB-80C88C440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7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52504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5FD0E0-32C4-4023-A515-C6D0D1FCB1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467A3-EA74-4BBD-C9CB-FCC19CADF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ACID Properties for a Transaction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5AB32-F66C-E361-1F48-E39109069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Atomicity: </a:t>
            </a:r>
            <a:r>
              <a:rPr lang="en-US" sz="2400" dirty="0">
                <a:effectLst/>
                <a:latin typeface="Palatino Linotype" panose="02040502050505030304" pitchFamily="18" charset="0"/>
              </a:rPr>
              <a:t>Either all operations of the transaction are reflected properly in the database, or none are.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Consistency: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>
                <a:effectLst/>
                <a:latin typeface="Palatino Linotype" panose="02040502050505030304" pitchFamily="18" charset="0"/>
              </a:rPr>
              <a:t>Execution of a transaction in isolation (that is, with no other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>
                <a:effectLst/>
                <a:latin typeface="Palatino Linotype" panose="02040502050505030304" pitchFamily="18" charset="0"/>
              </a:rPr>
              <a:t>transaction executing concurrently) preserves the consistency of the database.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Not </a:t>
            </a:r>
            <a:r>
              <a:rPr lang="en-US" dirty="0" err="1">
                <a:latin typeface="Palatino Linotype" panose="02040502050505030304" pitchFamily="18" charset="0"/>
              </a:rPr>
              <a:t>refering</a:t>
            </a:r>
            <a:r>
              <a:rPr lang="en-US" dirty="0">
                <a:latin typeface="Palatino Linotype" panose="02040502050505030304" pitchFamily="18" charset="0"/>
              </a:rPr>
              <a:t> to database consistency constraints.</a:t>
            </a:r>
            <a:endParaRPr lang="en-US" dirty="0">
              <a:effectLst/>
              <a:latin typeface="Palatino Linotype" panose="02040502050505030304" pitchFamily="18" charset="0"/>
            </a:endParaRPr>
          </a:p>
          <a:p>
            <a:pPr lvl="1"/>
            <a:endParaRPr lang="en-US" dirty="0">
              <a:effectLst/>
              <a:latin typeface="Palatino Linotype" panose="02040502050505030304" pitchFamily="18" charset="0"/>
            </a:endParaRPr>
          </a:p>
          <a:p>
            <a:r>
              <a:rPr lang="en-US" sz="2400" b="1" dirty="0">
                <a:effectLst/>
                <a:latin typeface="Palatino Linotype" panose="02040502050505030304" pitchFamily="18" charset="0"/>
              </a:rPr>
              <a:t>Isolation</a:t>
            </a:r>
            <a:r>
              <a:rPr lang="en-US" sz="2400" dirty="0">
                <a:effectLst/>
                <a:latin typeface="Palatino Linotype" panose="02040502050505030304" pitchFamily="18" charset="0"/>
              </a:rPr>
              <a:t>: For every pair of concurrent  (executing at the same time) transactions Ti and </a:t>
            </a:r>
            <a:r>
              <a:rPr lang="en-US" sz="2400" dirty="0" err="1">
                <a:effectLst/>
                <a:latin typeface="Palatino Linotype" panose="02040502050505030304" pitchFamily="18" charset="0"/>
              </a:rPr>
              <a:t>Tj</a:t>
            </a:r>
            <a:r>
              <a:rPr lang="en-US" sz="2400" dirty="0">
                <a:effectLst/>
                <a:latin typeface="Palatino Linotype" panose="02040502050505030304" pitchFamily="18" charset="0"/>
              </a:rPr>
              <a:t> , either Ti finished execution before </a:t>
            </a:r>
            <a:r>
              <a:rPr lang="en-US" sz="2400" dirty="0" err="1">
                <a:effectLst/>
                <a:latin typeface="Palatino Linotype" panose="02040502050505030304" pitchFamily="18" charset="0"/>
              </a:rPr>
              <a:t>Tj</a:t>
            </a:r>
            <a:r>
              <a:rPr lang="en-US" sz="2400" dirty="0">
                <a:effectLst/>
                <a:latin typeface="Palatino Linotype" panose="02040502050505030304" pitchFamily="18" charset="0"/>
              </a:rPr>
              <a:t> started, or Ti started execution after </a:t>
            </a:r>
            <a:r>
              <a:rPr lang="en-US" sz="2400" dirty="0" err="1">
                <a:effectLst/>
                <a:latin typeface="Palatino Linotype" panose="02040502050505030304" pitchFamily="18" charset="0"/>
              </a:rPr>
              <a:t>Tj</a:t>
            </a:r>
            <a:r>
              <a:rPr lang="en-US" sz="2400" dirty="0">
                <a:effectLst/>
                <a:latin typeface="Palatino Linotype" panose="02040502050505030304" pitchFamily="18" charset="0"/>
              </a:rPr>
              <a:t> finished. 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T</a:t>
            </a:r>
            <a:r>
              <a:rPr lang="en-US" dirty="0">
                <a:effectLst/>
                <a:latin typeface="Palatino Linotype" panose="02040502050505030304" pitchFamily="18" charset="0"/>
              </a:rPr>
              <a:t>ransactions are unaware of other transactions executing</a:t>
            </a:r>
          </a:p>
          <a:p>
            <a:endParaRPr lang="en-US" sz="2400" dirty="0">
              <a:effectLst/>
              <a:latin typeface="Palatino Linotype" panose="02040502050505030304" pitchFamily="18" charset="0"/>
            </a:endParaRPr>
          </a:p>
          <a:p>
            <a:r>
              <a:rPr lang="en-US" sz="2400" b="1" dirty="0">
                <a:effectLst/>
                <a:latin typeface="Palatino Linotype" panose="02040502050505030304" pitchFamily="18" charset="0"/>
              </a:rPr>
              <a:t>Durability: </a:t>
            </a:r>
            <a:r>
              <a:rPr lang="en-US" sz="2400" dirty="0">
                <a:effectLst/>
                <a:latin typeface="Palatino Linotype" panose="02040502050505030304" pitchFamily="18" charset="0"/>
              </a:rPr>
              <a:t>Once a transaction completes successfully, any changes it made to the database should persist, even if there are system failures.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3B8FD9-BDEA-1BE4-BFA9-88F665F3D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70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00084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5B6B4A-CE99-BFBF-DD4C-68304D90F3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EA626-FC17-DAA0-E37C-15BF97B94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ACID Properties for a Transaction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5E027-2B92-CD23-1B34-27E8F2C66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When do ACID properties come into play?</a:t>
            </a:r>
          </a:p>
          <a:p>
            <a:endParaRPr lang="en-US" sz="2400" b="1" dirty="0">
              <a:latin typeface="Palatino Linotype" panose="02040502050505030304" pitchFamily="18" charset="0"/>
            </a:endParaRPr>
          </a:p>
          <a:p>
            <a:endParaRPr lang="en-US" sz="2400" b="1" dirty="0">
              <a:effectLst/>
              <a:latin typeface="Palatino Linotype" panose="02040502050505030304" pitchFamily="18" charset="0"/>
            </a:endParaRPr>
          </a:p>
          <a:p>
            <a:endParaRPr lang="en-US" sz="2400" dirty="0">
              <a:effectLst/>
              <a:latin typeface="Palatino Linotype" panose="02040502050505030304" pitchFamily="18" charset="0"/>
            </a:endParaRPr>
          </a:p>
          <a:p>
            <a:endParaRPr lang="en-US" sz="2400" dirty="0">
              <a:effectLst/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B77927-9548-2F9B-A47C-17ECC26CC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71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60347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A864D8-D87A-7A93-1350-61DCEF4EB9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9AAFB-569C-D566-A9BF-95A90F604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ACID Properties for a Transaction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E383C-CF86-6811-CD13-03D993B00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When do ACID properties come into play?</a:t>
            </a:r>
          </a:p>
          <a:p>
            <a:pPr lvl="1"/>
            <a:r>
              <a:rPr lang="en-US" b="1" dirty="0">
                <a:latin typeface="Palatino Linotype" panose="02040502050505030304" pitchFamily="18" charset="0"/>
              </a:rPr>
              <a:t>Concurrency!</a:t>
            </a:r>
          </a:p>
          <a:p>
            <a:pPr marL="457200" lvl="1" indent="0">
              <a:buNone/>
            </a:pPr>
            <a:endParaRPr lang="en-US" b="1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In a concurrent system or database, two or more transactions may attempt to fetch the same data.</a:t>
            </a:r>
          </a:p>
          <a:p>
            <a:endParaRPr lang="en-US" sz="2400" b="1" dirty="0">
              <a:effectLst/>
              <a:latin typeface="Palatino Linotype" panose="02040502050505030304" pitchFamily="18" charset="0"/>
            </a:endParaRPr>
          </a:p>
          <a:p>
            <a:r>
              <a:rPr lang="en-US" sz="2400" b="1" dirty="0">
                <a:effectLst/>
                <a:latin typeface="Palatino Linotype" panose="02040502050505030304" pitchFamily="18" charset="0"/>
              </a:rPr>
              <a:t>But, why is this an issue?</a:t>
            </a:r>
          </a:p>
          <a:p>
            <a:endParaRPr lang="en-US" sz="2400" dirty="0">
              <a:effectLst/>
              <a:latin typeface="Palatino Linotype" panose="02040502050505030304" pitchFamily="18" charset="0"/>
            </a:endParaRPr>
          </a:p>
          <a:p>
            <a:endParaRPr lang="en-US" sz="2400" dirty="0">
              <a:effectLst/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34B109-F467-B9EF-4A06-C1BD5233F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72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3858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8E7D2E-C2CB-A8AC-D61F-560A041F0C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2AD4E-58D6-8533-B0C2-B93835CD8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ACID Properties for a Transaction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899BD-9D1E-3063-D6C6-486EE2BC9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When do ACID properties come into play?</a:t>
            </a:r>
          </a:p>
          <a:p>
            <a:pPr lvl="1"/>
            <a:r>
              <a:rPr lang="en-US" b="1" dirty="0">
                <a:latin typeface="Palatino Linotype" panose="02040502050505030304" pitchFamily="18" charset="0"/>
              </a:rPr>
              <a:t>Concurrency!</a:t>
            </a:r>
          </a:p>
          <a:p>
            <a:pPr marL="457200" lvl="1" indent="0">
              <a:buNone/>
            </a:pPr>
            <a:endParaRPr lang="en-US" b="1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In a concurrent system or database, two or more transactions may attempt to fetch the same data.</a:t>
            </a:r>
          </a:p>
          <a:p>
            <a:endParaRPr lang="en-US" sz="2400" b="1" dirty="0">
              <a:effectLst/>
              <a:latin typeface="Palatino Linotype" panose="02040502050505030304" pitchFamily="18" charset="0"/>
            </a:endParaRPr>
          </a:p>
          <a:p>
            <a:r>
              <a:rPr lang="en-US" sz="2400" b="1" dirty="0">
                <a:effectLst/>
                <a:latin typeface="Palatino Linotype" panose="02040502050505030304" pitchFamily="18" charset="0"/>
              </a:rPr>
              <a:t>But, why is this an issue?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Concurrency if not handled well can lead to ACID violations.</a:t>
            </a:r>
          </a:p>
          <a:p>
            <a:pPr lvl="1"/>
            <a:r>
              <a:rPr lang="en-US" dirty="0">
                <a:effectLst/>
                <a:latin typeface="Palatino Linotype" panose="02040502050505030304" pitchFamily="18" charset="0"/>
              </a:rPr>
              <a:t>For </a:t>
            </a:r>
            <a:r>
              <a:rPr lang="en-US" dirty="0">
                <a:latin typeface="Palatino Linotype" panose="02040502050505030304" pitchFamily="18" charset="0"/>
              </a:rPr>
              <a:t>instance. </a:t>
            </a:r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 </a:t>
            </a:r>
            <a:r>
              <a:rPr lang="en-US" dirty="0">
                <a:solidFill>
                  <a:srgbClr val="FF0000"/>
                </a:solidFill>
                <a:latin typeface="Palatino Linotype" panose="02040502050505030304" pitchFamily="18" charset="0"/>
                <a:sym typeface="Wingdings" pitchFamily="2" charset="2"/>
              </a:rPr>
              <a:t>Race conditions</a:t>
            </a:r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!</a:t>
            </a:r>
            <a:endParaRPr lang="en-US" dirty="0">
              <a:effectLst/>
              <a:latin typeface="Palatino Linotype" panose="02040502050505030304" pitchFamily="18" charset="0"/>
            </a:endParaRPr>
          </a:p>
          <a:p>
            <a:endParaRPr lang="en-US" sz="2400" dirty="0">
              <a:effectLst/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F8FD55-C72A-8C49-1A72-1E2659DD9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73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52496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FD0D50-B686-1D41-AFAC-FB5359144F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ABA21-90D2-C342-F4E1-6D26ACDA4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Two Concurrent Transactions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528975-9FB8-4423-9982-DE02A82F8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74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59C9DC3-6900-4D4F-70F8-39FD202C44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532259"/>
              </p:ext>
            </p:extLst>
          </p:nvPr>
        </p:nvGraphicFramePr>
        <p:xfrm>
          <a:off x="1963972" y="1311966"/>
          <a:ext cx="9128098" cy="3888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4049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4564049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888187">
                <a:tc>
                  <a:txBody>
                    <a:bodyPr/>
                    <a:lstStyle/>
                    <a:p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);</a:t>
                      </a:r>
                    </a:p>
                    <a:p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= </a:t>
                      </a:r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− 50;</a:t>
                      </a:r>
                    </a:p>
                    <a:p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);</a:t>
                      </a:r>
                    </a:p>
                    <a:p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);</a:t>
                      </a:r>
                    </a:p>
                    <a:p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= </a:t>
                      </a:r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+ 50;</a:t>
                      </a:r>
                    </a:p>
                    <a:p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).</a:t>
                      </a:r>
                    </a:p>
                    <a:p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);</a:t>
                      </a:r>
                    </a:p>
                    <a:p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temp = </a:t>
                      </a:r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* 0.1;</a:t>
                      </a:r>
                    </a:p>
                    <a:p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= </a:t>
                      </a:r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− temp;</a:t>
                      </a:r>
                    </a:p>
                    <a:p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);</a:t>
                      </a:r>
                    </a:p>
                    <a:p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);</a:t>
                      </a:r>
                    </a:p>
                    <a:p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= </a:t>
                      </a:r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+ temp;</a:t>
                      </a:r>
                    </a:p>
                    <a:p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C1FEE76-E95C-E4F0-48B2-7D81D450D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3226" y="5510252"/>
            <a:ext cx="8562052" cy="11144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latin typeface="Palatino Linotype" panose="02040502050505030304" pitchFamily="18" charset="0"/>
              </a:rPr>
              <a:t>Notice that they are accessing the same variables A and B.</a:t>
            </a:r>
          </a:p>
        </p:txBody>
      </p:sp>
    </p:spTree>
    <p:extLst>
      <p:ext uri="{BB962C8B-B14F-4D97-AF65-F5344CB8AC3E}">
        <p14:creationId xmlns:p14="http://schemas.microsoft.com/office/powerpoint/2010/main" val="185072721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747BE2-9760-AC37-23DA-0E27681E9A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72CF0-C155-6C42-68A5-4B5909504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Conflicting Transactions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D84812-113B-831E-FFCE-3181E90DE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75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15BAB7D-1E4C-FDA5-140E-0060B3DA7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4215" y="2337683"/>
            <a:ext cx="8213697" cy="4294967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b="1" dirty="0">
                <a:latin typeface="Palatino Linotype" panose="02040502050505030304" pitchFamily="18" charset="0"/>
              </a:rPr>
              <a:t>Two transactions </a:t>
            </a:r>
            <a:r>
              <a:rPr lang="en-US" dirty="0">
                <a:latin typeface="Palatino Linotype" panose="02040502050505030304" pitchFamily="18" charset="0"/>
              </a:rPr>
              <a:t>T1 and T2 if they </a:t>
            </a:r>
            <a:r>
              <a:rPr lang="en-US" b="1" dirty="0">
                <a:latin typeface="Palatino Linotype" panose="02040502050505030304" pitchFamily="18" charset="0"/>
              </a:rPr>
              <a:t>concurrently access the same variable </a:t>
            </a:r>
            <a:r>
              <a:rPr lang="en-US" dirty="0">
                <a:latin typeface="Palatino Linotype" panose="02040502050505030304" pitchFamily="18" charset="0"/>
              </a:rPr>
              <a:t>and at least one of that access is a </a:t>
            </a:r>
            <a:r>
              <a:rPr lang="en-US" b="1" dirty="0">
                <a:latin typeface="Palatino Linotype" panose="02040502050505030304" pitchFamily="18" charset="0"/>
              </a:rPr>
              <a:t>write</a:t>
            </a:r>
            <a:r>
              <a:rPr lang="en-US" dirty="0">
                <a:latin typeface="Palatino Linotype" panose="02040502050505030304" pitchFamily="18" charset="0"/>
              </a:rPr>
              <a:t> operation, then they </a:t>
            </a:r>
            <a:r>
              <a:rPr lang="en-US" b="1" dirty="0">
                <a:latin typeface="Palatino Linotype" panose="02040502050505030304" pitchFamily="18" charset="0"/>
              </a:rPr>
              <a:t>conflict</a:t>
            </a:r>
            <a:r>
              <a:rPr lang="en-US" dirty="0">
                <a:latin typeface="Palatino Linotype" panose="0204050205050503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47182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70A664-E949-274D-7E73-1CE85DF316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1BD7A-0C78-66C9-5AF4-6B815AE70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Ways to Sort a set of Keys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79244-E0BA-0F65-47BD-FDF58FFC8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4387174"/>
          </a:xfrm>
        </p:spPr>
        <p:txBody>
          <a:bodyPr>
            <a:noAutofit/>
          </a:bodyPr>
          <a:lstStyle/>
          <a:p>
            <a:r>
              <a:rPr lang="en-US" sz="2400" b="1" dirty="0">
                <a:effectLst/>
                <a:latin typeface="Palatino Linotype" panose="02040502050505030304" pitchFamily="18" charset="0"/>
              </a:rPr>
              <a:t>Is it possible to sort a set of keys/records without running a sorting algorithm?</a:t>
            </a:r>
          </a:p>
          <a:p>
            <a:endParaRPr lang="en-US" sz="2400" b="1" dirty="0">
              <a:latin typeface="Palatino Linotype" panose="02040502050505030304" pitchFamily="18" charset="0"/>
            </a:endParaRPr>
          </a:p>
          <a:p>
            <a:r>
              <a:rPr lang="en-US" sz="2400" dirty="0">
                <a:effectLst/>
                <a:latin typeface="Palatino Linotype" panose="02040502050505030304" pitchFamily="18" charset="0"/>
              </a:rPr>
              <a:t>Yes, what if we have access to a B</a:t>
            </a:r>
            <a:r>
              <a:rPr lang="en-US" sz="2400" baseline="30000" dirty="0">
                <a:effectLst/>
                <a:latin typeface="Palatino Linotype" panose="02040502050505030304" pitchFamily="18" charset="0"/>
              </a:rPr>
              <a:t>+</a:t>
            </a:r>
            <a:r>
              <a:rPr lang="en-US" sz="2400" dirty="0">
                <a:effectLst/>
                <a:latin typeface="Palatino Linotype" panose="02040502050505030304" pitchFamily="18" charset="0"/>
              </a:rPr>
              <a:t>-tree. 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All the leaves in a </a:t>
            </a:r>
            <a:r>
              <a:rPr lang="en-US" dirty="0">
                <a:effectLst/>
                <a:latin typeface="Palatino Linotype" panose="02040502050505030304" pitchFamily="18" charset="0"/>
              </a:rPr>
              <a:t>B</a:t>
            </a:r>
            <a:r>
              <a:rPr lang="en-US" baseline="30000" dirty="0">
                <a:effectLst/>
                <a:latin typeface="Palatino Linotype" panose="02040502050505030304" pitchFamily="18" charset="0"/>
              </a:rPr>
              <a:t>+</a:t>
            </a:r>
            <a:r>
              <a:rPr lang="en-US" dirty="0">
                <a:effectLst/>
                <a:latin typeface="Palatino Linotype" panose="02040502050505030304" pitchFamily="18" charset="0"/>
              </a:rPr>
              <a:t>-tree are sorted!</a:t>
            </a:r>
          </a:p>
          <a:p>
            <a:pPr marL="457200" lvl="1" indent="0">
              <a:buNone/>
            </a:pP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73702A-C72F-E684-F184-29BA4B975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8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443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C51B5C-B848-74A4-D2F1-02F150F152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C8BAE-3413-6A98-1D1C-8EC2C224A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Ways to Sort a set of Keys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C35D5-A4DA-2345-CF90-542F361F0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4387174"/>
          </a:xfrm>
        </p:spPr>
        <p:txBody>
          <a:bodyPr>
            <a:noAutofit/>
          </a:bodyPr>
          <a:lstStyle/>
          <a:p>
            <a:r>
              <a:rPr lang="en-US" sz="2400" b="1" dirty="0">
                <a:effectLst/>
                <a:latin typeface="Palatino Linotype" panose="02040502050505030304" pitchFamily="18" charset="0"/>
              </a:rPr>
              <a:t>Is it possible to sort a set of keys/records without running a sorting algorithm?</a:t>
            </a:r>
          </a:p>
          <a:p>
            <a:endParaRPr lang="en-US" sz="2400" b="1" dirty="0">
              <a:latin typeface="Palatino Linotype" panose="02040502050505030304" pitchFamily="18" charset="0"/>
            </a:endParaRPr>
          </a:p>
          <a:p>
            <a:r>
              <a:rPr lang="en-US" sz="2400" dirty="0">
                <a:effectLst/>
                <a:latin typeface="Palatino Linotype" panose="02040502050505030304" pitchFamily="18" charset="0"/>
              </a:rPr>
              <a:t>Yes, what if we have access to a B</a:t>
            </a:r>
            <a:r>
              <a:rPr lang="en-US" sz="2400" baseline="30000" dirty="0">
                <a:effectLst/>
                <a:latin typeface="Palatino Linotype" panose="02040502050505030304" pitchFamily="18" charset="0"/>
              </a:rPr>
              <a:t>+</a:t>
            </a:r>
            <a:r>
              <a:rPr lang="en-US" sz="2400" dirty="0">
                <a:effectLst/>
                <a:latin typeface="Palatino Linotype" panose="02040502050505030304" pitchFamily="18" charset="0"/>
              </a:rPr>
              <a:t>-tree. 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All the leaves in a </a:t>
            </a:r>
            <a:r>
              <a:rPr lang="en-US" dirty="0">
                <a:effectLst/>
                <a:latin typeface="Palatino Linotype" panose="02040502050505030304" pitchFamily="18" charset="0"/>
              </a:rPr>
              <a:t>B</a:t>
            </a:r>
            <a:r>
              <a:rPr lang="en-US" baseline="30000" dirty="0">
                <a:effectLst/>
                <a:latin typeface="Palatino Linotype" panose="02040502050505030304" pitchFamily="18" charset="0"/>
              </a:rPr>
              <a:t>+</a:t>
            </a:r>
            <a:r>
              <a:rPr lang="en-US" dirty="0">
                <a:effectLst/>
                <a:latin typeface="Palatino Linotype" panose="02040502050505030304" pitchFamily="18" charset="0"/>
              </a:rPr>
              <a:t>-tree are sorted!</a:t>
            </a:r>
          </a:p>
          <a:p>
            <a:pPr lvl="1"/>
            <a:endParaRPr lang="en-US" dirty="0">
              <a:latin typeface="Palatino Linotype" panose="02040502050505030304" pitchFamily="18" charset="0"/>
            </a:endParaRPr>
          </a:p>
          <a:p>
            <a:pPr lvl="1"/>
            <a:r>
              <a:rPr lang="en-US" b="1" dirty="0">
                <a:latin typeface="Palatino Linotype" panose="02040502050505030304" pitchFamily="18" charset="0"/>
              </a:rPr>
              <a:t>Can we do something more?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230B8E-48C1-E8BD-4E9C-172E28804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9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268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61653</TotalTime>
  <Words>3134</Words>
  <Application>Microsoft Macintosh PowerPoint</Application>
  <PresentationFormat>Widescreen</PresentationFormat>
  <Paragraphs>1015</Paragraphs>
  <Slides>75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0" baseType="lpstr">
      <vt:lpstr>Arial</vt:lpstr>
      <vt:lpstr>Calibri</vt:lpstr>
      <vt:lpstr>Calibri Light</vt:lpstr>
      <vt:lpstr>Palatino Linotype</vt:lpstr>
      <vt:lpstr>Office Theme</vt:lpstr>
      <vt:lpstr>Database Processing CS 451 / 551</vt:lpstr>
      <vt:lpstr>Assignment 2 is Out! Deadline: Nov 15, 2024 at 11:59pm  </vt:lpstr>
      <vt:lpstr>Query Processing</vt:lpstr>
      <vt:lpstr>Query Processing</vt:lpstr>
      <vt:lpstr>Why is Sorting Interesting to Us?</vt:lpstr>
      <vt:lpstr>Why is Sorting Interesting to Us?</vt:lpstr>
      <vt:lpstr>Ways to Sort a set of Keys</vt:lpstr>
      <vt:lpstr>Ways to Sort a set of Keys</vt:lpstr>
      <vt:lpstr>Ways to Sort a set of Keys</vt:lpstr>
      <vt:lpstr>Top-N Heap Sort</vt:lpstr>
      <vt:lpstr>Top-N Heap Sort</vt:lpstr>
      <vt:lpstr>Top-N Heap Sort</vt:lpstr>
      <vt:lpstr>Top-N Heap Sort</vt:lpstr>
      <vt:lpstr>Top-N Heap Sort</vt:lpstr>
      <vt:lpstr>Top-N Heap Sort</vt:lpstr>
      <vt:lpstr>Top-N Heap Sort</vt:lpstr>
      <vt:lpstr>Top-N Heap Sort</vt:lpstr>
      <vt:lpstr>Top-N Heap Sort</vt:lpstr>
      <vt:lpstr>Top-N Heap Sort</vt:lpstr>
      <vt:lpstr>Top-N Heap Sort</vt:lpstr>
      <vt:lpstr>Top-N Heap Sort</vt:lpstr>
      <vt:lpstr>Top-N Heap Sort</vt:lpstr>
      <vt:lpstr>Top-N Heap Sort</vt:lpstr>
      <vt:lpstr>Top-N Heap Sort</vt:lpstr>
      <vt:lpstr>Top-N Heap Sort</vt:lpstr>
      <vt:lpstr>Top-N Heap Sort</vt:lpstr>
      <vt:lpstr>Ways to Sort a set of Key</vt:lpstr>
      <vt:lpstr>Ways to Sort a set of Key</vt:lpstr>
      <vt:lpstr>Ways to Sort a set of Key</vt:lpstr>
      <vt:lpstr>Ways to Sort a set of Key</vt:lpstr>
      <vt:lpstr>Ways to Sort a set of Key</vt:lpstr>
      <vt:lpstr>Ways to Sort a set of Key</vt:lpstr>
      <vt:lpstr>Ways to Sort a set of Key</vt:lpstr>
      <vt:lpstr>External Merge-Sort</vt:lpstr>
      <vt:lpstr>External Merge-Sort</vt:lpstr>
      <vt:lpstr>External Merge-Sort</vt:lpstr>
      <vt:lpstr>N-Way External Merge-Sort</vt:lpstr>
      <vt:lpstr>2-Way External Merge-Sort  N=2</vt:lpstr>
      <vt:lpstr>2-Way External Merge-Sort  N=2</vt:lpstr>
      <vt:lpstr>2-Way External Merge-Sort  N=2</vt:lpstr>
      <vt:lpstr>2-Way External Merge-Sort  N=2</vt:lpstr>
      <vt:lpstr>2-Way External Merge-Sort  N=2</vt:lpstr>
      <vt:lpstr>2-Way External Merge-Sort  N=2</vt:lpstr>
      <vt:lpstr>2-Way External Merge-Sort  N=2</vt:lpstr>
      <vt:lpstr>2-Way External Merge-Sort  N=2</vt:lpstr>
      <vt:lpstr>2-Way External Merge-Sort  N=2</vt:lpstr>
      <vt:lpstr>2-Way External Merge-Sort  N=2</vt:lpstr>
      <vt:lpstr>2-Way External Merge-Sort  N=2</vt:lpstr>
      <vt:lpstr>2-Way External Merge-Sort  N=2</vt:lpstr>
      <vt:lpstr>2-Way External Merge-Sort  N=2</vt:lpstr>
      <vt:lpstr>2-Way External Merge-Sort  N=2</vt:lpstr>
      <vt:lpstr>2-Way External Merge-Sort  N=2</vt:lpstr>
      <vt:lpstr>2-Way External Merge-Sort  N=2</vt:lpstr>
      <vt:lpstr>2-Way External Merge-Sort  N=2</vt:lpstr>
      <vt:lpstr>2-Way External Merge-Sort  N=2</vt:lpstr>
      <vt:lpstr>2-Way External Merge-Sort  N=2</vt:lpstr>
      <vt:lpstr>2-Way External Merge-Sort  N=2</vt:lpstr>
      <vt:lpstr>2-Way External Merge-Sort  N=2</vt:lpstr>
      <vt:lpstr>Transactions</vt:lpstr>
      <vt:lpstr>Transactions</vt:lpstr>
      <vt:lpstr>How to define a Transaction?</vt:lpstr>
      <vt:lpstr>How to define a Transaction?</vt:lpstr>
      <vt:lpstr>How to define a Transaction?</vt:lpstr>
      <vt:lpstr>How to define a Transaction?</vt:lpstr>
      <vt:lpstr>ACID Properties for a Transaction</vt:lpstr>
      <vt:lpstr>ACID Properties for a Transaction</vt:lpstr>
      <vt:lpstr>ACID Properties for a Transaction</vt:lpstr>
      <vt:lpstr>ACID Properties for a Transaction</vt:lpstr>
      <vt:lpstr>ACID Properties for a Transaction</vt:lpstr>
      <vt:lpstr>ACID Properties for a Transaction</vt:lpstr>
      <vt:lpstr>ACID Properties for a Transaction</vt:lpstr>
      <vt:lpstr>ACID Properties for a Transaction</vt:lpstr>
      <vt:lpstr>ACID Properties for a Transaction</vt:lpstr>
      <vt:lpstr>Two Concurrent Transactions</vt:lpstr>
      <vt:lpstr>Conflicting Transactions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Databases</dc:title>
  <dc:creator>Suyash Gupta</dc:creator>
  <cp:lastModifiedBy>Suyash Gupta</cp:lastModifiedBy>
  <cp:revision>1442</cp:revision>
  <dcterms:created xsi:type="dcterms:W3CDTF">2023-07-25T15:37:00Z</dcterms:created>
  <dcterms:modified xsi:type="dcterms:W3CDTF">2024-11-07T18:52:43Z</dcterms:modified>
</cp:coreProperties>
</file>