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334" r:id="rId4"/>
    <p:sldId id="335" r:id="rId5"/>
    <p:sldId id="336" r:id="rId6"/>
    <p:sldId id="338" r:id="rId7"/>
    <p:sldId id="337" r:id="rId8"/>
    <p:sldId id="333" r:id="rId9"/>
    <p:sldId id="260" r:id="rId10"/>
    <p:sldId id="294" r:id="rId11"/>
    <p:sldId id="268" r:id="rId12"/>
    <p:sldId id="295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13" r:id="rId23"/>
    <p:sldId id="307" r:id="rId24"/>
    <p:sldId id="306" r:id="rId25"/>
    <p:sldId id="308" r:id="rId26"/>
    <p:sldId id="309" r:id="rId27"/>
    <p:sldId id="311" r:id="rId28"/>
    <p:sldId id="310" r:id="rId29"/>
    <p:sldId id="312" r:id="rId30"/>
    <p:sldId id="314" r:id="rId31"/>
    <p:sldId id="317" r:id="rId32"/>
    <p:sldId id="316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9" r:id="rId46"/>
    <p:sldId id="330" r:id="rId47"/>
    <p:sldId id="331" r:id="rId48"/>
    <p:sldId id="332" r:id="rId49"/>
    <p:sldId id="280" r:id="rId50"/>
    <p:sldId id="34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69"/>
    <p:restoredTop sz="96327"/>
  </p:normalViewPr>
  <p:slideViewPr>
    <p:cSldViewPr snapToGrid="0">
      <p:cViewPr varScale="1">
        <p:scale>
          <a:sx n="123" d="100"/>
          <a:sy n="123" d="100"/>
        </p:scale>
        <p:origin x="208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10/3/24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10/3/24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10/3/24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10/3/24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10/3/24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10/3/24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2B48C8-AF44-B5F0-987F-4D4208665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>
                <a:latin typeface="Palatino Linotype" panose="02040502050505030304" pitchFamily="18" charset="0"/>
              </a:rPr>
              <a:t>Database Processing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451 / 551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6" y="2992675"/>
            <a:ext cx="6451600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2: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Structured Query Language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Basic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76" y="1182891"/>
            <a:ext cx="11428789" cy="553858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char(n)</a:t>
            </a:r>
            <a:r>
              <a:rPr lang="en-US" sz="2400" dirty="0">
                <a:latin typeface="Palatino Linotype" panose="02040502050505030304" pitchFamily="18" charset="0"/>
              </a:rPr>
              <a:t> – fixed length character string of length </a:t>
            </a:r>
            <a:r>
              <a:rPr lang="en-US" sz="2400" b="1" dirty="0">
                <a:latin typeface="Palatino Linotype" panose="02040502050505030304" pitchFamily="18" charset="0"/>
              </a:rPr>
              <a:t>n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>
                <a:latin typeface="Palatino Linotype" panose="02040502050505030304" pitchFamily="18" charset="0"/>
              </a:rPr>
              <a:t>Say </a:t>
            </a:r>
            <a:r>
              <a:rPr lang="en-US" sz="2000" b="1" dirty="0">
                <a:latin typeface="Palatino Linotype" panose="02040502050505030304" pitchFamily="18" charset="0"/>
              </a:rPr>
              <a:t>char(10)</a:t>
            </a:r>
            <a:r>
              <a:rPr lang="en-US" sz="2000" dirty="0">
                <a:latin typeface="Palatino Linotype" panose="02040502050505030304" pitchFamily="18" charset="0"/>
              </a:rPr>
              <a:t> and you store a string “Alice”, then </a:t>
            </a:r>
            <a:r>
              <a:rPr lang="en-US" sz="2000" b="1" dirty="0">
                <a:latin typeface="Palatino Linotype" panose="02040502050505030304" pitchFamily="18" charset="0"/>
              </a:rPr>
              <a:t>5</a:t>
            </a:r>
            <a:r>
              <a:rPr lang="en-US" sz="2000" dirty="0">
                <a:latin typeface="Palatino Linotype" panose="02040502050505030304" pitchFamily="18" charset="0"/>
              </a:rPr>
              <a:t> spaces are added before storing.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varchar(n)</a:t>
            </a:r>
            <a:r>
              <a:rPr lang="en-US" sz="2400" dirty="0">
                <a:latin typeface="Palatino Linotype" panose="02040502050505030304" pitchFamily="18" charset="0"/>
              </a:rPr>
              <a:t> – variable length character string with maximum length </a:t>
            </a:r>
            <a:r>
              <a:rPr lang="en-US" sz="2400" b="1" dirty="0">
                <a:latin typeface="Palatino Linotype" panose="02040502050505030304" pitchFamily="18" charset="0"/>
              </a:rPr>
              <a:t>n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int / </a:t>
            </a:r>
            <a:r>
              <a:rPr lang="en-US" sz="2400" b="1" dirty="0" err="1">
                <a:latin typeface="Palatino Linotype" panose="02040502050505030304" pitchFamily="18" charset="0"/>
              </a:rPr>
              <a:t>smallint</a:t>
            </a:r>
            <a:r>
              <a:rPr lang="en-US" sz="2400" b="1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</a:rPr>
              <a:t>(small integer) – machine dependent size.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numeric(</a:t>
            </a:r>
            <a:r>
              <a:rPr lang="en-US" sz="2400" b="1" dirty="0" err="1">
                <a:latin typeface="Palatino Linotype" panose="02040502050505030304" pitchFamily="18" charset="0"/>
              </a:rPr>
              <a:t>p,d</a:t>
            </a:r>
            <a:r>
              <a:rPr lang="en-US" sz="2400" b="1" dirty="0">
                <a:latin typeface="Palatino Linotype" panose="02040502050505030304" pitchFamily="18" charset="0"/>
              </a:rPr>
              <a:t>)</a:t>
            </a:r>
            <a:r>
              <a:rPr lang="en-US" sz="2400" dirty="0">
                <a:latin typeface="Palatino Linotype" panose="02040502050505030304" pitchFamily="18" charset="0"/>
              </a:rPr>
              <a:t> – fixed point number with total </a:t>
            </a:r>
            <a:r>
              <a:rPr lang="en-US" sz="2400" b="1" dirty="0">
                <a:latin typeface="Palatino Linotype" panose="02040502050505030304" pitchFamily="18" charset="0"/>
              </a:rPr>
              <a:t>p</a:t>
            </a:r>
            <a:r>
              <a:rPr lang="en-US" sz="2400" dirty="0">
                <a:latin typeface="Palatino Linotype" panose="02040502050505030304" pitchFamily="18" charset="0"/>
              </a:rPr>
              <a:t> digits (plus a sign) and </a:t>
            </a:r>
            <a:r>
              <a:rPr lang="en-US" sz="2400" b="1" dirty="0">
                <a:latin typeface="Palatino Linotype" panose="02040502050505030304" pitchFamily="18" charset="0"/>
              </a:rPr>
              <a:t>d</a:t>
            </a:r>
            <a:r>
              <a:rPr lang="en-US" sz="2400" dirty="0">
                <a:latin typeface="Palatino Linotype" panose="02040502050505030304" pitchFamily="18" charset="0"/>
              </a:rPr>
              <a:t> of the </a:t>
            </a:r>
            <a:r>
              <a:rPr lang="en-US" sz="2400" b="1" dirty="0">
                <a:latin typeface="Palatino Linotype" panose="02040502050505030304" pitchFamily="18" charset="0"/>
              </a:rPr>
              <a:t>p</a:t>
            </a:r>
            <a:r>
              <a:rPr lang="en-US" sz="2400" dirty="0">
                <a:latin typeface="Palatino Linotype" panose="02040502050505030304" pitchFamily="18" charset="0"/>
              </a:rPr>
              <a:t> digits after the decimal point.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float(n)</a:t>
            </a:r>
            <a:r>
              <a:rPr lang="en-US" sz="2400" dirty="0">
                <a:latin typeface="Palatino Linotype" panose="02040502050505030304" pitchFamily="18" charset="0"/>
              </a:rPr>
              <a:t> – floating-point number with precision of at least </a:t>
            </a:r>
            <a:r>
              <a:rPr lang="en-US" sz="2400" b="1" dirty="0">
                <a:latin typeface="Palatino Linotype" panose="02040502050505030304" pitchFamily="18" charset="0"/>
              </a:rPr>
              <a:t>n</a:t>
            </a:r>
            <a:r>
              <a:rPr lang="en-US" sz="2400" dirty="0">
                <a:latin typeface="Palatino Linotype" panose="02040502050505030304" pitchFamily="18" charset="0"/>
              </a:rPr>
              <a:t> digits.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null</a:t>
            </a:r>
            <a:r>
              <a:rPr lang="en-US" sz="2400" dirty="0">
                <a:latin typeface="Palatino Linotype" panose="02040502050505030304" pitchFamily="18" charset="0"/>
              </a:rPr>
              <a:t> a special value, available to all the types, indicates an absent value.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>
                <a:latin typeface="Palatino Linotype" panose="02040502050505030304" pitchFamily="18" charset="0"/>
              </a:rPr>
              <a:t>Suppose you don’t know what value to fill for an attribute in a tuple </a:t>
            </a:r>
            <a:r>
              <a:rPr lang="en-US" sz="2000" dirty="0">
                <a:latin typeface="Palatino Linotype" panose="02040502050505030304" pitchFamily="18" charset="0"/>
                <a:sym typeface="Wingdings" pitchFamily="2" charset="2"/>
              </a:rPr>
              <a:t> use null. 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81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436409"/>
            <a:ext cx="9247414" cy="33793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create table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(	name	</a:t>
            </a:r>
            <a:r>
              <a:rPr lang="en-US" sz="2400" b="1" dirty="0">
                <a:latin typeface="Palatino Linotype" panose="02040502050505030304" pitchFamily="18" charset="0"/>
              </a:rPr>
              <a:t>varchar</a:t>
            </a:r>
            <a:r>
              <a:rPr lang="en-US" sz="2400" dirty="0">
                <a:latin typeface="Palatino Linotype" panose="02040502050505030304" pitchFamily="18" charset="0"/>
              </a:rPr>
              <a:t>(20),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age	</a:t>
            </a:r>
            <a:r>
              <a:rPr lang="en-US" sz="2400" b="1" dirty="0">
                <a:latin typeface="Palatino Linotype" panose="02040502050505030304" pitchFamily="18" charset="0"/>
              </a:rPr>
              <a:t>int</a:t>
            </a:r>
            <a:r>
              <a:rPr lang="en-US" sz="24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title	</a:t>
            </a:r>
            <a:r>
              <a:rPr lang="en-US" sz="2400" b="1" dirty="0">
                <a:latin typeface="Palatino Linotype" panose="02040502050505030304" pitchFamily="18" charset="0"/>
              </a:rPr>
              <a:t>varchar</a:t>
            </a:r>
            <a:r>
              <a:rPr lang="en-US" sz="2400" dirty="0">
                <a:latin typeface="Palatino Linotype" panose="02040502050505030304" pitchFamily="18" charset="0"/>
              </a:rPr>
              <a:t>(30)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778C-3E2C-8860-054C-C171C703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Create Table</a:t>
            </a:r>
          </a:p>
        </p:txBody>
      </p:sp>
    </p:spTree>
    <p:extLst>
      <p:ext uri="{BB962C8B-B14F-4D97-AF65-F5344CB8AC3E}">
        <p14:creationId xmlns:p14="http://schemas.microsoft.com/office/powerpoint/2010/main" val="2462986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436409"/>
            <a:ext cx="9247414" cy="33793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create table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(	name	</a:t>
            </a:r>
            <a:r>
              <a:rPr lang="en-US" sz="2400" b="1" dirty="0">
                <a:latin typeface="Palatino Linotype" panose="02040502050505030304" pitchFamily="18" charset="0"/>
              </a:rPr>
              <a:t>varchar</a:t>
            </a:r>
            <a:r>
              <a:rPr lang="en-US" sz="2400" dirty="0">
                <a:latin typeface="Palatino Linotype" panose="02040502050505030304" pitchFamily="18" charset="0"/>
              </a:rPr>
              <a:t>(20),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age	</a:t>
            </a:r>
            <a:r>
              <a:rPr lang="en-US" sz="2400" b="1" dirty="0">
                <a:latin typeface="Palatino Linotype" panose="02040502050505030304" pitchFamily="18" charset="0"/>
              </a:rPr>
              <a:t>int</a:t>
            </a:r>
            <a:r>
              <a:rPr lang="en-US" sz="24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title	</a:t>
            </a:r>
            <a:r>
              <a:rPr lang="en-US" sz="2400" b="1" dirty="0">
                <a:latin typeface="Palatino Linotype" panose="02040502050505030304" pitchFamily="18" charset="0"/>
              </a:rPr>
              <a:t>varchar</a:t>
            </a:r>
            <a:r>
              <a:rPr lang="en-US" sz="2400" dirty="0">
                <a:latin typeface="Palatino Linotype" panose="02040502050505030304" pitchFamily="18" charset="0"/>
              </a:rPr>
              <a:t>(30),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</a:t>
            </a:r>
            <a:r>
              <a:rPr lang="en-US" sz="2400" b="1" dirty="0">
                <a:latin typeface="Palatino Linotype" panose="02040502050505030304" pitchFamily="18" charset="0"/>
              </a:rPr>
              <a:t>primary key</a:t>
            </a:r>
            <a:r>
              <a:rPr lang="en-US" sz="2400" dirty="0">
                <a:latin typeface="Palatino Linotype" panose="02040502050505030304" pitchFamily="18" charset="0"/>
              </a:rPr>
              <a:t> (name)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778C-3E2C-8860-054C-C171C703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Create Table: Specifying a Primary Key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BE0907-F986-C6E6-CB75-F3B24D48F044}"/>
              </a:ext>
            </a:extLst>
          </p:cNvPr>
          <p:cNvSpPr txBox="1"/>
          <p:nvPr/>
        </p:nvSpPr>
        <p:spPr>
          <a:xfrm>
            <a:off x="814123" y="4831878"/>
            <a:ext cx="9247414" cy="1143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The values of primary key attribute are by default forced to be </a:t>
            </a:r>
            <a:r>
              <a:rPr lang="en-US" sz="2400" b="1" i="1" dirty="0">
                <a:latin typeface="Palatino Linotype" panose="02040502050505030304" pitchFamily="18" charset="0"/>
              </a:rPr>
              <a:t>non null and unique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252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436409"/>
            <a:ext cx="9247414" cy="33793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create table</a:t>
            </a:r>
            <a:r>
              <a:rPr lang="en-US" sz="2400" dirty="0">
                <a:latin typeface="Palatino Linotype" panose="02040502050505030304" pitchFamily="18" charset="0"/>
              </a:rPr>
              <a:t> courses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(	</a:t>
            </a:r>
            <a:r>
              <a:rPr lang="en-US" sz="2400" dirty="0" err="1">
                <a:latin typeface="Palatino Linotype" panose="02040502050505030304" pitchFamily="18" charset="0"/>
              </a:rPr>
              <a:t>course_name</a:t>
            </a:r>
            <a:r>
              <a:rPr lang="en-US" sz="2400" dirty="0">
                <a:latin typeface="Palatino Linotype" panose="02040502050505030304" pitchFamily="18" charset="0"/>
              </a:rPr>
              <a:t>		</a:t>
            </a:r>
            <a:r>
              <a:rPr lang="en-US" sz="2400" b="1" dirty="0">
                <a:latin typeface="Palatino Linotype" panose="02040502050505030304" pitchFamily="18" charset="0"/>
              </a:rPr>
              <a:t>varchar</a:t>
            </a:r>
            <a:r>
              <a:rPr lang="en-US" sz="2400" dirty="0">
                <a:latin typeface="Palatino Linotype" panose="02040502050505030304" pitchFamily="18" charset="0"/>
              </a:rPr>
              <a:t>(30),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quarter		</a:t>
            </a:r>
            <a:r>
              <a:rPr lang="en-US" sz="2400" b="1" dirty="0">
                <a:latin typeface="Palatino Linotype" panose="02040502050505030304" pitchFamily="18" charset="0"/>
              </a:rPr>
              <a:t>int</a:t>
            </a:r>
            <a:r>
              <a:rPr lang="en-US" sz="24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year			</a:t>
            </a:r>
            <a:r>
              <a:rPr lang="en-US" sz="2400" b="1" dirty="0">
                <a:latin typeface="Palatino Linotype" panose="02040502050505030304" pitchFamily="18" charset="0"/>
              </a:rPr>
              <a:t>int</a:t>
            </a:r>
            <a:r>
              <a:rPr lang="en-US" sz="24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</a:t>
            </a:r>
            <a:r>
              <a:rPr lang="en-US" sz="2400" b="1" dirty="0">
                <a:latin typeface="Palatino Linotype" panose="02040502050505030304" pitchFamily="18" charset="0"/>
              </a:rPr>
              <a:t>primary key</a:t>
            </a:r>
            <a:r>
              <a:rPr lang="en-US" sz="2400" dirty="0">
                <a:latin typeface="Palatino Linotype" panose="02040502050505030304" pitchFamily="18" charset="0"/>
              </a:rPr>
              <a:t> (</a:t>
            </a:r>
            <a:r>
              <a:rPr lang="en-US" sz="2400" dirty="0" err="1">
                <a:latin typeface="Palatino Linotype" panose="02040502050505030304" pitchFamily="18" charset="0"/>
              </a:rPr>
              <a:t>course_name</a:t>
            </a:r>
            <a:r>
              <a:rPr lang="en-US" sz="2400" dirty="0">
                <a:latin typeface="Palatino Linotype" panose="02040502050505030304" pitchFamily="18" charset="0"/>
              </a:rPr>
              <a:t>, quarter, year)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778C-3E2C-8860-054C-C171C703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Multiple Attributes as a Primary Key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BE0907-F986-C6E6-CB75-F3B24D48F044}"/>
              </a:ext>
            </a:extLst>
          </p:cNvPr>
          <p:cNvSpPr txBox="1"/>
          <p:nvPr/>
        </p:nvSpPr>
        <p:spPr>
          <a:xfrm>
            <a:off x="814123" y="4831878"/>
            <a:ext cx="9247414" cy="1143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When no single attribute can guarantee a non null and unique value, then multiple attributes can together serve as a primary key.</a:t>
            </a:r>
          </a:p>
        </p:txBody>
      </p:sp>
    </p:spTree>
    <p:extLst>
      <p:ext uri="{BB962C8B-B14F-4D97-AF65-F5344CB8AC3E}">
        <p14:creationId xmlns:p14="http://schemas.microsoft.com/office/powerpoint/2010/main" val="1497664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436409"/>
            <a:ext cx="9247414" cy="33793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create table</a:t>
            </a:r>
            <a:r>
              <a:rPr lang="en-US" sz="2400" dirty="0">
                <a:latin typeface="Palatino Linotype" panose="02040502050505030304" pitchFamily="18" charset="0"/>
              </a:rPr>
              <a:t> courses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(	</a:t>
            </a:r>
            <a:r>
              <a:rPr lang="en-US" sz="2400" dirty="0" err="1">
                <a:latin typeface="Palatino Linotype" panose="02040502050505030304" pitchFamily="18" charset="0"/>
              </a:rPr>
              <a:t>course_name</a:t>
            </a:r>
            <a:r>
              <a:rPr lang="en-US" sz="2400" dirty="0">
                <a:latin typeface="Palatino Linotype" panose="02040502050505030304" pitchFamily="18" charset="0"/>
              </a:rPr>
              <a:t>		</a:t>
            </a:r>
            <a:r>
              <a:rPr lang="en-US" sz="2400" b="1" dirty="0">
                <a:latin typeface="Palatino Linotype" panose="02040502050505030304" pitchFamily="18" charset="0"/>
              </a:rPr>
              <a:t>varchar</a:t>
            </a:r>
            <a:r>
              <a:rPr lang="en-US" sz="2400" dirty="0">
                <a:latin typeface="Palatino Linotype" panose="02040502050505030304" pitchFamily="18" charset="0"/>
              </a:rPr>
              <a:t>(30),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quarter		</a:t>
            </a:r>
            <a:r>
              <a:rPr lang="en-US" sz="2400" b="1" dirty="0">
                <a:latin typeface="Palatino Linotype" panose="02040502050505030304" pitchFamily="18" charset="0"/>
              </a:rPr>
              <a:t>int </a:t>
            </a: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not null</a:t>
            </a:r>
            <a:r>
              <a:rPr lang="en-US" sz="24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year			</a:t>
            </a:r>
            <a:r>
              <a:rPr lang="en-US" sz="2400" b="1" dirty="0">
                <a:latin typeface="Palatino Linotype" panose="02040502050505030304" pitchFamily="18" charset="0"/>
              </a:rPr>
              <a:t>int</a:t>
            </a:r>
            <a:r>
              <a:rPr lang="en-US" sz="24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</a:t>
            </a:r>
            <a:r>
              <a:rPr lang="en-US" sz="2400" b="1" dirty="0">
                <a:latin typeface="Palatino Linotype" panose="02040502050505030304" pitchFamily="18" charset="0"/>
              </a:rPr>
              <a:t>primary key</a:t>
            </a:r>
            <a:r>
              <a:rPr lang="en-US" sz="2400" dirty="0">
                <a:latin typeface="Palatino Linotype" panose="02040502050505030304" pitchFamily="18" charset="0"/>
              </a:rPr>
              <a:t> (</a:t>
            </a:r>
            <a:r>
              <a:rPr lang="en-US" sz="2400" dirty="0" err="1">
                <a:latin typeface="Palatino Linotype" panose="02040502050505030304" pitchFamily="18" charset="0"/>
              </a:rPr>
              <a:t>course_name</a:t>
            </a:r>
            <a:r>
              <a:rPr lang="en-US" sz="2400" dirty="0">
                <a:latin typeface="Palatino Linotype" panose="02040502050505030304" pitchFamily="18" charset="0"/>
              </a:rPr>
              <a:t>, quarter, year)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);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778C-3E2C-8860-054C-C171C703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Not Null Constraint on an Attribute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BE0907-F986-C6E6-CB75-F3B24D48F044}"/>
              </a:ext>
            </a:extLst>
          </p:cNvPr>
          <p:cNvSpPr txBox="1"/>
          <p:nvPr/>
        </p:nvSpPr>
        <p:spPr>
          <a:xfrm>
            <a:off x="814123" y="4831878"/>
            <a:ext cx="9247414" cy="589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Now, the </a:t>
            </a:r>
            <a:r>
              <a:rPr lang="en-US" sz="2400" i="1" dirty="0">
                <a:latin typeface="Palatino Linotype" panose="02040502050505030304" pitchFamily="18" charset="0"/>
              </a:rPr>
              <a:t>quarter</a:t>
            </a:r>
            <a:r>
              <a:rPr lang="en-US" sz="2400" dirty="0">
                <a:latin typeface="Palatino Linotype" panose="02040502050505030304" pitchFamily="18" charset="0"/>
              </a:rPr>
              <a:t> attribute can not have a missing value!</a:t>
            </a:r>
          </a:p>
        </p:txBody>
      </p:sp>
    </p:spTree>
    <p:extLst>
      <p:ext uri="{BB962C8B-B14F-4D97-AF65-F5344CB8AC3E}">
        <p14:creationId xmlns:p14="http://schemas.microsoft.com/office/powerpoint/2010/main" val="3581397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69" y="1238025"/>
            <a:ext cx="5774364" cy="33793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create table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(	name	</a:t>
            </a:r>
            <a:r>
              <a:rPr lang="en-US" sz="2400" b="1" dirty="0">
                <a:latin typeface="Palatino Linotype" panose="02040502050505030304" pitchFamily="18" charset="0"/>
              </a:rPr>
              <a:t>varchar</a:t>
            </a:r>
            <a:r>
              <a:rPr lang="en-US" sz="2400" dirty="0">
                <a:latin typeface="Palatino Linotype" panose="02040502050505030304" pitchFamily="18" charset="0"/>
              </a:rPr>
              <a:t>(20),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age	</a:t>
            </a:r>
            <a:r>
              <a:rPr lang="en-US" sz="2400" b="1" dirty="0">
                <a:latin typeface="Palatino Linotype" panose="02040502050505030304" pitchFamily="18" charset="0"/>
              </a:rPr>
              <a:t>int</a:t>
            </a:r>
            <a:r>
              <a:rPr lang="en-US" sz="24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title	</a:t>
            </a:r>
            <a:r>
              <a:rPr lang="en-US" sz="2400" b="1" dirty="0">
                <a:latin typeface="Palatino Linotype" panose="02040502050505030304" pitchFamily="18" charset="0"/>
              </a:rPr>
              <a:t>varchar</a:t>
            </a:r>
            <a:r>
              <a:rPr lang="en-US" sz="2400" dirty="0">
                <a:latin typeface="Palatino Linotype" panose="02040502050505030304" pitchFamily="18" charset="0"/>
              </a:rPr>
              <a:t>(30),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</a:t>
            </a:r>
            <a:r>
              <a:rPr lang="en-US" sz="2400" b="1" dirty="0">
                <a:latin typeface="Palatino Linotype" panose="02040502050505030304" pitchFamily="18" charset="0"/>
              </a:rPr>
              <a:t>primary key</a:t>
            </a:r>
            <a:r>
              <a:rPr lang="en-US" sz="2400" dirty="0">
                <a:latin typeface="Palatino Linotype" panose="02040502050505030304" pitchFamily="18" charset="0"/>
              </a:rPr>
              <a:t> (name)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);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Create Table: Specifying a Foreign Key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BE0907-F986-C6E6-CB75-F3B24D48F044}"/>
              </a:ext>
            </a:extLst>
          </p:cNvPr>
          <p:cNvSpPr txBox="1"/>
          <p:nvPr/>
        </p:nvSpPr>
        <p:spPr>
          <a:xfrm>
            <a:off x="6754962" y="2448871"/>
            <a:ext cx="54370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Palatino Linotype" panose="02040502050505030304" pitchFamily="18" charset="0"/>
              </a:rPr>
              <a:t>This foreign-key states that for each row in the 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courses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relation, the value for 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name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attribute must exist in the primary key attribute (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name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) of the 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cs-employees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relation.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7453CC-1240-626F-83F7-90A6677264E1}"/>
              </a:ext>
            </a:extLst>
          </p:cNvPr>
          <p:cNvSpPr txBox="1">
            <a:spLocks/>
          </p:cNvSpPr>
          <p:nvPr/>
        </p:nvSpPr>
        <p:spPr>
          <a:xfrm>
            <a:off x="418621" y="3981233"/>
            <a:ext cx="8066159" cy="2577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create table</a:t>
            </a:r>
            <a:r>
              <a:rPr lang="en-US" sz="2400" dirty="0">
                <a:latin typeface="Palatino Linotype" panose="02040502050505030304" pitchFamily="18" charset="0"/>
              </a:rPr>
              <a:t> courses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(	</a:t>
            </a:r>
            <a:r>
              <a:rPr lang="en-US" sz="2400" dirty="0" err="1">
                <a:latin typeface="Palatino Linotype" panose="02040502050505030304" pitchFamily="18" charset="0"/>
              </a:rPr>
              <a:t>course_name</a:t>
            </a: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>
                <a:latin typeface="Palatino Linotype" panose="02040502050505030304" pitchFamily="18" charset="0"/>
              </a:rPr>
              <a:t>varchar</a:t>
            </a:r>
            <a:r>
              <a:rPr lang="en-US" sz="2400" dirty="0">
                <a:latin typeface="Palatino Linotype" panose="02040502050505030304" pitchFamily="18" charset="0"/>
              </a:rPr>
              <a:t>(30),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quarter	</a:t>
            </a:r>
            <a:r>
              <a:rPr lang="en-US" sz="2400" b="1" dirty="0">
                <a:latin typeface="Palatino Linotype" panose="02040502050505030304" pitchFamily="18" charset="0"/>
              </a:rPr>
              <a:t>int </a:t>
            </a:r>
            <a:r>
              <a:rPr lang="en-US" sz="24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not null</a:t>
            </a:r>
            <a:r>
              <a:rPr lang="en-US" sz="24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year		</a:t>
            </a:r>
            <a:r>
              <a:rPr lang="en-US" sz="2400" b="1" dirty="0">
                <a:latin typeface="Palatino Linotype" panose="02040502050505030304" pitchFamily="18" charset="0"/>
              </a:rPr>
              <a:t>int</a:t>
            </a:r>
            <a:r>
              <a:rPr lang="en-US" sz="2400" dirty="0">
                <a:latin typeface="Palatino Linotype" panose="02040502050505030304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</a:t>
            </a:r>
            <a:r>
              <a:rPr lang="en-US" sz="2400" b="1" dirty="0">
                <a:latin typeface="Palatino Linotype" panose="02040502050505030304" pitchFamily="18" charset="0"/>
              </a:rPr>
              <a:t>primary key</a:t>
            </a:r>
            <a:r>
              <a:rPr lang="en-US" sz="2400" dirty="0">
                <a:latin typeface="Palatino Linotype" panose="02040502050505030304" pitchFamily="18" charset="0"/>
              </a:rPr>
              <a:t> (</a:t>
            </a:r>
            <a:r>
              <a:rPr lang="en-US" sz="2400" dirty="0" err="1">
                <a:latin typeface="Palatino Linotype" panose="02040502050505030304" pitchFamily="18" charset="0"/>
              </a:rPr>
              <a:t>course_name</a:t>
            </a:r>
            <a:r>
              <a:rPr lang="en-US" sz="2400" dirty="0">
                <a:latin typeface="Palatino Linotype" panose="02040502050505030304" pitchFamily="18" charset="0"/>
              </a:rPr>
              <a:t>, quarter, year),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	</a:t>
            </a:r>
            <a:r>
              <a:rPr lang="en-US" sz="2400" b="1" dirty="0">
                <a:latin typeface="Palatino Linotype" panose="02040502050505030304" pitchFamily="18" charset="0"/>
              </a:rPr>
              <a:t>foreign key</a:t>
            </a:r>
            <a:r>
              <a:rPr lang="en-US" sz="2400" dirty="0">
                <a:latin typeface="Palatino Linotype" panose="02040502050505030304" pitchFamily="18" charset="0"/>
              </a:rPr>
              <a:t> (name) r</a:t>
            </a:r>
            <a:r>
              <a:rPr lang="en-US" sz="2400" b="1" dirty="0">
                <a:latin typeface="Palatino Linotype" panose="02040502050505030304" pitchFamily="18" charset="0"/>
              </a:rPr>
              <a:t>eferences</a:t>
            </a:r>
            <a:r>
              <a:rPr lang="en-US" sz="2400" dirty="0">
                <a:latin typeface="Palatino Linotype" panose="02040502050505030304" pitchFamily="18" charset="0"/>
              </a:rPr>
              <a:t> cs-employees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);</a:t>
            </a:r>
          </a:p>
        </p:txBody>
      </p:sp>
    </p:spTree>
    <p:extLst>
      <p:ext uri="{BB962C8B-B14F-4D97-AF65-F5344CB8AC3E}">
        <p14:creationId xmlns:p14="http://schemas.microsoft.com/office/powerpoint/2010/main" val="1972764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436409"/>
            <a:ext cx="9247414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insert into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>
                <a:latin typeface="Palatino Linotype" panose="02040502050505030304" pitchFamily="18" charset="0"/>
              </a:rPr>
              <a:t>values</a:t>
            </a:r>
            <a:r>
              <a:rPr lang="en-US" sz="2400" dirty="0">
                <a:latin typeface="Palatino Linotype" panose="02040502050505030304" pitchFamily="18" charset="0"/>
              </a:rPr>
              <a:t> ( ‘</a:t>
            </a:r>
            <a:r>
              <a:rPr lang="en-US" sz="2400" dirty="0" err="1">
                <a:latin typeface="Palatino Linotype" panose="02040502050505030304" pitchFamily="18" charset="0"/>
              </a:rPr>
              <a:t>thanos</a:t>
            </a:r>
            <a:r>
              <a:rPr lang="en-US" sz="2400" dirty="0">
                <a:latin typeface="Palatino Linotype" panose="02040502050505030304" pitchFamily="18" charset="0"/>
              </a:rPr>
              <a:t>’, 100, ‘prof’ );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insert into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>
                <a:latin typeface="Palatino Linotype" panose="02040502050505030304" pitchFamily="18" charset="0"/>
              </a:rPr>
              <a:t>values</a:t>
            </a:r>
            <a:r>
              <a:rPr lang="en-US" sz="2400" dirty="0">
                <a:latin typeface="Palatino Linotype" panose="02040502050505030304" pitchFamily="18" charset="0"/>
              </a:rPr>
              <a:t> ( ‘</a:t>
            </a:r>
            <a:r>
              <a:rPr lang="en-US" sz="2400" dirty="0" err="1">
                <a:latin typeface="Palatino Linotype" panose="02040502050505030304" pitchFamily="18" charset="0"/>
              </a:rPr>
              <a:t>voldemort</a:t>
            </a:r>
            <a:r>
              <a:rPr lang="en-US" sz="2400" dirty="0">
                <a:latin typeface="Palatino Linotype" panose="02040502050505030304" pitchFamily="18" charset="0"/>
              </a:rPr>
              <a:t>’, 70, );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delete 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drop table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Inserting and Deleting Rows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00D41BC-01E9-F2A0-D031-4FABDBC9C2AA}"/>
              </a:ext>
            </a:extLst>
          </p:cNvPr>
          <p:cNvCxnSpPr>
            <a:cxnSpLocks/>
          </p:cNvCxnSpPr>
          <p:nvPr/>
        </p:nvCxnSpPr>
        <p:spPr>
          <a:xfrm flipH="1">
            <a:off x="5440927" y="3631635"/>
            <a:ext cx="1310145" cy="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D7D747E-61D2-D6E6-7EF3-F855EDEEC546}"/>
              </a:ext>
            </a:extLst>
          </p:cNvPr>
          <p:cNvSpPr txBox="1"/>
          <p:nvPr/>
        </p:nvSpPr>
        <p:spPr>
          <a:xfrm>
            <a:off x="6900165" y="3425563"/>
            <a:ext cx="489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Null value for this attribute is allowed!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046E0E-6E72-1C6D-C5F9-5AA642212BA9}"/>
              </a:ext>
            </a:extLst>
          </p:cNvPr>
          <p:cNvCxnSpPr>
            <a:cxnSpLocks/>
          </p:cNvCxnSpPr>
          <p:nvPr/>
        </p:nvCxnSpPr>
        <p:spPr>
          <a:xfrm flipH="1">
            <a:off x="4604865" y="5105613"/>
            <a:ext cx="1310145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4DFA910-61EB-8956-4364-91E7A63A39A6}"/>
              </a:ext>
            </a:extLst>
          </p:cNvPr>
          <p:cNvSpPr txBox="1"/>
          <p:nvPr/>
        </p:nvSpPr>
        <p:spPr>
          <a:xfrm>
            <a:off x="6096000" y="4899539"/>
            <a:ext cx="489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Delete all rows from this table.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9900CA-9F7C-5052-2BAC-CC4F9630C8B6}"/>
              </a:ext>
            </a:extLst>
          </p:cNvPr>
          <p:cNvCxnSpPr>
            <a:cxnSpLocks/>
          </p:cNvCxnSpPr>
          <p:nvPr/>
        </p:nvCxnSpPr>
        <p:spPr>
          <a:xfrm flipH="1">
            <a:off x="4601922" y="6145684"/>
            <a:ext cx="1310145" cy="0"/>
          </a:xfrm>
          <a:prstGeom prst="straightConnector1">
            <a:avLst/>
          </a:prstGeom>
          <a:ln w="698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4A76287-5110-1E38-E40C-E4D47EC8E89E}"/>
              </a:ext>
            </a:extLst>
          </p:cNvPr>
          <p:cNvSpPr txBox="1"/>
          <p:nvPr/>
        </p:nvSpPr>
        <p:spPr>
          <a:xfrm>
            <a:off x="6093057" y="5939610"/>
            <a:ext cx="489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Delete table.</a:t>
            </a:r>
          </a:p>
        </p:txBody>
      </p:sp>
    </p:spTree>
    <p:extLst>
      <p:ext uri="{BB962C8B-B14F-4D97-AF65-F5344CB8AC3E}">
        <p14:creationId xmlns:p14="http://schemas.microsoft.com/office/powerpoint/2010/main" val="106356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7809"/>
            <a:ext cx="9247414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title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SQL Querying: Reading data from Database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C67F0B0-EB5A-376C-3DA1-FD133DAF5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189455"/>
              </p:ext>
            </p:extLst>
          </p:nvPr>
        </p:nvGraphicFramePr>
        <p:xfrm>
          <a:off x="8276873" y="1203960"/>
          <a:ext cx="354653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8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26180EF-72A2-D7DC-E191-AD48BB0BEA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113538"/>
              </p:ext>
            </p:extLst>
          </p:nvPr>
        </p:nvGraphicFramePr>
        <p:xfrm>
          <a:off x="2549469" y="3823114"/>
          <a:ext cx="139286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86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9047C98-431D-AFA4-84A9-8CE3E4AA4D4E}"/>
              </a:ext>
            </a:extLst>
          </p:cNvPr>
          <p:cNvSpPr txBox="1"/>
          <p:nvPr/>
        </p:nvSpPr>
        <p:spPr>
          <a:xfrm>
            <a:off x="2634532" y="3419341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C01860-2835-06A5-0B6B-503713A87889}"/>
              </a:ext>
            </a:extLst>
          </p:cNvPr>
          <p:cNvSpPr txBox="1"/>
          <p:nvPr/>
        </p:nvSpPr>
        <p:spPr>
          <a:xfrm>
            <a:off x="4751190" y="4535524"/>
            <a:ext cx="5339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All the titles get displayed, even duplicates.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640A5F-76B5-BDE2-C6F0-609C83A8E3B1}"/>
              </a:ext>
            </a:extLst>
          </p:cNvPr>
          <p:cNvSpPr txBox="1"/>
          <p:nvPr/>
        </p:nvSpPr>
        <p:spPr>
          <a:xfrm>
            <a:off x="9158802" y="3411789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cs-employees</a:t>
            </a:r>
          </a:p>
        </p:txBody>
      </p:sp>
    </p:spTree>
    <p:extLst>
      <p:ext uri="{BB962C8B-B14F-4D97-AF65-F5344CB8AC3E}">
        <p14:creationId xmlns:p14="http://schemas.microsoft.com/office/powerpoint/2010/main" val="87047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196924"/>
            <a:ext cx="9247414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distinct</a:t>
            </a:r>
            <a:r>
              <a:rPr lang="en-US" sz="2400" dirty="0">
                <a:latin typeface="Palatino Linotype" panose="02040502050505030304" pitchFamily="18" charset="0"/>
              </a:rPr>
              <a:t> title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SQL Querying: Reading data from Database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C67F0B0-EB5A-376C-3DA1-FD133DAF5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802255"/>
              </p:ext>
            </p:extLst>
          </p:nvPr>
        </p:nvGraphicFramePr>
        <p:xfrm>
          <a:off x="8276873" y="1203960"/>
          <a:ext cx="354653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8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26180EF-72A2-D7DC-E191-AD48BB0BEA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9285"/>
              </p:ext>
            </p:extLst>
          </p:nvPr>
        </p:nvGraphicFramePr>
        <p:xfrm>
          <a:off x="2549469" y="3823114"/>
          <a:ext cx="139286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86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9047C98-431D-AFA4-84A9-8CE3E4AA4D4E}"/>
              </a:ext>
            </a:extLst>
          </p:cNvPr>
          <p:cNvSpPr txBox="1"/>
          <p:nvPr/>
        </p:nvSpPr>
        <p:spPr>
          <a:xfrm>
            <a:off x="2634532" y="3419341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C01860-2835-06A5-0B6B-503713A87889}"/>
              </a:ext>
            </a:extLst>
          </p:cNvPr>
          <p:cNvSpPr txBox="1"/>
          <p:nvPr/>
        </p:nvSpPr>
        <p:spPr>
          <a:xfrm>
            <a:off x="4751190" y="4535524"/>
            <a:ext cx="4891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Only distinct titles get displayed.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99350A-36F4-1668-4A24-939ABAC8E4B2}"/>
              </a:ext>
            </a:extLst>
          </p:cNvPr>
          <p:cNvSpPr txBox="1"/>
          <p:nvPr/>
        </p:nvSpPr>
        <p:spPr>
          <a:xfrm>
            <a:off x="9158802" y="3411789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cs-employees</a:t>
            </a:r>
          </a:p>
        </p:txBody>
      </p:sp>
    </p:spTree>
    <p:extLst>
      <p:ext uri="{BB962C8B-B14F-4D97-AF65-F5344CB8AC3E}">
        <p14:creationId xmlns:p14="http://schemas.microsoft.com/office/powerpoint/2010/main" val="94083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196924"/>
            <a:ext cx="9247414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name, age*2, title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Select command + arithmetic operators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C67F0B0-EB5A-376C-3DA1-FD133DAF5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591029"/>
              </p:ext>
            </p:extLst>
          </p:nvPr>
        </p:nvGraphicFramePr>
        <p:xfrm>
          <a:off x="8276873" y="1203960"/>
          <a:ext cx="354653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8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9047C98-431D-AFA4-84A9-8CE3E4AA4D4E}"/>
              </a:ext>
            </a:extLst>
          </p:cNvPr>
          <p:cNvSpPr txBox="1"/>
          <p:nvPr/>
        </p:nvSpPr>
        <p:spPr>
          <a:xfrm>
            <a:off x="2304921" y="3419341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C01860-2835-06A5-0B6B-503713A87889}"/>
              </a:ext>
            </a:extLst>
          </p:cNvPr>
          <p:cNvSpPr txBox="1"/>
          <p:nvPr/>
        </p:nvSpPr>
        <p:spPr>
          <a:xfrm>
            <a:off x="4995741" y="4535524"/>
            <a:ext cx="4891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All values same except age column multiplied by 2.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421743B5-A994-96FF-EBD9-039EBD3C0E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398949"/>
              </p:ext>
            </p:extLst>
          </p:nvPr>
        </p:nvGraphicFramePr>
        <p:xfrm>
          <a:off x="1102798" y="3823114"/>
          <a:ext cx="354653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8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35965BB-7E75-A0D9-6D28-79DBDC7F47EE}"/>
              </a:ext>
            </a:extLst>
          </p:cNvPr>
          <p:cNvSpPr txBox="1"/>
          <p:nvPr/>
        </p:nvSpPr>
        <p:spPr>
          <a:xfrm>
            <a:off x="9158802" y="3411789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cs-employees</a:t>
            </a:r>
          </a:p>
        </p:txBody>
      </p:sp>
    </p:spTree>
    <p:extLst>
      <p:ext uri="{BB962C8B-B14F-4D97-AF65-F5344CB8AC3E}">
        <p14:creationId xmlns:p14="http://schemas.microsoft.com/office/powerpoint/2010/main" val="166392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421040"/>
          </a:xfrm>
        </p:spPr>
        <p:txBody>
          <a:bodyPr>
            <a:noAutofit/>
          </a:bodyPr>
          <a:lstStyle/>
          <a:p>
            <a:pPr algn="just"/>
            <a:r>
              <a:rPr lang="en-US" dirty="0">
                <a:latin typeface="Palatino Linotype" panose="02040502050505030304" pitchFamily="18" charset="0"/>
              </a:rPr>
              <a:t>Total </a:t>
            </a:r>
            <a:r>
              <a:rPr lang="en-US" b="1" dirty="0">
                <a:latin typeface="Palatino Linotype" panose="02040502050505030304" pitchFamily="18" charset="0"/>
              </a:rPr>
              <a:t>three assignments</a:t>
            </a:r>
            <a:r>
              <a:rPr lang="en-US" dirty="0">
                <a:latin typeface="Palatino Linotype" panose="02040502050505030304" pitchFamily="18" charset="0"/>
              </a:rPr>
              <a:t>: each assignment carries a weight of </a:t>
            </a:r>
            <a:r>
              <a:rPr lang="en-US" b="1" dirty="0">
                <a:latin typeface="Palatino Linotype" panose="02040502050505030304" pitchFamily="18" charset="0"/>
              </a:rPr>
              <a:t>20%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Total Assignment weight: 60%.</a:t>
            </a:r>
          </a:p>
          <a:p>
            <a:pPr marL="0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dirty="0">
                <a:latin typeface="Palatino Linotype" panose="02040502050505030304" pitchFamily="18" charset="0"/>
              </a:rPr>
              <a:t>Each assignment has two parts: </a:t>
            </a:r>
          </a:p>
          <a:p>
            <a:pPr lvl="1" algn="just"/>
            <a:r>
              <a:rPr lang="en-US" b="1" dirty="0">
                <a:latin typeface="Palatino Linotype" panose="02040502050505030304" pitchFamily="18" charset="0"/>
              </a:rPr>
              <a:t>Auto-grading: 50% marks</a:t>
            </a:r>
          </a:p>
          <a:p>
            <a:pPr lvl="1" algn="just"/>
            <a:r>
              <a:rPr lang="en-US" b="1" dirty="0">
                <a:latin typeface="Palatino Linotype" panose="02040502050505030304" pitchFamily="18" charset="0"/>
              </a:rPr>
              <a:t>Presentations: 50% marks</a:t>
            </a:r>
          </a:p>
          <a:p>
            <a:pPr algn="just"/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b="1" dirty="0">
                <a:latin typeface="Palatino Linotype" panose="02040502050505030304" pitchFamily="18" charset="0"/>
              </a:rPr>
              <a:t>Auto-grading</a:t>
            </a:r>
            <a:r>
              <a:rPr lang="en-US" dirty="0">
                <a:latin typeface="Palatino Linotype" panose="02040502050505030304" pitchFamily="18" charset="0"/>
              </a:rPr>
              <a:t>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We will give you scripts to test your code.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We will have hidden test cases to evaluate your code.</a:t>
            </a:r>
          </a:p>
          <a:p>
            <a:pPr lvl="1" algn="just"/>
            <a:endParaRPr lang="en-US" dirty="0">
              <a:latin typeface="Palatino Linotype" panose="02040502050505030304" pitchFamily="18" charset="0"/>
            </a:endParaRPr>
          </a:p>
          <a:p>
            <a:pPr lvl="1" algn="just"/>
            <a:endParaRPr lang="en-US" dirty="0">
              <a:latin typeface="Palatino Linotype" panose="02040502050505030304" pitchFamily="18" charset="0"/>
            </a:endParaRPr>
          </a:p>
          <a:p>
            <a:pPr lvl="1" algn="just"/>
            <a:endParaRPr lang="en-US" dirty="0">
              <a:latin typeface="Palatino Linotype" panose="02040502050505030304" pitchFamily="18" charset="0"/>
            </a:endParaRP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endParaRPr lang="en-US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778C-3E2C-8860-054C-C171C703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8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7809"/>
            <a:ext cx="9247414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name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age &gt; 45;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Select with Condition (where clause)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C67F0B0-EB5A-376C-3DA1-FD133DAF5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23635"/>
              </p:ext>
            </p:extLst>
          </p:nvPr>
        </p:nvGraphicFramePr>
        <p:xfrm>
          <a:off x="8276873" y="1203960"/>
          <a:ext cx="354653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8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9047C98-431D-AFA4-84A9-8CE3E4AA4D4E}"/>
              </a:ext>
            </a:extLst>
          </p:cNvPr>
          <p:cNvSpPr txBox="1"/>
          <p:nvPr/>
        </p:nvSpPr>
        <p:spPr>
          <a:xfrm>
            <a:off x="1199137" y="3419341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C01860-2835-06A5-0B6B-503713A87889}"/>
              </a:ext>
            </a:extLst>
          </p:cNvPr>
          <p:cNvSpPr txBox="1"/>
          <p:nvPr/>
        </p:nvSpPr>
        <p:spPr>
          <a:xfrm>
            <a:off x="2975555" y="4075020"/>
            <a:ext cx="6802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Any row where age is less than or equal to 45 is ignored.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421743B5-A994-96FF-EBD9-039EBD3C0E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541577"/>
              </p:ext>
            </p:extLst>
          </p:nvPr>
        </p:nvGraphicFramePr>
        <p:xfrm>
          <a:off x="1102798" y="3823114"/>
          <a:ext cx="136685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8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A05815E-7906-87EF-7604-DAA14DD3604D}"/>
              </a:ext>
            </a:extLst>
          </p:cNvPr>
          <p:cNvSpPr txBox="1"/>
          <p:nvPr/>
        </p:nvSpPr>
        <p:spPr>
          <a:xfrm>
            <a:off x="9158802" y="3411789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cs-employees</a:t>
            </a:r>
          </a:p>
        </p:txBody>
      </p:sp>
    </p:spTree>
    <p:extLst>
      <p:ext uri="{BB962C8B-B14F-4D97-AF65-F5344CB8AC3E}">
        <p14:creationId xmlns:p14="http://schemas.microsoft.com/office/powerpoint/2010/main" val="412046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9247414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name, course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, courses;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18" y="-3638"/>
            <a:ext cx="11573585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Select with Multiple Relations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C67F0B0-EB5A-376C-3DA1-FD133DAF56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740704"/>
              </p:ext>
            </p:extLst>
          </p:nvPr>
        </p:nvGraphicFramePr>
        <p:xfrm>
          <a:off x="8276873" y="1203960"/>
          <a:ext cx="354653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8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4195F7E-E2E8-BD80-E2B5-9A554F9CED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027954"/>
              </p:ext>
            </p:extLst>
          </p:nvPr>
        </p:nvGraphicFramePr>
        <p:xfrm>
          <a:off x="8276873" y="3981892"/>
          <a:ext cx="354653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461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1100098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402972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3311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B16112-5280-085D-7D84-2CB963BF9670}"/>
              </a:ext>
            </a:extLst>
          </p:cNvPr>
          <p:cNvSpPr txBox="1"/>
          <p:nvPr/>
        </p:nvSpPr>
        <p:spPr>
          <a:xfrm>
            <a:off x="9158802" y="3411789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A1991E-EC6E-263F-C3A2-34FAEC66F82E}"/>
              </a:ext>
            </a:extLst>
          </p:cNvPr>
          <p:cNvSpPr txBox="1"/>
          <p:nvPr/>
        </p:nvSpPr>
        <p:spPr>
          <a:xfrm>
            <a:off x="9307290" y="6194189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courses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BA9161-7F19-3E4A-B127-E95BD50CDC29}"/>
              </a:ext>
            </a:extLst>
          </p:cNvPr>
          <p:cNvSpPr txBox="1"/>
          <p:nvPr/>
        </p:nvSpPr>
        <p:spPr>
          <a:xfrm>
            <a:off x="249819" y="4372315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DE050E4-F18B-271D-C31F-174638D70E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999697"/>
              </p:ext>
            </p:extLst>
          </p:nvPr>
        </p:nvGraphicFramePr>
        <p:xfrm>
          <a:off x="1367718" y="2390671"/>
          <a:ext cx="240772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10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87962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056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249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967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977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3311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024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75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25550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F86268D-35C8-B6FA-7FE6-6C69FE376E6F}"/>
              </a:ext>
            </a:extLst>
          </p:cNvPr>
          <p:cNvSpPr txBox="1"/>
          <p:nvPr/>
        </p:nvSpPr>
        <p:spPr>
          <a:xfrm>
            <a:off x="3856873" y="3411789"/>
            <a:ext cx="2684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All combinations of rows like </a:t>
            </a:r>
            <a:r>
              <a:rPr lang="en-US" sz="2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product operation</a:t>
            </a:r>
            <a:r>
              <a:rPr lang="en-US" sz="2000" b="1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68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9247414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name, course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b="1" dirty="0">
                <a:latin typeface="Palatino Linotype" panose="02040502050505030304" pitchFamily="18" charset="0"/>
              </a:rPr>
              <a:t> join</a:t>
            </a:r>
            <a:r>
              <a:rPr lang="en-US" sz="2400" dirty="0">
                <a:latin typeface="Palatino Linotype" panose="02040502050505030304" pitchFamily="18" charset="0"/>
              </a:rPr>
              <a:t> courses;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18" y="-3638"/>
            <a:ext cx="11573585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Select with Multiple Relations – Join Operation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C67F0B0-EB5A-376C-3DA1-FD133DAF56B5}"/>
              </a:ext>
            </a:extLst>
          </p:cNvPr>
          <p:cNvGraphicFramePr>
            <a:graphicFrameLocks/>
          </p:cNvGraphicFramePr>
          <p:nvPr/>
        </p:nvGraphicFramePr>
        <p:xfrm>
          <a:off x="8276873" y="1203960"/>
          <a:ext cx="354653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8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4195F7E-E2E8-BD80-E2B5-9A554F9CEDD7}"/>
              </a:ext>
            </a:extLst>
          </p:cNvPr>
          <p:cNvGraphicFramePr>
            <a:graphicFrameLocks/>
          </p:cNvGraphicFramePr>
          <p:nvPr/>
        </p:nvGraphicFramePr>
        <p:xfrm>
          <a:off x="8276873" y="3981892"/>
          <a:ext cx="354653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461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1100098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402972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3311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B16112-5280-085D-7D84-2CB963BF9670}"/>
              </a:ext>
            </a:extLst>
          </p:cNvPr>
          <p:cNvSpPr txBox="1"/>
          <p:nvPr/>
        </p:nvSpPr>
        <p:spPr>
          <a:xfrm>
            <a:off x="9158802" y="3411789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A1991E-EC6E-263F-C3A2-34FAEC66F82E}"/>
              </a:ext>
            </a:extLst>
          </p:cNvPr>
          <p:cNvSpPr txBox="1"/>
          <p:nvPr/>
        </p:nvSpPr>
        <p:spPr>
          <a:xfrm>
            <a:off x="9307290" y="6194189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courses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BA9161-7F19-3E4A-B127-E95BD50CDC29}"/>
              </a:ext>
            </a:extLst>
          </p:cNvPr>
          <p:cNvSpPr txBox="1"/>
          <p:nvPr/>
        </p:nvSpPr>
        <p:spPr>
          <a:xfrm>
            <a:off x="249819" y="4372315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DE050E4-F18B-271D-C31F-174638D70E23}"/>
              </a:ext>
            </a:extLst>
          </p:cNvPr>
          <p:cNvGraphicFramePr>
            <a:graphicFrameLocks/>
          </p:cNvGraphicFramePr>
          <p:nvPr/>
        </p:nvGraphicFramePr>
        <p:xfrm>
          <a:off x="1367718" y="2390671"/>
          <a:ext cx="240772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10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87962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056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249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967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977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3311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024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75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25550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F86268D-35C8-B6FA-7FE6-6C69FE376E6F}"/>
              </a:ext>
            </a:extLst>
          </p:cNvPr>
          <p:cNvSpPr txBox="1"/>
          <p:nvPr/>
        </p:nvSpPr>
        <p:spPr>
          <a:xfrm>
            <a:off x="3856873" y="3411789"/>
            <a:ext cx="2684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This query and the one in previous slide are equivalent!</a:t>
            </a:r>
          </a:p>
        </p:txBody>
      </p:sp>
    </p:spTree>
    <p:extLst>
      <p:ext uri="{BB962C8B-B14F-4D97-AF65-F5344CB8AC3E}">
        <p14:creationId xmlns:p14="http://schemas.microsoft.com/office/powerpoint/2010/main" val="327094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9247414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name, course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, courses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cs_employees.title</a:t>
            </a:r>
            <a:r>
              <a:rPr lang="en-US" sz="2400" dirty="0">
                <a:latin typeface="Palatino Linotype" panose="02040502050505030304" pitchFamily="18" charset="0"/>
              </a:rPr>
              <a:t> = </a:t>
            </a:r>
            <a:r>
              <a:rPr lang="en-US" sz="2400" dirty="0" err="1">
                <a:latin typeface="Palatino Linotype" panose="02040502050505030304" pitchFamily="18" charset="0"/>
              </a:rPr>
              <a:t>courses.title</a:t>
            </a:r>
            <a:r>
              <a:rPr lang="en-US" sz="2400" dirty="0">
                <a:latin typeface="Palatino Linotype" panose="02040502050505030304" pitchFamily="18" charset="0"/>
              </a:rPr>
              <a:t>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Select with Multiple Relations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C67F0B0-EB5A-376C-3DA1-FD133DAF56B5}"/>
              </a:ext>
            </a:extLst>
          </p:cNvPr>
          <p:cNvGraphicFramePr>
            <a:graphicFrameLocks/>
          </p:cNvGraphicFramePr>
          <p:nvPr/>
        </p:nvGraphicFramePr>
        <p:xfrm>
          <a:off x="8276873" y="1203960"/>
          <a:ext cx="354653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8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4195F7E-E2E8-BD80-E2B5-9A554F9CEDD7}"/>
              </a:ext>
            </a:extLst>
          </p:cNvPr>
          <p:cNvGraphicFramePr>
            <a:graphicFrameLocks/>
          </p:cNvGraphicFramePr>
          <p:nvPr/>
        </p:nvGraphicFramePr>
        <p:xfrm>
          <a:off x="8276873" y="3981892"/>
          <a:ext cx="354653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461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1100098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402972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3311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B16112-5280-085D-7D84-2CB963BF9670}"/>
              </a:ext>
            </a:extLst>
          </p:cNvPr>
          <p:cNvSpPr txBox="1"/>
          <p:nvPr/>
        </p:nvSpPr>
        <p:spPr>
          <a:xfrm>
            <a:off x="9158802" y="3411789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A1991E-EC6E-263F-C3A2-34FAEC66F82E}"/>
              </a:ext>
            </a:extLst>
          </p:cNvPr>
          <p:cNvSpPr txBox="1"/>
          <p:nvPr/>
        </p:nvSpPr>
        <p:spPr>
          <a:xfrm>
            <a:off x="9307290" y="6194189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courses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BA9161-7F19-3E4A-B127-E95BD50CDC29}"/>
              </a:ext>
            </a:extLst>
          </p:cNvPr>
          <p:cNvSpPr txBox="1"/>
          <p:nvPr/>
        </p:nvSpPr>
        <p:spPr>
          <a:xfrm>
            <a:off x="249819" y="4807743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DE050E4-F18B-271D-C31F-174638D70E23}"/>
              </a:ext>
            </a:extLst>
          </p:cNvPr>
          <p:cNvGraphicFramePr>
            <a:graphicFrameLocks/>
          </p:cNvGraphicFramePr>
          <p:nvPr/>
        </p:nvGraphicFramePr>
        <p:xfrm>
          <a:off x="1367718" y="3130902"/>
          <a:ext cx="240772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10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87962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056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977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024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3311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3311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75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25550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F86268D-35C8-B6FA-7FE6-6C69FE376E6F}"/>
              </a:ext>
            </a:extLst>
          </p:cNvPr>
          <p:cNvSpPr txBox="1"/>
          <p:nvPr/>
        </p:nvSpPr>
        <p:spPr>
          <a:xfrm>
            <a:off x="4083774" y="4407633"/>
            <a:ext cx="2993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Restricted combinations of rows using where clause.</a:t>
            </a:r>
          </a:p>
        </p:txBody>
      </p:sp>
    </p:spTree>
    <p:extLst>
      <p:ext uri="{BB962C8B-B14F-4D97-AF65-F5344CB8AC3E}">
        <p14:creationId xmlns:p14="http://schemas.microsoft.com/office/powerpoint/2010/main" val="253649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9247414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name, course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, courses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cs_employees.title</a:t>
            </a:r>
            <a:r>
              <a:rPr lang="en-US" sz="2400" dirty="0">
                <a:latin typeface="Palatino Linotype" panose="02040502050505030304" pitchFamily="18" charset="0"/>
              </a:rPr>
              <a:t> = </a:t>
            </a:r>
            <a:r>
              <a:rPr lang="en-US" sz="2400" dirty="0" err="1">
                <a:latin typeface="Palatino Linotype" panose="02040502050505030304" pitchFamily="18" charset="0"/>
              </a:rPr>
              <a:t>courses.title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>
                <a:latin typeface="Palatino Linotype" panose="02040502050505030304" pitchFamily="18" charset="0"/>
              </a:rPr>
              <a:t>and</a:t>
            </a:r>
            <a:r>
              <a:rPr lang="en-US" sz="2400" dirty="0">
                <a:latin typeface="Palatino Linotype" panose="02040502050505030304" pitchFamily="18" charset="0"/>
              </a:rPr>
              <a:t> age &gt; 45;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Select with Multiple Relations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C67F0B0-EB5A-376C-3DA1-FD133DAF56B5}"/>
              </a:ext>
            </a:extLst>
          </p:cNvPr>
          <p:cNvGraphicFramePr>
            <a:graphicFrameLocks/>
          </p:cNvGraphicFramePr>
          <p:nvPr/>
        </p:nvGraphicFramePr>
        <p:xfrm>
          <a:off x="8276873" y="1203960"/>
          <a:ext cx="354653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857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86809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4195F7E-E2E8-BD80-E2B5-9A554F9CEDD7}"/>
              </a:ext>
            </a:extLst>
          </p:cNvPr>
          <p:cNvGraphicFramePr>
            <a:graphicFrameLocks/>
          </p:cNvGraphicFramePr>
          <p:nvPr/>
        </p:nvGraphicFramePr>
        <p:xfrm>
          <a:off x="8276873" y="3981892"/>
          <a:ext cx="354653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461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1100098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402972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3311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3B16112-5280-085D-7D84-2CB963BF9670}"/>
              </a:ext>
            </a:extLst>
          </p:cNvPr>
          <p:cNvSpPr txBox="1"/>
          <p:nvPr/>
        </p:nvSpPr>
        <p:spPr>
          <a:xfrm>
            <a:off x="9158802" y="3411789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A1991E-EC6E-263F-C3A2-34FAEC66F82E}"/>
              </a:ext>
            </a:extLst>
          </p:cNvPr>
          <p:cNvSpPr txBox="1"/>
          <p:nvPr/>
        </p:nvSpPr>
        <p:spPr>
          <a:xfrm>
            <a:off x="9307290" y="6194189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courses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BA9161-7F19-3E4A-B127-E95BD50CDC29}"/>
              </a:ext>
            </a:extLst>
          </p:cNvPr>
          <p:cNvSpPr txBox="1"/>
          <p:nvPr/>
        </p:nvSpPr>
        <p:spPr>
          <a:xfrm>
            <a:off x="249819" y="4807743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DE050E4-F18B-271D-C31F-174638D70E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778372"/>
              </p:ext>
            </p:extLst>
          </p:nvPr>
        </p:nvGraphicFramePr>
        <p:xfrm>
          <a:off x="1367718" y="4023533"/>
          <a:ext cx="240772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10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87962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977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3311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255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9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11197222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This query, which we just saw is also termed as “natural join” in query world.</a:t>
            </a:r>
          </a:p>
          <a:p>
            <a:pPr algn="just">
              <a:lnSpc>
                <a:spcPct val="100000"/>
              </a:lnSpc>
            </a:pPr>
            <a:endParaRPr lang="en-US" sz="1000" b="1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name, course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, courses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cs_employees.title</a:t>
            </a:r>
            <a:r>
              <a:rPr lang="en-US" sz="2400" dirty="0">
                <a:latin typeface="Palatino Linotype" panose="02040502050505030304" pitchFamily="18" charset="0"/>
              </a:rPr>
              <a:t> = </a:t>
            </a:r>
            <a:r>
              <a:rPr lang="en-US" sz="2400" dirty="0" err="1">
                <a:latin typeface="Palatino Linotype" panose="02040502050505030304" pitchFamily="18" charset="0"/>
              </a:rPr>
              <a:t>courses.title</a:t>
            </a:r>
            <a:r>
              <a:rPr lang="en-US" sz="2400" dirty="0">
                <a:latin typeface="Palatino Linotype" panose="0204050205050503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As it is so common to perform operations on multiple relations with common fields, SQL provides the ”</a:t>
            </a:r>
            <a:r>
              <a:rPr lang="en-US" sz="2400" b="1" dirty="0">
                <a:latin typeface="Palatino Linotype" panose="02040502050505030304" pitchFamily="18" charset="0"/>
              </a:rPr>
              <a:t>natural join</a:t>
            </a:r>
            <a:r>
              <a:rPr lang="en-US" sz="2400" dirty="0">
                <a:latin typeface="Palatino Linotype" panose="02040502050505030304" pitchFamily="18" charset="0"/>
              </a:rPr>
              <a:t>” operation, which does the same task.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name, course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natural join</a:t>
            </a:r>
            <a:r>
              <a:rPr lang="en-US" sz="2400" dirty="0">
                <a:latin typeface="Palatino Linotype" panose="02040502050505030304" pitchFamily="18" charset="0"/>
              </a:rPr>
              <a:t> courses;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Natural Join</a:t>
            </a:r>
          </a:p>
        </p:txBody>
      </p:sp>
    </p:spTree>
    <p:extLst>
      <p:ext uri="{BB962C8B-B14F-4D97-AF65-F5344CB8AC3E}">
        <p14:creationId xmlns:p14="http://schemas.microsoft.com/office/powerpoint/2010/main" val="1427265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11197222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Let’s say we have these modified tables.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name, course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natural join</a:t>
            </a:r>
            <a:r>
              <a:rPr lang="en-US" sz="2400" dirty="0">
                <a:latin typeface="Palatino Linotype" panose="02040502050505030304" pitchFamily="18" charset="0"/>
              </a:rPr>
              <a:t> courses;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Notice that there are </a:t>
            </a:r>
            <a:r>
              <a:rPr lang="en-US" sz="2400" b="1" dirty="0">
                <a:latin typeface="Palatino Linotype" panose="02040502050505030304" pitchFamily="18" charset="0"/>
              </a:rPr>
              <a:t>two common columns</a:t>
            </a:r>
            <a:r>
              <a:rPr lang="en-US" sz="2400" dirty="0">
                <a:latin typeface="Palatino Linotype" panose="02040502050505030304" pitchFamily="18" charset="0"/>
              </a:rPr>
              <a:t>!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Natural Join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43C0FCF-D681-4689-7F03-D6E98AFD02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431287"/>
              </p:ext>
            </p:extLst>
          </p:nvPr>
        </p:nvGraphicFramePr>
        <p:xfrm>
          <a:off x="7588861" y="1212249"/>
          <a:ext cx="425631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2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61232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  <a:gridCol w="825070">
                  <a:extLst>
                    <a:ext uri="{9D8B030D-6E8A-4147-A177-3AD203B41FA5}">
                      <a16:colId xmlns:a16="http://schemas.microsoft.com/office/drawing/2014/main" val="3874219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salary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D6596FB-955C-9177-1F7D-F9EEB5021C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142746"/>
              </p:ext>
            </p:extLst>
          </p:nvPr>
        </p:nvGraphicFramePr>
        <p:xfrm>
          <a:off x="7565573" y="3945117"/>
          <a:ext cx="4332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31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109361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94707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  <a:gridCol w="806874">
                  <a:extLst>
                    <a:ext uri="{9D8B030D-6E8A-4147-A177-3AD203B41FA5}">
                      <a16:colId xmlns:a16="http://schemas.microsoft.com/office/drawing/2014/main" val="1550194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salary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3311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1A223A-DCDC-6BF3-8C54-4978839E236E}"/>
              </a:ext>
            </a:extLst>
          </p:cNvPr>
          <p:cNvSpPr txBox="1"/>
          <p:nvPr/>
        </p:nvSpPr>
        <p:spPr>
          <a:xfrm>
            <a:off x="9158802" y="3411789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83153D-421E-AB24-9466-067E070462CD}"/>
              </a:ext>
            </a:extLst>
          </p:cNvPr>
          <p:cNvSpPr txBox="1"/>
          <p:nvPr/>
        </p:nvSpPr>
        <p:spPr>
          <a:xfrm>
            <a:off x="9056919" y="6194189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courses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D4976-F434-5E7D-CF62-4B289A4A57DF}"/>
              </a:ext>
            </a:extLst>
          </p:cNvPr>
          <p:cNvSpPr txBox="1"/>
          <p:nvPr/>
        </p:nvSpPr>
        <p:spPr>
          <a:xfrm>
            <a:off x="700864" y="5238295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45BC63CD-CC4C-98E1-967B-992115CDB0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636582"/>
              </p:ext>
            </p:extLst>
          </p:nvPr>
        </p:nvGraphicFramePr>
        <p:xfrm>
          <a:off x="1818763" y="4454085"/>
          <a:ext cx="240772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10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87962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977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3311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255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101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36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19595"/>
            <a:ext cx="11197222" cy="538803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Say we have 3 relations: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, courses, and salary, then the following two queries yield different results!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name, course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natural join</a:t>
            </a:r>
            <a:r>
              <a:rPr lang="en-US" sz="2400" dirty="0">
                <a:latin typeface="Palatino Linotype" panose="02040502050505030304" pitchFamily="18" charset="0"/>
              </a:rPr>
              <a:t> courses </a:t>
            </a:r>
            <a:r>
              <a:rPr lang="en-US" sz="2400" b="1" dirty="0">
                <a:latin typeface="Palatino Linotype" panose="02040502050505030304" pitchFamily="18" charset="0"/>
              </a:rPr>
              <a:t>natural join</a:t>
            </a:r>
            <a:r>
              <a:rPr lang="en-US" sz="2400" dirty="0">
                <a:latin typeface="Palatino Linotype" panose="02040502050505030304" pitchFamily="18" charset="0"/>
              </a:rPr>
              <a:t> salary;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i="1" dirty="0">
                <a:latin typeface="Palatino Linotype" panose="02040502050505030304" pitchFamily="18" charset="0"/>
              </a:rPr>
              <a:t>and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name, course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natural join</a:t>
            </a:r>
            <a:r>
              <a:rPr lang="en-US" sz="2400" dirty="0">
                <a:latin typeface="Palatino Linotype" panose="02040502050505030304" pitchFamily="18" charset="0"/>
              </a:rPr>
              <a:t> courses, salary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salary.students</a:t>
            </a:r>
            <a:r>
              <a:rPr lang="en-US" sz="2400" dirty="0">
                <a:latin typeface="Palatino Linotype" panose="02040502050505030304" pitchFamily="18" charset="0"/>
              </a:rPr>
              <a:t> = </a:t>
            </a:r>
            <a:r>
              <a:rPr lang="en-US" sz="2400" dirty="0" err="1">
                <a:latin typeface="Palatino Linotype" panose="02040502050505030304" pitchFamily="18" charset="0"/>
              </a:rPr>
              <a:t>courses.students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Natural Join with Three Relations</a:t>
            </a:r>
          </a:p>
        </p:txBody>
      </p:sp>
    </p:spTree>
    <p:extLst>
      <p:ext uri="{BB962C8B-B14F-4D97-AF65-F5344CB8AC3E}">
        <p14:creationId xmlns:p14="http://schemas.microsoft.com/office/powerpoint/2010/main" val="1594418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18" y="3865440"/>
            <a:ext cx="11197222" cy="1854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name, course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natural join</a:t>
            </a:r>
            <a:r>
              <a:rPr lang="en-US" sz="2400" dirty="0">
                <a:latin typeface="Palatino Linotype" panose="02040502050505030304" pitchFamily="18" charset="0"/>
              </a:rPr>
              <a:t> courses </a:t>
            </a:r>
            <a:r>
              <a:rPr lang="en-US" sz="2400" b="1" dirty="0">
                <a:latin typeface="Palatino Linotype" panose="02040502050505030304" pitchFamily="18" charset="0"/>
              </a:rPr>
              <a:t>natural join</a:t>
            </a:r>
            <a:r>
              <a:rPr lang="en-US" sz="2400" dirty="0">
                <a:latin typeface="Palatino Linotype" panose="02040502050505030304" pitchFamily="18" charset="0"/>
              </a:rPr>
              <a:t> salary;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Natural Join with Three Relations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43C0FCF-D681-4689-7F03-D6E98AFD02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25348"/>
              </p:ext>
            </p:extLst>
          </p:nvPr>
        </p:nvGraphicFramePr>
        <p:xfrm>
          <a:off x="153918" y="1013170"/>
          <a:ext cx="343124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2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61232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D6596FB-955C-9177-1F7D-F9EEB5021C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919003"/>
              </p:ext>
            </p:extLst>
          </p:nvPr>
        </p:nvGraphicFramePr>
        <p:xfrm>
          <a:off x="4180116" y="1013170"/>
          <a:ext cx="352563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31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109361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94707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3311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1A223A-DCDC-6BF3-8C54-4978839E236E}"/>
              </a:ext>
            </a:extLst>
          </p:cNvPr>
          <p:cNvSpPr txBox="1"/>
          <p:nvPr/>
        </p:nvSpPr>
        <p:spPr>
          <a:xfrm>
            <a:off x="1091174" y="3232641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83153D-421E-AB24-9466-067E070462CD}"/>
              </a:ext>
            </a:extLst>
          </p:cNvPr>
          <p:cNvSpPr txBox="1"/>
          <p:nvPr/>
        </p:nvSpPr>
        <p:spPr>
          <a:xfrm>
            <a:off x="4898576" y="3240470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courses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D4976-F434-5E7D-CF62-4B289A4A57DF}"/>
              </a:ext>
            </a:extLst>
          </p:cNvPr>
          <p:cNvSpPr txBox="1"/>
          <p:nvPr/>
        </p:nvSpPr>
        <p:spPr>
          <a:xfrm>
            <a:off x="1276232" y="5789711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45BC63CD-CC4C-98E1-967B-992115CDB0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104379"/>
              </p:ext>
            </p:extLst>
          </p:nvPr>
        </p:nvGraphicFramePr>
        <p:xfrm>
          <a:off x="2381300" y="5238115"/>
          <a:ext cx="240772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10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87962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977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255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101184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44152AA9-092C-C314-B94F-24805B4711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530042"/>
              </p:ext>
            </p:extLst>
          </p:nvPr>
        </p:nvGraphicFramePr>
        <p:xfrm>
          <a:off x="8271811" y="1002284"/>
          <a:ext cx="372309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593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1385945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022555">
                  <a:extLst>
                    <a:ext uri="{9D8B030D-6E8A-4147-A177-3AD203B41FA5}">
                      <a16:colId xmlns:a16="http://schemas.microsoft.com/office/drawing/2014/main" val="1550194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salary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3E756A2-E2C9-365B-2B89-39C5BF784685}"/>
              </a:ext>
            </a:extLst>
          </p:cNvPr>
          <p:cNvSpPr txBox="1"/>
          <p:nvPr/>
        </p:nvSpPr>
        <p:spPr>
          <a:xfrm>
            <a:off x="9314822" y="3231845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salary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C78A02-A5B0-0AA7-0146-3B26C948F534}"/>
              </a:ext>
            </a:extLst>
          </p:cNvPr>
          <p:cNvSpPr/>
          <p:nvPr/>
        </p:nvSpPr>
        <p:spPr>
          <a:xfrm>
            <a:off x="1870363" y="4236280"/>
            <a:ext cx="4769427" cy="776975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7760A0-CF7F-1B62-FE82-B3A3FB231ED6}"/>
              </a:ext>
            </a:extLst>
          </p:cNvPr>
          <p:cNvCxnSpPr/>
          <p:nvPr/>
        </p:nvCxnSpPr>
        <p:spPr>
          <a:xfrm>
            <a:off x="5809865" y="5044660"/>
            <a:ext cx="758536" cy="62809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B7F5629-B4F4-7E21-4512-A24AFEC381CD}"/>
              </a:ext>
            </a:extLst>
          </p:cNvPr>
          <p:cNvSpPr txBox="1"/>
          <p:nvPr/>
        </p:nvSpPr>
        <p:spPr>
          <a:xfrm>
            <a:off x="5746173" y="5721148"/>
            <a:ext cx="2525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First joins these two, which results in a table with 6 columns.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43165D-B7CF-C264-86EB-4A02322E583D}"/>
              </a:ext>
            </a:extLst>
          </p:cNvPr>
          <p:cNvSpPr/>
          <p:nvPr/>
        </p:nvSpPr>
        <p:spPr>
          <a:xfrm>
            <a:off x="1787236" y="4239483"/>
            <a:ext cx="8465127" cy="776975"/>
          </a:xfrm>
          <a:prstGeom prst="ellipse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56EBE7E-62C7-5CE1-3E96-83E46A72C8F0}"/>
              </a:ext>
            </a:extLst>
          </p:cNvPr>
          <p:cNvCxnSpPr/>
          <p:nvPr/>
        </p:nvCxnSpPr>
        <p:spPr>
          <a:xfrm>
            <a:off x="9267408" y="4924067"/>
            <a:ext cx="758536" cy="62809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C90F0D8-7490-9DA7-DDD6-1E16C47961A8}"/>
              </a:ext>
            </a:extLst>
          </p:cNvPr>
          <p:cNvSpPr txBox="1"/>
          <p:nvPr/>
        </p:nvSpPr>
        <p:spPr>
          <a:xfrm>
            <a:off x="8981658" y="5632018"/>
            <a:ext cx="3172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Then joins the result of previous join with salary. Notice 2 common columns.</a:t>
            </a:r>
          </a:p>
        </p:txBody>
      </p:sp>
    </p:spTree>
    <p:extLst>
      <p:ext uri="{BB962C8B-B14F-4D97-AF65-F5344CB8AC3E}">
        <p14:creationId xmlns:p14="http://schemas.microsoft.com/office/powerpoint/2010/main" val="8092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6" grpId="0"/>
      <p:bldP spid="17" grpId="0" animBg="1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18" y="3865440"/>
            <a:ext cx="11197222" cy="1854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name, course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	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natural join</a:t>
            </a:r>
            <a:r>
              <a:rPr lang="en-US" sz="2400" dirty="0">
                <a:latin typeface="Palatino Linotype" panose="02040502050505030304" pitchFamily="18" charset="0"/>
              </a:rPr>
              <a:t> courses, salary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	</a:t>
            </a: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salary.students</a:t>
            </a:r>
            <a:r>
              <a:rPr lang="en-US" sz="2400" dirty="0">
                <a:latin typeface="Palatino Linotype" panose="02040502050505030304" pitchFamily="18" charset="0"/>
              </a:rPr>
              <a:t> = </a:t>
            </a:r>
            <a:r>
              <a:rPr lang="en-US" sz="2400" dirty="0" err="1">
                <a:latin typeface="Palatino Linotype" panose="02040502050505030304" pitchFamily="18" charset="0"/>
              </a:rPr>
              <a:t>courses.students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Natural Join with Three Relations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43C0FCF-D681-4689-7F03-D6E98AFD02BD}"/>
              </a:ext>
            </a:extLst>
          </p:cNvPr>
          <p:cNvGraphicFramePr>
            <a:graphicFrameLocks/>
          </p:cNvGraphicFramePr>
          <p:nvPr/>
        </p:nvGraphicFramePr>
        <p:xfrm>
          <a:off x="153918" y="1013170"/>
          <a:ext cx="343124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2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61232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D6596FB-955C-9177-1F7D-F9EEB5021CE3}"/>
              </a:ext>
            </a:extLst>
          </p:cNvPr>
          <p:cNvGraphicFramePr>
            <a:graphicFrameLocks/>
          </p:cNvGraphicFramePr>
          <p:nvPr/>
        </p:nvGraphicFramePr>
        <p:xfrm>
          <a:off x="4180116" y="1013170"/>
          <a:ext cx="352563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31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109361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94707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3311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1A223A-DCDC-6BF3-8C54-4978839E236E}"/>
              </a:ext>
            </a:extLst>
          </p:cNvPr>
          <p:cNvSpPr txBox="1"/>
          <p:nvPr/>
        </p:nvSpPr>
        <p:spPr>
          <a:xfrm>
            <a:off x="1091174" y="3232641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83153D-421E-AB24-9466-067E070462CD}"/>
              </a:ext>
            </a:extLst>
          </p:cNvPr>
          <p:cNvSpPr txBox="1"/>
          <p:nvPr/>
        </p:nvSpPr>
        <p:spPr>
          <a:xfrm>
            <a:off x="4898576" y="3240470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courses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D4976-F434-5E7D-CF62-4B289A4A57DF}"/>
              </a:ext>
            </a:extLst>
          </p:cNvPr>
          <p:cNvSpPr txBox="1"/>
          <p:nvPr/>
        </p:nvSpPr>
        <p:spPr>
          <a:xfrm>
            <a:off x="7992718" y="5104126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45BC63CD-CC4C-98E1-967B-992115CDB0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09610"/>
              </p:ext>
            </p:extLst>
          </p:nvPr>
        </p:nvGraphicFramePr>
        <p:xfrm>
          <a:off x="8943414" y="3830981"/>
          <a:ext cx="2407726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10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87962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9773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635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183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221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255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7101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0532"/>
                  </a:ext>
                </a:extLst>
              </a:tr>
            </a:tbl>
          </a:graphicData>
        </a:graphic>
      </p:graphicFrame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44152AA9-092C-C314-B94F-24805B471152}"/>
              </a:ext>
            </a:extLst>
          </p:cNvPr>
          <p:cNvGraphicFramePr>
            <a:graphicFrameLocks/>
          </p:cNvGraphicFramePr>
          <p:nvPr/>
        </p:nvGraphicFramePr>
        <p:xfrm>
          <a:off x="8271811" y="1002284"/>
          <a:ext cx="372309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593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1385945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022555">
                  <a:extLst>
                    <a:ext uri="{9D8B030D-6E8A-4147-A177-3AD203B41FA5}">
                      <a16:colId xmlns:a16="http://schemas.microsoft.com/office/drawing/2014/main" val="1550194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salary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3E756A2-E2C9-365B-2B89-39C5BF784685}"/>
              </a:ext>
            </a:extLst>
          </p:cNvPr>
          <p:cNvSpPr txBox="1"/>
          <p:nvPr/>
        </p:nvSpPr>
        <p:spPr>
          <a:xfrm>
            <a:off x="9314822" y="3231845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salary</a:t>
            </a:r>
          </a:p>
        </p:txBody>
      </p:sp>
    </p:spTree>
    <p:extLst>
      <p:ext uri="{BB962C8B-B14F-4D97-AF65-F5344CB8AC3E}">
        <p14:creationId xmlns:p14="http://schemas.microsoft.com/office/powerpoint/2010/main" val="131047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FFA41-C9E4-1CAE-5DC4-A41FAE523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5D235-144A-55AD-E2FA-C487DF8A8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C84B8-37D8-2507-D794-FDC391214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852840"/>
          </a:xfrm>
        </p:spPr>
        <p:txBody>
          <a:bodyPr>
            <a:noAutofit/>
          </a:bodyPr>
          <a:lstStyle/>
          <a:p>
            <a:pPr algn="just"/>
            <a:r>
              <a:rPr lang="en-US" b="1" dirty="0">
                <a:latin typeface="Palatino Linotype" panose="02040502050505030304" pitchFamily="18" charset="0"/>
              </a:rPr>
              <a:t>Presentation</a:t>
            </a:r>
            <a:r>
              <a:rPr lang="en-US" dirty="0">
                <a:latin typeface="Palatino Linotype" panose="02040502050505030304" pitchFamily="18" charset="0"/>
              </a:rPr>
              <a:t>:</a:t>
            </a:r>
          </a:p>
          <a:p>
            <a:pPr lvl="1" algn="just"/>
            <a:r>
              <a:rPr lang="en-US" b="1" dirty="0">
                <a:latin typeface="Palatino Linotype" panose="02040502050505030304" pitchFamily="18" charset="0"/>
              </a:rPr>
              <a:t>15min each: 8min actual presentation + 7min Q/A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Each member of the group will present.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Each member of the group will be asked questions on the part they completed.</a:t>
            </a:r>
          </a:p>
          <a:p>
            <a:pPr marL="0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b="1" dirty="0">
                <a:latin typeface="Palatino Linotype" panose="02040502050505030304" pitchFamily="18" charset="0"/>
              </a:rPr>
              <a:t>Bonus: 10% marks per assignment.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Bonus can help boost total marks.</a:t>
            </a:r>
          </a:p>
          <a:p>
            <a:pPr algn="just"/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b="1" dirty="0">
                <a:latin typeface="Palatino Linotype" panose="02040502050505030304" pitchFamily="18" charset="0"/>
              </a:rPr>
              <a:t>How can you get Bonus</a:t>
            </a:r>
            <a:r>
              <a:rPr lang="en-US" dirty="0">
                <a:latin typeface="Palatino Linotype" panose="02040502050505030304" pitchFamily="18" charset="0"/>
              </a:rPr>
              <a:t>?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Good, well-made presentations.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Innovative designs that outperform the testcases.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Novel ideas.</a:t>
            </a:r>
          </a:p>
          <a:p>
            <a:pPr lvl="1" algn="just"/>
            <a:endParaRPr lang="en-US" dirty="0">
              <a:latin typeface="Palatino Linotype" panose="02040502050505030304" pitchFamily="18" charset="0"/>
            </a:endParaRP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endParaRPr lang="en-US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C3554-3D1D-4CDD-23D0-99F769B1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72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11197222" cy="510261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Helps to capture missing tuples from the result of join operation.</a:t>
            </a:r>
          </a:p>
          <a:p>
            <a:pPr algn="just">
              <a:lnSpc>
                <a:spcPct val="100000"/>
              </a:lnSpc>
            </a:pPr>
            <a:endParaRPr lang="en-US" sz="2400" dirty="0">
              <a:latin typeface="Palatino Linotype" panose="020405020505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Three flavors:</a:t>
            </a: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</a:rPr>
              <a:t>Left Outer Join – tuples missing from the left relation.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</a:rPr>
              <a:t>Right Outer Join – tuples missing from the left relation. 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en-US" sz="1000" dirty="0">
              <a:latin typeface="Palatino Linotype" panose="02040502050505030304" pitchFamily="18" charset="0"/>
            </a:endParaRPr>
          </a:p>
          <a:p>
            <a:pPr lvl="1" algn="just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</a:rPr>
              <a:t>Full Outer Join – tuples missing from either of the relations.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Outer Join</a:t>
            </a:r>
          </a:p>
        </p:txBody>
      </p:sp>
    </p:spTree>
    <p:extLst>
      <p:ext uri="{BB962C8B-B14F-4D97-AF65-F5344CB8AC3E}">
        <p14:creationId xmlns:p14="http://schemas.microsoft.com/office/powerpoint/2010/main" val="2040741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11197222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name, course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natural right outer join</a:t>
            </a:r>
            <a:r>
              <a:rPr lang="en-US" sz="2400" dirty="0">
                <a:latin typeface="Palatino Linotype" panose="02040502050505030304" pitchFamily="18" charset="0"/>
              </a:rPr>
              <a:t> courses;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Natural Right Outer  Join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43C0FCF-D681-4689-7F03-D6E98AFD02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739682"/>
              </p:ext>
            </p:extLst>
          </p:nvPr>
        </p:nvGraphicFramePr>
        <p:xfrm>
          <a:off x="8100489" y="1212249"/>
          <a:ext cx="343124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2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61232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D6596FB-955C-9177-1F7D-F9EEB5021C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729445"/>
              </p:ext>
            </p:extLst>
          </p:nvPr>
        </p:nvGraphicFramePr>
        <p:xfrm>
          <a:off x="8077201" y="3890685"/>
          <a:ext cx="352563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31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109361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94707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3311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2100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Lecturer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645427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1A223A-DCDC-6BF3-8C54-4978839E236E}"/>
              </a:ext>
            </a:extLst>
          </p:cNvPr>
          <p:cNvSpPr txBox="1"/>
          <p:nvPr/>
        </p:nvSpPr>
        <p:spPr>
          <a:xfrm>
            <a:off x="8886659" y="3368245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83153D-421E-AB24-9466-067E070462CD}"/>
              </a:ext>
            </a:extLst>
          </p:cNvPr>
          <p:cNvSpPr txBox="1"/>
          <p:nvPr/>
        </p:nvSpPr>
        <p:spPr>
          <a:xfrm>
            <a:off x="8806547" y="6455443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courses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BABE2-0324-66A1-42CF-0FF57B286076}"/>
              </a:ext>
            </a:extLst>
          </p:cNvPr>
          <p:cNvSpPr txBox="1"/>
          <p:nvPr/>
        </p:nvSpPr>
        <p:spPr>
          <a:xfrm>
            <a:off x="249819" y="4502943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C3163DC-D54F-3BBD-DF32-881E4641D9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978978"/>
              </p:ext>
            </p:extLst>
          </p:nvPr>
        </p:nvGraphicFramePr>
        <p:xfrm>
          <a:off x="1367718" y="2706360"/>
          <a:ext cx="240772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10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87962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056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977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024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3311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3311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75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255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44891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885257D-CC46-9B24-4371-CB6579442393}"/>
              </a:ext>
            </a:extLst>
          </p:cNvPr>
          <p:cNvSpPr txBox="1"/>
          <p:nvPr/>
        </p:nvSpPr>
        <p:spPr>
          <a:xfrm>
            <a:off x="4072888" y="4407633"/>
            <a:ext cx="3545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Null entry for course 2100 because it has no corresponding match in </a:t>
            </a:r>
            <a:r>
              <a:rPr lang="en-US" sz="2000" b="1" dirty="0" err="1">
                <a:latin typeface="Palatino Linotype" panose="02040502050505030304" pitchFamily="18" charset="0"/>
              </a:rPr>
              <a:t>cs_employees</a:t>
            </a:r>
            <a:r>
              <a:rPr lang="en-US" sz="2000" b="1" dirty="0">
                <a:latin typeface="Palatino Linotype" panose="02040502050505030304" pitchFamily="18" charset="0"/>
              </a:rPr>
              <a:t> table.</a:t>
            </a:r>
          </a:p>
        </p:txBody>
      </p:sp>
    </p:spTree>
    <p:extLst>
      <p:ext uri="{BB962C8B-B14F-4D97-AF65-F5344CB8AC3E}">
        <p14:creationId xmlns:p14="http://schemas.microsoft.com/office/powerpoint/2010/main" val="238752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11197222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name </a:t>
            </a:r>
            <a:r>
              <a:rPr lang="en-US" sz="2400" b="1" dirty="0">
                <a:latin typeface="Palatino Linotype" panose="02040502050505030304" pitchFamily="18" charset="0"/>
              </a:rPr>
              <a:t>as</a:t>
            </a:r>
            <a:r>
              <a:rPr lang="en-US" sz="2400" dirty="0">
                <a:latin typeface="Palatino Linotype" panose="02040502050505030304" pitchFamily="18" charset="0"/>
              </a:rPr>
              <a:t> Instructor, course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natural join</a:t>
            </a:r>
            <a:r>
              <a:rPr lang="en-US" sz="2400" dirty="0">
                <a:latin typeface="Palatino Linotype" panose="02040502050505030304" pitchFamily="18" charset="0"/>
              </a:rPr>
              <a:t> courses;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As Clause – Renaming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43C0FCF-D681-4689-7F03-D6E98AFD02BD}"/>
              </a:ext>
            </a:extLst>
          </p:cNvPr>
          <p:cNvGraphicFramePr>
            <a:graphicFrameLocks/>
          </p:cNvGraphicFramePr>
          <p:nvPr/>
        </p:nvGraphicFramePr>
        <p:xfrm>
          <a:off x="8100489" y="1212249"/>
          <a:ext cx="343124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2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61232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Adjunct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502305"/>
                  </a:ext>
                </a:extLst>
              </a:tr>
            </a:tbl>
          </a:graphicData>
        </a:graphic>
      </p:graphicFrame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D6596FB-955C-9177-1F7D-F9EEB5021CE3}"/>
              </a:ext>
            </a:extLst>
          </p:cNvPr>
          <p:cNvGraphicFramePr>
            <a:graphicFrameLocks/>
          </p:cNvGraphicFramePr>
          <p:nvPr/>
        </p:nvGraphicFramePr>
        <p:xfrm>
          <a:off x="8077201" y="4260801"/>
          <a:ext cx="352563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31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109361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94707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3311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1A223A-DCDC-6BF3-8C54-4978839E236E}"/>
              </a:ext>
            </a:extLst>
          </p:cNvPr>
          <p:cNvSpPr txBox="1"/>
          <p:nvPr/>
        </p:nvSpPr>
        <p:spPr>
          <a:xfrm>
            <a:off x="8886659" y="3749245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83153D-421E-AB24-9466-067E070462CD}"/>
              </a:ext>
            </a:extLst>
          </p:cNvPr>
          <p:cNvSpPr txBox="1"/>
          <p:nvPr/>
        </p:nvSpPr>
        <p:spPr>
          <a:xfrm>
            <a:off x="8806547" y="6455443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courses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BABE2-0324-66A1-42CF-0FF57B286076}"/>
              </a:ext>
            </a:extLst>
          </p:cNvPr>
          <p:cNvSpPr txBox="1"/>
          <p:nvPr/>
        </p:nvSpPr>
        <p:spPr>
          <a:xfrm>
            <a:off x="249819" y="4502943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C3163DC-D54F-3BBD-DF32-881E4641D9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6892"/>
              </p:ext>
            </p:extLst>
          </p:nvPr>
        </p:nvGraphicFramePr>
        <p:xfrm>
          <a:off x="1367718" y="2706360"/>
          <a:ext cx="240772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100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879626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rgbClr val="C00000"/>
                          </a:solidFill>
                          <a:latin typeface="Palatino Linotype" panose="02040502050505030304" pitchFamily="18" charset="0"/>
                        </a:rPr>
                        <a:t>Instructor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056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977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9024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3311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3311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75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25550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885257D-CC46-9B24-4371-CB6579442393}"/>
              </a:ext>
            </a:extLst>
          </p:cNvPr>
          <p:cNvSpPr txBox="1"/>
          <p:nvPr/>
        </p:nvSpPr>
        <p:spPr>
          <a:xfrm>
            <a:off x="4072888" y="4407633"/>
            <a:ext cx="354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Output rendering</a:t>
            </a:r>
          </a:p>
        </p:txBody>
      </p:sp>
    </p:spTree>
    <p:extLst>
      <p:ext uri="{BB962C8B-B14F-4D97-AF65-F5344CB8AC3E}">
        <p14:creationId xmlns:p14="http://schemas.microsoft.com/office/powerpoint/2010/main" val="313650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11197222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T.name</a:t>
            </a:r>
            <a:r>
              <a:rPr lang="en-US" sz="2400" dirty="0">
                <a:latin typeface="Palatino Linotype" panose="02040502050505030304" pitchFamily="18" charset="0"/>
              </a:rPr>
              <a:t>, </a:t>
            </a:r>
            <a:r>
              <a:rPr lang="en-US" sz="2400" dirty="0" err="1">
                <a:latin typeface="Palatino Linotype" panose="02040502050505030304" pitchFamily="18" charset="0"/>
              </a:rPr>
              <a:t>S.title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 as T </a:t>
            </a:r>
            <a:r>
              <a:rPr lang="en-US" sz="2400" b="1" dirty="0">
                <a:latin typeface="Palatino Linotype" panose="02040502050505030304" pitchFamily="18" charset="0"/>
              </a:rPr>
              <a:t>natural join</a:t>
            </a:r>
            <a:r>
              <a:rPr lang="en-US" sz="2400" dirty="0">
                <a:latin typeface="Palatino Linotype" panose="02040502050505030304" pitchFamily="18" charset="0"/>
              </a:rPr>
              <a:t> courses </a:t>
            </a:r>
            <a:r>
              <a:rPr lang="en-US" sz="2400" b="1" dirty="0">
                <a:latin typeface="Palatino Linotype" panose="02040502050505030304" pitchFamily="18" charset="0"/>
              </a:rPr>
              <a:t>as</a:t>
            </a:r>
            <a:r>
              <a:rPr lang="en-US" sz="2400" dirty="0">
                <a:latin typeface="Palatino Linotype" panose="02040502050505030304" pitchFamily="18" charset="0"/>
              </a:rPr>
              <a:t> 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where age &gt; 45;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As Clause – Renaming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43C0FCF-D681-4689-7F03-D6E98AFD02BD}"/>
              </a:ext>
            </a:extLst>
          </p:cNvPr>
          <p:cNvGraphicFramePr>
            <a:graphicFrameLocks/>
          </p:cNvGraphicFramePr>
          <p:nvPr/>
        </p:nvGraphicFramePr>
        <p:xfrm>
          <a:off x="8100489" y="1212249"/>
          <a:ext cx="343124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2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61232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Adjunct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502305"/>
                  </a:ext>
                </a:extLst>
              </a:tr>
            </a:tbl>
          </a:graphicData>
        </a:graphic>
      </p:graphicFrame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D6596FB-955C-9177-1F7D-F9EEB5021CE3}"/>
              </a:ext>
            </a:extLst>
          </p:cNvPr>
          <p:cNvGraphicFramePr>
            <a:graphicFrameLocks/>
          </p:cNvGraphicFramePr>
          <p:nvPr/>
        </p:nvGraphicFramePr>
        <p:xfrm>
          <a:off x="8077201" y="4260801"/>
          <a:ext cx="352563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31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109361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94707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3311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1A223A-DCDC-6BF3-8C54-4978839E236E}"/>
              </a:ext>
            </a:extLst>
          </p:cNvPr>
          <p:cNvSpPr txBox="1"/>
          <p:nvPr/>
        </p:nvSpPr>
        <p:spPr>
          <a:xfrm>
            <a:off x="8886659" y="3749245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83153D-421E-AB24-9466-067E070462CD}"/>
              </a:ext>
            </a:extLst>
          </p:cNvPr>
          <p:cNvSpPr txBox="1"/>
          <p:nvPr/>
        </p:nvSpPr>
        <p:spPr>
          <a:xfrm>
            <a:off x="8806547" y="6455443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courses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BABE2-0324-66A1-42CF-0FF57B286076}"/>
              </a:ext>
            </a:extLst>
          </p:cNvPr>
          <p:cNvSpPr txBox="1"/>
          <p:nvPr/>
        </p:nvSpPr>
        <p:spPr>
          <a:xfrm>
            <a:off x="195858" y="3938761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C3163DC-D54F-3BBD-DF32-881E4641D9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039990"/>
              </p:ext>
            </p:extLst>
          </p:nvPr>
        </p:nvGraphicFramePr>
        <p:xfrm>
          <a:off x="1301720" y="3224795"/>
          <a:ext cx="2747083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512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977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25550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885257D-CC46-9B24-4371-CB6579442393}"/>
              </a:ext>
            </a:extLst>
          </p:cNvPr>
          <p:cNvSpPr txBox="1"/>
          <p:nvPr/>
        </p:nvSpPr>
        <p:spPr>
          <a:xfrm>
            <a:off x="4161627" y="3749245"/>
            <a:ext cx="2467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Shortening names </a:t>
            </a:r>
          </a:p>
          <a:p>
            <a:r>
              <a:rPr lang="en-US" sz="2000" b="1" dirty="0">
                <a:latin typeface="Palatino Linotype" panose="02040502050505030304" pitchFamily="18" charset="0"/>
              </a:rPr>
              <a:t>of the tables.</a:t>
            </a:r>
          </a:p>
        </p:txBody>
      </p:sp>
    </p:spTree>
    <p:extLst>
      <p:ext uri="{BB962C8B-B14F-4D97-AF65-F5344CB8AC3E}">
        <p14:creationId xmlns:p14="http://schemas.microsoft.com/office/powerpoint/2010/main" val="356924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11197222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 distinct </a:t>
            </a:r>
            <a:r>
              <a:rPr lang="en-US" sz="2400" dirty="0" err="1">
                <a:latin typeface="Palatino Linotype" panose="02040502050505030304" pitchFamily="18" charset="0"/>
              </a:rPr>
              <a:t>T.name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as</a:t>
            </a:r>
            <a:r>
              <a:rPr lang="en-US" sz="2400" dirty="0">
                <a:latin typeface="Palatino Linotype" panose="02040502050505030304" pitchFamily="18" charset="0"/>
              </a:rPr>
              <a:t> T,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as</a:t>
            </a:r>
            <a:r>
              <a:rPr lang="en-US" sz="2400" dirty="0">
                <a:latin typeface="Palatino Linotype" panose="02040502050505030304" pitchFamily="18" charset="0"/>
              </a:rPr>
              <a:t> 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T.age</a:t>
            </a:r>
            <a:r>
              <a:rPr lang="en-US" sz="2400" dirty="0">
                <a:latin typeface="Palatino Linotype" panose="02040502050505030304" pitchFamily="18" charset="0"/>
              </a:rPr>
              <a:t> &gt; </a:t>
            </a:r>
            <a:r>
              <a:rPr lang="en-US" sz="2400" dirty="0" err="1">
                <a:latin typeface="Palatino Linotype" panose="02040502050505030304" pitchFamily="18" charset="0"/>
              </a:rPr>
              <a:t>S.age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and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S.name</a:t>
            </a:r>
            <a:r>
              <a:rPr lang="en-US" sz="2400" dirty="0">
                <a:latin typeface="Palatino Linotype" panose="02040502050505030304" pitchFamily="18" charset="0"/>
              </a:rPr>
              <a:t> = 'Kang';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As Clause – Renaming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43C0FCF-D681-4689-7F03-D6E98AFD02BD}"/>
              </a:ext>
            </a:extLst>
          </p:cNvPr>
          <p:cNvGraphicFramePr>
            <a:graphicFrameLocks/>
          </p:cNvGraphicFramePr>
          <p:nvPr/>
        </p:nvGraphicFramePr>
        <p:xfrm>
          <a:off x="8100489" y="1212249"/>
          <a:ext cx="343124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2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61232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Adjunct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502305"/>
                  </a:ext>
                </a:extLst>
              </a:tr>
            </a:tbl>
          </a:graphicData>
        </a:graphic>
      </p:graphicFrame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D6596FB-955C-9177-1F7D-F9EEB5021CE3}"/>
              </a:ext>
            </a:extLst>
          </p:cNvPr>
          <p:cNvGraphicFramePr>
            <a:graphicFrameLocks/>
          </p:cNvGraphicFramePr>
          <p:nvPr/>
        </p:nvGraphicFramePr>
        <p:xfrm>
          <a:off x="8077201" y="4260801"/>
          <a:ext cx="352563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31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1093617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94707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course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students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3311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1A223A-DCDC-6BF3-8C54-4978839E236E}"/>
              </a:ext>
            </a:extLst>
          </p:cNvPr>
          <p:cNvSpPr txBox="1"/>
          <p:nvPr/>
        </p:nvSpPr>
        <p:spPr>
          <a:xfrm>
            <a:off x="8886659" y="3749245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83153D-421E-AB24-9466-067E070462CD}"/>
              </a:ext>
            </a:extLst>
          </p:cNvPr>
          <p:cNvSpPr txBox="1"/>
          <p:nvPr/>
        </p:nvSpPr>
        <p:spPr>
          <a:xfrm>
            <a:off x="8806547" y="6455443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courses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BABE2-0324-66A1-42CF-0FF57B286076}"/>
              </a:ext>
            </a:extLst>
          </p:cNvPr>
          <p:cNvSpPr txBox="1"/>
          <p:nvPr/>
        </p:nvSpPr>
        <p:spPr>
          <a:xfrm>
            <a:off x="195858" y="3938761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C3163DC-D54F-3BBD-DF32-881E4641D9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962434"/>
              </p:ext>
            </p:extLst>
          </p:nvPr>
        </p:nvGraphicFramePr>
        <p:xfrm>
          <a:off x="1301720" y="3224795"/>
          <a:ext cx="1277512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512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977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25550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885257D-CC46-9B24-4371-CB6579442393}"/>
              </a:ext>
            </a:extLst>
          </p:cNvPr>
          <p:cNvSpPr txBox="1"/>
          <p:nvPr/>
        </p:nvSpPr>
        <p:spPr>
          <a:xfrm>
            <a:off x="3180088" y="3333747"/>
            <a:ext cx="32842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Helps in self comparisons in a relations.</a:t>
            </a:r>
          </a:p>
          <a:p>
            <a:endParaRPr lang="en-US" sz="2000" b="1" dirty="0">
              <a:latin typeface="Palatino Linotype" panose="02040502050505030304" pitchFamily="18" charset="0"/>
            </a:endParaRPr>
          </a:p>
          <a:p>
            <a:r>
              <a:rPr lang="en-US" sz="2000" b="1" dirty="0">
                <a:latin typeface="Palatino Linotype" panose="02040502050505030304" pitchFamily="18" charset="0"/>
              </a:rPr>
              <a:t>For ex: all employees with age greater than Kang.</a:t>
            </a:r>
          </a:p>
        </p:txBody>
      </p:sp>
    </p:spTree>
    <p:extLst>
      <p:ext uri="{BB962C8B-B14F-4D97-AF65-F5344CB8AC3E}">
        <p14:creationId xmlns:p14="http://schemas.microsoft.com/office/powerpoint/2010/main" val="422366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11197222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Makes use of a </a:t>
            </a:r>
            <a:r>
              <a:rPr lang="en-US" sz="2400" b="1" dirty="0">
                <a:latin typeface="Palatino Linotype" panose="02040502050505030304" pitchFamily="18" charset="0"/>
              </a:rPr>
              <a:t>like</a:t>
            </a:r>
            <a:r>
              <a:rPr lang="en-US" sz="2400" dirty="0">
                <a:latin typeface="Palatino Linotype" panose="02040502050505030304" pitchFamily="18" charset="0"/>
              </a:rPr>
              <a:t> operator.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 </a:t>
            </a:r>
            <a:r>
              <a:rPr lang="en-US" sz="2400" dirty="0">
                <a:latin typeface="Palatino Linotype" panose="02040502050505030304" pitchFamily="18" charset="0"/>
              </a:rPr>
              <a:t>name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where </a:t>
            </a:r>
            <a:r>
              <a:rPr lang="en-US" sz="2400" dirty="0">
                <a:latin typeface="Palatino Linotype" panose="02040502050505030304" pitchFamily="18" charset="0"/>
              </a:rPr>
              <a:t>title </a:t>
            </a:r>
            <a:r>
              <a:rPr lang="en-US" sz="2400" b="1" dirty="0">
                <a:latin typeface="Palatino Linotype" panose="02040502050505030304" pitchFamily="18" charset="0"/>
              </a:rPr>
              <a:t>like</a:t>
            </a:r>
            <a:r>
              <a:rPr lang="en-US" sz="2400" dirty="0">
                <a:latin typeface="Palatino Linotype" panose="02040502050505030304" pitchFamily="18" charset="0"/>
              </a:rPr>
              <a:t> ‘Assoc</a:t>
            </a:r>
            <a:r>
              <a:rPr lang="en-US" sz="2400" b="1" dirty="0">
                <a:latin typeface="Palatino Linotype" panose="02040502050505030304" pitchFamily="18" charset="0"/>
              </a:rPr>
              <a:t>%’</a:t>
            </a:r>
            <a:r>
              <a:rPr lang="en-US" sz="2400" dirty="0">
                <a:latin typeface="Palatino Linotype" panose="0204050205050503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String matching (%)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43C0FCF-D681-4689-7F03-D6E98AFD02BD}"/>
              </a:ext>
            </a:extLst>
          </p:cNvPr>
          <p:cNvGraphicFramePr>
            <a:graphicFrameLocks/>
          </p:cNvGraphicFramePr>
          <p:nvPr/>
        </p:nvGraphicFramePr>
        <p:xfrm>
          <a:off x="8100489" y="1212249"/>
          <a:ext cx="343124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2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61232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Adjunct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5023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1A223A-DCDC-6BF3-8C54-4978839E236E}"/>
              </a:ext>
            </a:extLst>
          </p:cNvPr>
          <p:cNvSpPr txBox="1"/>
          <p:nvPr/>
        </p:nvSpPr>
        <p:spPr>
          <a:xfrm>
            <a:off x="8886659" y="3749245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BABE2-0324-66A1-42CF-0FF57B286076}"/>
              </a:ext>
            </a:extLst>
          </p:cNvPr>
          <p:cNvSpPr txBox="1"/>
          <p:nvPr/>
        </p:nvSpPr>
        <p:spPr>
          <a:xfrm>
            <a:off x="931333" y="4535416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C3163DC-D54F-3BBD-DF32-881E4641D9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394481"/>
              </p:ext>
            </p:extLst>
          </p:nvPr>
        </p:nvGraphicFramePr>
        <p:xfrm>
          <a:off x="1989355" y="4181751"/>
          <a:ext cx="1277512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512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9773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668C64E-694E-946D-F8F1-78367E8368F3}"/>
              </a:ext>
            </a:extLst>
          </p:cNvPr>
          <p:cNvSpPr txBox="1"/>
          <p:nvPr/>
        </p:nvSpPr>
        <p:spPr>
          <a:xfrm>
            <a:off x="3791513" y="4197196"/>
            <a:ext cx="32842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All names with title starting with Assoc.</a:t>
            </a:r>
          </a:p>
        </p:txBody>
      </p:sp>
    </p:spTree>
    <p:extLst>
      <p:ext uri="{BB962C8B-B14F-4D97-AF65-F5344CB8AC3E}">
        <p14:creationId xmlns:p14="http://schemas.microsoft.com/office/powerpoint/2010/main" val="392944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11197222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Makes use of a </a:t>
            </a:r>
            <a:r>
              <a:rPr lang="en-US" sz="2400" b="1" dirty="0">
                <a:latin typeface="Palatino Linotype" panose="02040502050505030304" pitchFamily="18" charset="0"/>
              </a:rPr>
              <a:t>like</a:t>
            </a:r>
            <a:r>
              <a:rPr lang="en-US" sz="2400" dirty="0">
                <a:latin typeface="Palatino Linotype" panose="02040502050505030304" pitchFamily="18" charset="0"/>
              </a:rPr>
              <a:t> operator.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 </a:t>
            </a:r>
            <a:r>
              <a:rPr lang="en-US" sz="2400" dirty="0">
                <a:latin typeface="Palatino Linotype" panose="02040502050505030304" pitchFamily="18" charset="0"/>
              </a:rPr>
              <a:t>name</a:t>
            </a:r>
            <a:r>
              <a:rPr lang="en-US" sz="2400" b="1" dirty="0">
                <a:latin typeface="Palatino Linotype" panose="02040502050505030304" pitchFamily="18" charset="0"/>
              </a:rPr>
              <a:t> from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where </a:t>
            </a:r>
            <a:r>
              <a:rPr lang="en-US" sz="2400" dirty="0">
                <a:latin typeface="Palatino Linotype" panose="02040502050505030304" pitchFamily="18" charset="0"/>
              </a:rPr>
              <a:t>title</a:t>
            </a:r>
            <a:r>
              <a:rPr lang="en-US" sz="2400" b="1" dirty="0">
                <a:latin typeface="Palatino Linotype" panose="02040502050505030304" pitchFamily="18" charset="0"/>
              </a:rPr>
              <a:t> like </a:t>
            </a:r>
            <a:r>
              <a:rPr lang="en-US" sz="2400" dirty="0">
                <a:latin typeface="Palatino Linotype" panose="02040502050505030304" pitchFamily="18" charset="0"/>
              </a:rPr>
              <a:t>‘P</a:t>
            </a:r>
            <a:r>
              <a:rPr lang="en-US" sz="2400" b="1" dirty="0">
                <a:latin typeface="Palatino Linotype" panose="02040502050505030304" pitchFamily="18" charset="0"/>
              </a:rPr>
              <a:t>_ _ _</a:t>
            </a:r>
            <a:r>
              <a:rPr lang="en-US" sz="2400" dirty="0">
                <a:latin typeface="Palatino Linotype" panose="02040502050505030304" pitchFamily="18" charset="0"/>
              </a:rPr>
              <a:t>’;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String matching (_)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43C0FCF-D681-4689-7F03-D6E98AFD02BD}"/>
              </a:ext>
            </a:extLst>
          </p:cNvPr>
          <p:cNvGraphicFramePr>
            <a:graphicFrameLocks/>
          </p:cNvGraphicFramePr>
          <p:nvPr/>
        </p:nvGraphicFramePr>
        <p:xfrm>
          <a:off x="8100489" y="1212249"/>
          <a:ext cx="343124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2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61232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Adjunct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5023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1A223A-DCDC-6BF3-8C54-4978839E236E}"/>
              </a:ext>
            </a:extLst>
          </p:cNvPr>
          <p:cNvSpPr txBox="1"/>
          <p:nvPr/>
        </p:nvSpPr>
        <p:spPr>
          <a:xfrm>
            <a:off x="8886659" y="3749245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BABE2-0324-66A1-42CF-0FF57B286076}"/>
              </a:ext>
            </a:extLst>
          </p:cNvPr>
          <p:cNvSpPr txBox="1"/>
          <p:nvPr/>
        </p:nvSpPr>
        <p:spPr>
          <a:xfrm>
            <a:off x="931333" y="4535416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C3163DC-D54F-3BBD-DF32-881E4641D9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84378"/>
              </p:ext>
            </p:extLst>
          </p:nvPr>
        </p:nvGraphicFramePr>
        <p:xfrm>
          <a:off x="1989355" y="4181751"/>
          <a:ext cx="1277512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512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9773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668C64E-694E-946D-F8F1-78367E8368F3}"/>
              </a:ext>
            </a:extLst>
          </p:cNvPr>
          <p:cNvSpPr txBox="1"/>
          <p:nvPr/>
        </p:nvSpPr>
        <p:spPr>
          <a:xfrm>
            <a:off x="3791513" y="4197196"/>
            <a:ext cx="3469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All names with title starting with P and have at most three more characters.</a:t>
            </a:r>
          </a:p>
        </p:txBody>
      </p:sp>
    </p:spTree>
    <p:extLst>
      <p:ext uri="{BB962C8B-B14F-4D97-AF65-F5344CB8AC3E}">
        <p14:creationId xmlns:p14="http://schemas.microsoft.com/office/powerpoint/2010/main" val="34242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11197222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Makes use of a </a:t>
            </a:r>
            <a:r>
              <a:rPr lang="en-US" sz="2400" b="1" dirty="0">
                <a:latin typeface="Palatino Linotype" panose="02040502050505030304" pitchFamily="18" charset="0"/>
              </a:rPr>
              <a:t>like</a:t>
            </a:r>
            <a:r>
              <a:rPr lang="en-US" sz="2400" dirty="0">
                <a:latin typeface="Palatino Linotype" panose="02040502050505030304" pitchFamily="18" charset="0"/>
              </a:rPr>
              <a:t> operator.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 </a:t>
            </a:r>
            <a:r>
              <a:rPr lang="en-US" sz="2400" dirty="0">
                <a:latin typeface="Palatino Linotype" panose="02040502050505030304" pitchFamily="18" charset="0"/>
              </a:rPr>
              <a:t>name</a:t>
            </a:r>
            <a:r>
              <a:rPr lang="en-US" sz="2400" b="1" dirty="0">
                <a:latin typeface="Palatino Linotype" panose="02040502050505030304" pitchFamily="18" charset="0"/>
              </a:rPr>
              <a:t> from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where </a:t>
            </a:r>
            <a:r>
              <a:rPr lang="en-US" sz="2400" dirty="0">
                <a:latin typeface="Palatino Linotype" panose="02040502050505030304" pitchFamily="18" charset="0"/>
              </a:rPr>
              <a:t>title</a:t>
            </a:r>
            <a:r>
              <a:rPr lang="en-US" sz="2400" b="1" dirty="0">
                <a:latin typeface="Palatino Linotype" panose="02040502050505030304" pitchFamily="18" charset="0"/>
              </a:rPr>
              <a:t> like </a:t>
            </a:r>
            <a:r>
              <a:rPr lang="en-US" sz="2400" dirty="0">
                <a:latin typeface="Palatino Linotype" panose="02040502050505030304" pitchFamily="18" charset="0"/>
              </a:rPr>
              <a:t>‘</a:t>
            </a:r>
            <a:r>
              <a:rPr lang="en-US" sz="2400" b="1" dirty="0" err="1">
                <a:latin typeface="Palatino Linotype" panose="02040502050505030304" pitchFamily="18" charset="0"/>
              </a:rPr>
              <a:t>Ad%t</a:t>
            </a:r>
            <a:r>
              <a:rPr lang="en-US" sz="2400" b="1" dirty="0">
                <a:latin typeface="Palatino Linotype" panose="02040502050505030304" pitchFamily="18" charset="0"/>
              </a:rPr>
              <a:t>%</a:t>
            </a:r>
            <a:r>
              <a:rPr lang="en-US" sz="2400" dirty="0">
                <a:latin typeface="Palatino Linotype" panose="02040502050505030304" pitchFamily="18" charset="0"/>
              </a:rPr>
              <a:t>’;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String matching (%)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43C0FCF-D681-4689-7F03-D6E98AFD02BD}"/>
              </a:ext>
            </a:extLst>
          </p:cNvPr>
          <p:cNvGraphicFramePr>
            <a:graphicFrameLocks/>
          </p:cNvGraphicFramePr>
          <p:nvPr/>
        </p:nvGraphicFramePr>
        <p:xfrm>
          <a:off x="8100489" y="1212249"/>
          <a:ext cx="343124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2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61232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Adjunct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5023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1A223A-DCDC-6BF3-8C54-4978839E236E}"/>
              </a:ext>
            </a:extLst>
          </p:cNvPr>
          <p:cNvSpPr txBox="1"/>
          <p:nvPr/>
        </p:nvSpPr>
        <p:spPr>
          <a:xfrm>
            <a:off x="8886659" y="3749245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BABE2-0324-66A1-42CF-0FF57B286076}"/>
              </a:ext>
            </a:extLst>
          </p:cNvPr>
          <p:cNvSpPr txBox="1"/>
          <p:nvPr/>
        </p:nvSpPr>
        <p:spPr>
          <a:xfrm>
            <a:off x="931333" y="4361240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C3163DC-D54F-3BBD-DF32-881E4641D960}"/>
              </a:ext>
            </a:extLst>
          </p:cNvPr>
          <p:cNvGraphicFramePr>
            <a:graphicFrameLocks/>
          </p:cNvGraphicFramePr>
          <p:nvPr/>
        </p:nvGraphicFramePr>
        <p:xfrm>
          <a:off x="1989355" y="4181751"/>
          <a:ext cx="127751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512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668C64E-694E-946D-F8F1-78367E8368F3}"/>
              </a:ext>
            </a:extLst>
          </p:cNvPr>
          <p:cNvSpPr txBox="1"/>
          <p:nvPr/>
        </p:nvSpPr>
        <p:spPr>
          <a:xfrm>
            <a:off x="3791513" y="4197196"/>
            <a:ext cx="3469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You can include multiple matching operators.</a:t>
            </a:r>
          </a:p>
        </p:txBody>
      </p:sp>
    </p:spTree>
    <p:extLst>
      <p:ext uri="{BB962C8B-B14F-4D97-AF65-F5344CB8AC3E}">
        <p14:creationId xmlns:p14="http://schemas.microsoft.com/office/powerpoint/2010/main" val="42091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11197222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Makes use of a </a:t>
            </a:r>
            <a:r>
              <a:rPr lang="en-US" sz="2400" b="1" dirty="0">
                <a:latin typeface="Palatino Linotype" panose="02040502050505030304" pitchFamily="18" charset="0"/>
              </a:rPr>
              <a:t>like</a:t>
            </a:r>
            <a:r>
              <a:rPr lang="en-US" sz="2400" dirty="0">
                <a:latin typeface="Palatino Linotype" panose="02040502050505030304" pitchFamily="18" charset="0"/>
              </a:rPr>
              <a:t> operator.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 </a:t>
            </a:r>
            <a:r>
              <a:rPr lang="en-US" sz="2400" dirty="0">
                <a:latin typeface="Palatino Linotype" panose="02040502050505030304" pitchFamily="18" charset="0"/>
              </a:rPr>
              <a:t>name</a:t>
            </a:r>
            <a:r>
              <a:rPr lang="en-US" sz="2400" b="1" dirty="0">
                <a:latin typeface="Palatino Linotype" panose="02040502050505030304" pitchFamily="18" charset="0"/>
              </a:rPr>
              <a:t> from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where </a:t>
            </a:r>
            <a:r>
              <a:rPr lang="en-US" sz="2400" dirty="0">
                <a:latin typeface="Palatino Linotype" panose="02040502050505030304" pitchFamily="18" charset="0"/>
              </a:rPr>
              <a:t>title</a:t>
            </a:r>
            <a:r>
              <a:rPr lang="en-US" sz="2400" b="1" dirty="0">
                <a:latin typeface="Palatino Linotype" panose="02040502050505030304" pitchFamily="18" charset="0"/>
              </a:rPr>
              <a:t> like </a:t>
            </a:r>
            <a:r>
              <a:rPr lang="en-US" sz="2400" dirty="0">
                <a:latin typeface="Palatino Linotype" panose="02040502050505030304" pitchFamily="18" charset="0"/>
              </a:rPr>
              <a:t>‘Assoc</a:t>
            </a:r>
            <a:r>
              <a:rPr lang="en-US" sz="2400" b="1" dirty="0">
                <a:latin typeface="Palatino Linotype" panose="02040502050505030304" pitchFamily="18" charset="0"/>
              </a:rPr>
              <a:t>\%</a:t>
            </a:r>
            <a:r>
              <a:rPr lang="en-US" sz="2400" dirty="0">
                <a:latin typeface="Palatino Linotype" panose="02040502050505030304" pitchFamily="18" charset="0"/>
              </a:rPr>
              <a:t>Prof’;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String matching (\)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43C0FCF-D681-4689-7F03-D6E98AFD02BD}"/>
              </a:ext>
            </a:extLst>
          </p:cNvPr>
          <p:cNvGraphicFramePr>
            <a:graphicFrameLocks/>
          </p:cNvGraphicFramePr>
          <p:nvPr/>
        </p:nvGraphicFramePr>
        <p:xfrm>
          <a:off x="8100489" y="1212249"/>
          <a:ext cx="343124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2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61232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Adjunct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5023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1A223A-DCDC-6BF3-8C54-4978839E236E}"/>
              </a:ext>
            </a:extLst>
          </p:cNvPr>
          <p:cNvSpPr txBox="1"/>
          <p:nvPr/>
        </p:nvSpPr>
        <p:spPr>
          <a:xfrm>
            <a:off x="8886659" y="3749245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100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11197222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Asterix (*)</a:t>
            </a:r>
            <a:r>
              <a:rPr lang="en-US" sz="2400" dirty="0">
                <a:latin typeface="Palatino Linotype" panose="02040502050505030304" pitchFamily="18" charset="0"/>
              </a:rPr>
              <a:t> when used with </a:t>
            </a: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clause prints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all the attributes.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 * from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where </a:t>
            </a:r>
            <a:r>
              <a:rPr lang="en-US" sz="2400" dirty="0">
                <a:latin typeface="Palatino Linotype" panose="02040502050505030304" pitchFamily="18" charset="0"/>
              </a:rPr>
              <a:t>title</a:t>
            </a:r>
            <a:r>
              <a:rPr lang="en-US" sz="2400" b="1" dirty="0">
                <a:latin typeface="Palatino Linotype" panose="02040502050505030304" pitchFamily="18" charset="0"/>
              </a:rPr>
              <a:t> like </a:t>
            </a:r>
            <a:r>
              <a:rPr lang="en-US" sz="2400" dirty="0">
                <a:latin typeface="Palatino Linotype" panose="02040502050505030304" pitchFamily="18" charset="0"/>
              </a:rPr>
              <a:t>‘Assoc%’;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Select *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43C0FCF-D681-4689-7F03-D6E98AFD02BD}"/>
              </a:ext>
            </a:extLst>
          </p:cNvPr>
          <p:cNvGraphicFramePr>
            <a:graphicFrameLocks/>
          </p:cNvGraphicFramePr>
          <p:nvPr/>
        </p:nvGraphicFramePr>
        <p:xfrm>
          <a:off x="8100489" y="1212249"/>
          <a:ext cx="343124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2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61232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Adjunct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5023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1A223A-DCDC-6BF3-8C54-4978839E236E}"/>
              </a:ext>
            </a:extLst>
          </p:cNvPr>
          <p:cNvSpPr txBox="1"/>
          <p:nvPr/>
        </p:nvSpPr>
        <p:spPr>
          <a:xfrm>
            <a:off x="8886659" y="3749245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BABE2-0324-66A1-42CF-0FF57B286076}"/>
              </a:ext>
            </a:extLst>
          </p:cNvPr>
          <p:cNvSpPr txBox="1"/>
          <p:nvPr/>
        </p:nvSpPr>
        <p:spPr>
          <a:xfrm>
            <a:off x="931333" y="4717445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51955AE-C884-7788-FAD5-A6B5D48BD9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652621"/>
              </p:ext>
            </p:extLst>
          </p:nvPr>
        </p:nvGraphicFramePr>
        <p:xfrm>
          <a:off x="2038527" y="4361240"/>
          <a:ext cx="343124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2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61232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04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E413B-5CB0-8381-D2A1-3F29DBAFE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67E6C-0727-82DB-08AC-2FC957B94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Assignments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E083F-26C7-5649-15B1-916C4DF1B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852840"/>
          </a:xfrm>
        </p:spPr>
        <p:txBody>
          <a:bodyPr>
            <a:noAutofit/>
          </a:bodyPr>
          <a:lstStyle/>
          <a:p>
            <a:pPr algn="just"/>
            <a:r>
              <a:rPr lang="en-US" b="1" dirty="0">
                <a:latin typeface="Palatino Linotype" panose="02040502050505030304" pitchFamily="18" charset="0"/>
              </a:rPr>
              <a:t>You have total 3 late days</a:t>
            </a:r>
            <a:r>
              <a:rPr lang="en-US" dirty="0">
                <a:latin typeface="Palatino Linotype" panose="02040502050505030304" pitchFamily="18" charset="0"/>
              </a:rPr>
              <a:t>. You can use them all in one assignment, or one late day per assignment.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No additional late days will be given.</a:t>
            </a:r>
          </a:p>
          <a:p>
            <a:pPr marL="0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b="1" dirty="0">
                <a:latin typeface="Palatino Linotype" panose="02040502050505030304" pitchFamily="18" charset="0"/>
              </a:rPr>
              <a:t>Deadline is strict. It will be always at 11:59pm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algn="just"/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en-US" dirty="0">
                <a:latin typeface="Palatino Linotype" panose="02040502050505030304" pitchFamily="18" charset="0"/>
              </a:rPr>
              <a:t>Presentation time slots will be given at a later.</a:t>
            </a:r>
          </a:p>
          <a:p>
            <a:pPr lvl="1" algn="just"/>
            <a:endParaRPr lang="en-US" dirty="0">
              <a:latin typeface="Palatino Linotype" panose="02040502050505030304" pitchFamily="18" charset="0"/>
            </a:endParaRPr>
          </a:p>
          <a:p>
            <a:pPr marL="457200" lvl="1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algn="just"/>
            <a:endParaRPr lang="en-US" dirty="0">
              <a:latin typeface="Palatino Linotype" panose="0204050205050503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4B635-1845-AA65-5577-9AE3D4DB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56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11197222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As some attributes may have </a:t>
            </a:r>
            <a:r>
              <a:rPr lang="en-US" sz="2400" b="1" dirty="0">
                <a:latin typeface="Palatino Linotype" panose="02040502050505030304" pitchFamily="18" charset="0"/>
              </a:rPr>
              <a:t>NULL</a:t>
            </a:r>
            <a:r>
              <a:rPr lang="en-US" sz="2400" dirty="0">
                <a:latin typeface="Palatino Linotype" panose="02040502050505030304" pitchFamily="18" charset="0"/>
              </a:rPr>
              <a:t> values, we can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filter our results using </a:t>
            </a:r>
            <a:r>
              <a:rPr lang="en-US" sz="2400" b="1" dirty="0">
                <a:latin typeface="Palatino Linotype" panose="02040502050505030304" pitchFamily="18" charset="0"/>
              </a:rPr>
              <a:t>is null </a:t>
            </a:r>
            <a:r>
              <a:rPr lang="en-US" sz="2400" dirty="0">
                <a:latin typeface="Palatino Linotype" panose="02040502050505030304" pitchFamily="18" charset="0"/>
              </a:rPr>
              <a:t>or </a:t>
            </a:r>
            <a:r>
              <a:rPr lang="en-US" sz="2400" b="1" dirty="0">
                <a:latin typeface="Palatino Linotype" panose="02040502050505030304" pitchFamily="18" charset="0"/>
              </a:rPr>
              <a:t>not null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 * from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where </a:t>
            </a:r>
            <a:r>
              <a:rPr lang="en-US" sz="2400" dirty="0">
                <a:latin typeface="Palatino Linotype" panose="02040502050505030304" pitchFamily="18" charset="0"/>
              </a:rPr>
              <a:t>title </a:t>
            </a:r>
            <a:r>
              <a:rPr lang="en-US" sz="2400" b="1" dirty="0">
                <a:latin typeface="Palatino Linotype" panose="02040502050505030304" pitchFamily="18" charset="0"/>
              </a:rPr>
              <a:t>is null</a:t>
            </a:r>
            <a:r>
              <a:rPr lang="en-US" sz="2400" dirty="0">
                <a:latin typeface="Palatino Linotype" panose="0204050205050503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 * from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where </a:t>
            </a:r>
            <a:r>
              <a:rPr lang="en-US" sz="2400" dirty="0">
                <a:latin typeface="Palatino Linotype" panose="02040502050505030304" pitchFamily="18" charset="0"/>
              </a:rPr>
              <a:t>title </a:t>
            </a:r>
            <a:r>
              <a:rPr lang="en-US" sz="2400" b="1" dirty="0">
                <a:latin typeface="Palatino Linotype" panose="02040502050505030304" pitchFamily="18" charset="0"/>
              </a:rPr>
              <a:t>is not null</a:t>
            </a:r>
            <a:r>
              <a:rPr lang="en-US" sz="2400" dirty="0">
                <a:latin typeface="Palatino Linotype" panose="02040502050505030304" pitchFamily="18" charset="0"/>
              </a:rPr>
              <a:t>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Null Values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43C0FCF-D681-4689-7F03-D6E98AFD02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536477"/>
              </p:ext>
            </p:extLst>
          </p:nvPr>
        </p:nvGraphicFramePr>
        <p:xfrm>
          <a:off x="8100489" y="1212249"/>
          <a:ext cx="343124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2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61232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5023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1A223A-DCDC-6BF3-8C54-4978839E236E}"/>
              </a:ext>
            </a:extLst>
          </p:cNvPr>
          <p:cNvSpPr txBox="1"/>
          <p:nvPr/>
        </p:nvSpPr>
        <p:spPr>
          <a:xfrm>
            <a:off x="8886659" y="3749245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06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11197222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Take a collection of values and return a single value.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b="1" dirty="0">
              <a:latin typeface="Palatino Linotype" panose="0204050205050503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Average (avg)</a:t>
            </a:r>
          </a:p>
          <a:p>
            <a:pPr algn="just"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Minimum (min)</a:t>
            </a:r>
          </a:p>
          <a:p>
            <a:pPr algn="just"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Maximum (max)</a:t>
            </a:r>
          </a:p>
          <a:p>
            <a:pPr algn="just"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Total (sum)</a:t>
            </a:r>
          </a:p>
          <a:p>
            <a:pPr algn="just"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</a:rPr>
              <a:t>Count (count)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Aggregate Functions</a:t>
            </a:r>
          </a:p>
        </p:txBody>
      </p:sp>
    </p:spTree>
    <p:extLst>
      <p:ext uri="{BB962C8B-B14F-4D97-AF65-F5344CB8AC3E}">
        <p14:creationId xmlns:p14="http://schemas.microsoft.com/office/powerpoint/2010/main" val="2701055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11197222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 avg(</a:t>
            </a:r>
            <a:r>
              <a:rPr lang="en-US" sz="2400" dirty="0">
                <a:latin typeface="Palatino Linotype" panose="02040502050505030304" pitchFamily="18" charset="0"/>
              </a:rPr>
              <a:t>age</a:t>
            </a:r>
            <a:r>
              <a:rPr lang="en-US" sz="2400" b="1" dirty="0">
                <a:latin typeface="Palatino Linotype" panose="02040502050505030304" pitchFamily="18" charset="0"/>
              </a:rPr>
              <a:t>) from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group by</a:t>
            </a:r>
            <a:r>
              <a:rPr lang="en-US" sz="2400" dirty="0">
                <a:latin typeface="Palatino Linotype" panose="02040502050505030304" pitchFamily="18" charset="0"/>
              </a:rPr>
              <a:t> title;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Average Function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43C0FCF-D681-4689-7F03-D6E98AFD02BD}"/>
              </a:ext>
            </a:extLst>
          </p:cNvPr>
          <p:cNvGraphicFramePr>
            <a:graphicFrameLocks/>
          </p:cNvGraphicFramePr>
          <p:nvPr/>
        </p:nvGraphicFramePr>
        <p:xfrm>
          <a:off x="8100489" y="1212249"/>
          <a:ext cx="343124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2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61232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Adjunct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5023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1A223A-DCDC-6BF3-8C54-4978839E236E}"/>
              </a:ext>
            </a:extLst>
          </p:cNvPr>
          <p:cNvSpPr txBox="1"/>
          <p:nvPr/>
        </p:nvSpPr>
        <p:spPr>
          <a:xfrm>
            <a:off x="8886659" y="3749245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BABE2-0324-66A1-42CF-0FF57B286076}"/>
              </a:ext>
            </a:extLst>
          </p:cNvPr>
          <p:cNvSpPr txBox="1"/>
          <p:nvPr/>
        </p:nvSpPr>
        <p:spPr>
          <a:xfrm>
            <a:off x="2198148" y="4147141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51955AE-C884-7788-FAD5-A6B5D48BD9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974832"/>
              </p:ext>
            </p:extLst>
          </p:nvPr>
        </p:nvGraphicFramePr>
        <p:xfrm>
          <a:off x="2090533" y="4551772"/>
          <a:ext cx="132242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2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avg(age)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35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11197222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 </a:t>
            </a:r>
            <a:r>
              <a:rPr lang="en-US" sz="2400" dirty="0">
                <a:latin typeface="Palatino Linotype" panose="02040502050505030304" pitchFamily="18" charset="0"/>
              </a:rPr>
              <a:t>title,</a:t>
            </a:r>
            <a:r>
              <a:rPr lang="en-US" sz="2400" b="1" dirty="0">
                <a:latin typeface="Palatino Linotype" panose="02040502050505030304" pitchFamily="18" charset="0"/>
              </a:rPr>
              <a:t> avg(</a:t>
            </a:r>
            <a:r>
              <a:rPr lang="en-US" sz="2400" dirty="0">
                <a:latin typeface="Palatino Linotype" panose="02040502050505030304" pitchFamily="18" charset="0"/>
              </a:rPr>
              <a:t>age</a:t>
            </a:r>
            <a:r>
              <a:rPr lang="en-US" sz="2400" b="1" dirty="0">
                <a:latin typeface="Palatino Linotype" panose="02040502050505030304" pitchFamily="18" charset="0"/>
              </a:rPr>
              <a:t>) from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group by </a:t>
            </a:r>
            <a:r>
              <a:rPr lang="en-US" sz="2400" dirty="0">
                <a:latin typeface="Palatino Linotype" panose="02040502050505030304" pitchFamily="18" charset="0"/>
              </a:rPr>
              <a:t>title;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Average – Group By Clause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43C0FCF-D681-4689-7F03-D6E98AFD02BD}"/>
              </a:ext>
            </a:extLst>
          </p:cNvPr>
          <p:cNvGraphicFramePr>
            <a:graphicFrameLocks/>
          </p:cNvGraphicFramePr>
          <p:nvPr/>
        </p:nvGraphicFramePr>
        <p:xfrm>
          <a:off x="8100489" y="1212249"/>
          <a:ext cx="343124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2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61232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Adjunct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5023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1A223A-DCDC-6BF3-8C54-4978839E236E}"/>
              </a:ext>
            </a:extLst>
          </p:cNvPr>
          <p:cNvSpPr txBox="1"/>
          <p:nvPr/>
        </p:nvSpPr>
        <p:spPr>
          <a:xfrm>
            <a:off x="8886659" y="3749245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BABE2-0324-66A1-42CF-0FF57B286076}"/>
              </a:ext>
            </a:extLst>
          </p:cNvPr>
          <p:cNvSpPr txBox="1"/>
          <p:nvPr/>
        </p:nvSpPr>
        <p:spPr>
          <a:xfrm>
            <a:off x="2198148" y="4147141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B9683DE-AC7A-A5DF-59E1-465039C75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908623"/>
              </p:ext>
            </p:extLst>
          </p:nvPr>
        </p:nvGraphicFramePr>
        <p:xfrm>
          <a:off x="1367032" y="4547251"/>
          <a:ext cx="301991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955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509955">
                  <a:extLst>
                    <a:ext uri="{9D8B030D-6E8A-4147-A177-3AD203B41FA5}">
                      <a16:colId xmlns:a16="http://schemas.microsoft.com/office/drawing/2014/main" val="1038194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avg(age)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977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Adjunct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2555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02855BA-7B96-D1D6-ABDE-FC9CA0A47E4B}"/>
              </a:ext>
            </a:extLst>
          </p:cNvPr>
          <p:cNvSpPr txBox="1"/>
          <p:nvPr/>
        </p:nvSpPr>
        <p:spPr>
          <a:xfrm>
            <a:off x="4564846" y="5117868"/>
            <a:ext cx="3469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We can print averages for each group; grouping sets of tuples.</a:t>
            </a:r>
          </a:p>
        </p:txBody>
      </p:sp>
    </p:spTree>
    <p:extLst>
      <p:ext uri="{BB962C8B-B14F-4D97-AF65-F5344CB8AC3E}">
        <p14:creationId xmlns:p14="http://schemas.microsoft.com/office/powerpoint/2010/main" val="41857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11197222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 </a:t>
            </a:r>
            <a:r>
              <a:rPr lang="en-US" sz="2400" dirty="0">
                <a:latin typeface="Palatino Linotype" panose="02040502050505030304" pitchFamily="18" charset="0"/>
              </a:rPr>
              <a:t>title,</a:t>
            </a:r>
            <a:r>
              <a:rPr lang="en-US" sz="2400" b="1" dirty="0">
                <a:latin typeface="Palatino Linotype" panose="02040502050505030304" pitchFamily="18" charset="0"/>
              </a:rPr>
              <a:t> avg(</a:t>
            </a:r>
            <a:r>
              <a:rPr lang="en-US" sz="2400" dirty="0">
                <a:latin typeface="Palatino Linotype" panose="02040502050505030304" pitchFamily="18" charset="0"/>
              </a:rPr>
              <a:t>age</a:t>
            </a:r>
            <a:r>
              <a:rPr lang="en-US" sz="2400" b="1" dirty="0">
                <a:latin typeface="Palatino Linotype" panose="02040502050505030304" pitchFamily="18" charset="0"/>
              </a:rPr>
              <a:t>) from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group by </a:t>
            </a:r>
            <a:r>
              <a:rPr lang="en-US" sz="2400" dirty="0">
                <a:latin typeface="Palatino Linotype" panose="02040502050505030304" pitchFamily="18" charset="0"/>
              </a:rPr>
              <a:t>title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having</a:t>
            </a:r>
            <a:r>
              <a:rPr lang="en-US" sz="2400" dirty="0">
                <a:latin typeface="Palatino Linotype" panose="02040502050505030304" pitchFamily="18" charset="0"/>
              </a:rPr>
              <a:t> avg(age) &gt; 50;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Average – Group By, Having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43C0FCF-D681-4689-7F03-D6E98AFD02BD}"/>
              </a:ext>
            </a:extLst>
          </p:cNvPr>
          <p:cNvGraphicFramePr>
            <a:graphicFrameLocks/>
          </p:cNvGraphicFramePr>
          <p:nvPr/>
        </p:nvGraphicFramePr>
        <p:xfrm>
          <a:off x="8100489" y="1212249"/>
          <a:ext cx="343124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2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61232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Adjunct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5023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1A223A-DCDC-6BF3-8C54-4978839E236E}"/>
              </a:ext>
            </a:extLst>
          </p:cNvPr>
          <p:cNvSpPr txBox="1"/>
          <p:nvPr/>
        </p:nvSpPr>
        <p:spPr>
          <a:xfrm>
            <a:off x="8886659" y="3749245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BABE2-0324-66A1-42CF-0FF57B286076}"/>
              </a:ext>
            </a:extLst>
          </p:cNvPr>
          <p:cNvSpPr txBox="1"/>
          <p:nvPr/>
        </p:nvSpPr>
        <p:spPr>
          <a:xfrm>
            <a:off x="2198148" y="4147141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B9683DE-AC7A-A5DF-59E1-465039C75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52206"/>
              </p:ext>
            </p:extLst>
          </p:nvPr>
        </p:nvGraphicFramePr>
        <p:xfrm>
          <a:off x="1367032" y="4547251"/>
          <a:ext cx="301991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955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509955">
                  <a:extLst>
                    <a:ext uri="{9D8B030D-6E8A-4147-A177-3AD203B41FA5}">
                      <a16:colId xmlns:a16="http://schemas.microsoft.com/office/drawing/2014/main" val="1038194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avg(age)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977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Adjunct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2555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02855BA-7B96-D1D6-ABDE-FC9CA0A47E4B}"/>
              </a:ext>
            </a:extLst>
          </p:cNvPr>
          <p:cNvSpPr txBox="1"/>
          <p:nvPr/>
        </p:nvSpPr>
        <p:spPr>
          <a:xfrm>
            <a:off x="4564846" y="4547251"/>
            <a:ext cx="3469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Having is like where clause but for placing constraints on groups.</a:t>
            </a:r>
          </a:p>
        </p:txBody>
      </p:sp>
    </p:spTree>
    <p:extLst>
      <p:ext uri="{BB962C8B-B14F-4D97-AF65-F5344CB8AC3E}">
        <p14:creationId xmlns:p14="http://schemas.microsoft.com/office/powerpoint/2010/main" val="320958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540EB-60F4-1E20-1F79-425D3F823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5DBCC-E468-D683-109B-AB06CDE11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11197222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 </a:t>
            </a:r>
            <a:r>
              <a:rPr lang="en-US" sz="2400" dirty="0">
                <a:latin typeface="Palatino Linotype" panose="02040502050505030304" pitchFamily="18" charset="0"/>
              </a:rPr>
              <a:t>title,</a:t>
            </a:r>
            <a:r>
              <a:rPr lang="en-US" sz="2400" b="1" dirty="0">
                <a:latin typeface="Palatino Linotype" panose="02040502050505030304" pitchFamily="18" charset="0"/>
              </a:rPr>
              <a:t> sum(</a:t>
            </a:r>
            <a:r>
              <a:rPr lang="en-US" sz="2400" dirty="0">
                <a:latin typeface="Palatino Linotype" panose="02040502050505030304" pitchFamily="18" charset="0"/>
              </a:rPr>
              <a:t>age</a:t>
            </a:r>
            <a:r>
              <a:rPr lang="en-US" sz="2400" b="1" dirty="0">
                <a:latin typeface="Palatino Linotype" panose="02040502050505030304" pitchFamily="18" charset="0"/>
              </a:rPr>
              <a:t>) from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group by </a:t>
            </a:r>
            <a:r>
              <a:rPr lang="en-US" sz="2400" dirty="0">
                <a:latin typeface="Palatino Linotype" panose="02040502050505030304" pitchFamily="18" charset="0"/>
              </a:rPr>
              <a:t>title;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8A77F-F8E9-5482-1A5F-A79A1D7B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3945A7E-1277-A749-8C4D-A76A27D35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Sum Function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1619A2BD-9114-560C-98AF-010FBA631D8F}"/>
              </a:ext>
            </a:extLst>
          </p:cNvPr>
          <p:cNvGraphicFramePr>
            <a:graphicFrameLocks/>
          </p:cNvGraphicFramePr>
          <p:nvPr/>
        </p:nvGraphicFramePr>
        <p:xfrm>
          <a:off x="8100489" y="1212249"/>
          <a:ext cx="343124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2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61232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Adjunct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5023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17E6D37-4915-9049-B0E5-5F545493C718}"/>
              </a:ext>
            </a:extLst>
          </p:cNvPr>
          <p:cNvSpPr txBox="1"/>
          <p:nvPr/>
        </p:nvSpPr>
        <p:spPr>
          <a:xfrm>
            <a:off x="8886659" y="3749245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AC69E4-72CE-FF1F-754B-DBD0B0B3F114}"/>
              </a:ext>
            </a:extLst>
          </p:cNvPr>
          <p:cNvSpPr txBox="1"/>
          <p:nvPr/>
        </p:nvSpPr>
        <p:spPr>
          <a:xfrm>
            <a:off x="2198148" y="4147141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F5DA327-A308-6BB2-FBCD-0F35763856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25914"/>
              </p:ext>
            </p:extLst>
          </p:nvPr>
        </p:nvGraphicFramePr>
        <p:xfrm>
          <a:off x="1367032" y="4547251"/>
          <a:ext cx="3019910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955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509955">
                  <a:extLst>
                    <a:ext uri="{9D8B030D-6E8A-4147-A177-3AD203B41FA5}">
                      <a16:colId xmlns:a16="http://schemas.microsoft.com/office/drawing/2014/main" val="1038194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avg(age)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977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Adjunct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2555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72A5E6-E3B4-B5DB-3A12-71905C0155A0}"/>
              </a:ext>
            </a:extLst>
          </p:cNvPr>
          <p:cNvSpPr txBox="1"/>
          <p:nvPr/>
        </p:nvSpPr>
        <p:spPr>
          <a:xfrm>
            <a:off x="4564846" y="5117868"/>
            <a:ext cx="3469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We can print averages for each group; grouping sets of tuples.</a:t>
            </a:r>
          </a:p>
        </p:txBody>
      </p:sp>
    </p:spTree>
    <p:extLst>
      <p:ext uri="{BB962C8B-B14F-4D97-AF65-F5344CB8AC3E}">
        <p14:creationId xmlns:p14="http://schemas.microsoft.com/office/powerpoint/2010/main" val="185878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11197222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Query within a query!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 </a:t>
            </a:r>
            <a:r>
              <a:rPr lang="en-US" sz="2400" dirty="0">
                <a:latin typeface="Palatino Linotype" panose="02040502050505030304" pitchFamily="18" charset="0"/>
              </a:rPr>
              <a:t>name</a:t>
            </a:r>
            <a:r>
              <a:rPr lang="en-US" sz="2400" b="1" dirty="0">
                <a:latin typeface="Palatino Linotype" panose="02040502050505030304" pitchFamily="18" charset="0"/>
              </a:rPr>
              <a:t> from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where </a:t>
            </a:r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title</a:t>
            </a:r>
            <a:r>
              <a:rPr lang="en-US" sz="2400" b="1" dirty="0">
                <a:latin typeface="Palatino Linotype" panose="02040502050505030304" pitchFamily="18" charset="0"/>
              </a:rPr>
              <a:t> in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(select </a:t>
            </a:r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title</a:t>
            </a:r>
            <a:r>
              <a:rPr lang="en-US" sz="2400" b="1" dirty="0">
                <a:latin typeface="Palatino Linotype" panose="02040502050505030304" pitchFamily="18" charset="0"/>
              </a:rPr>
              <a:t> from </a:t>
            </a:r>
            <a:r>
              <a:rPr lang="en-US" sz="2400" dirty="0">
                <a:latin typeface="Palatino Linotype" panose="02040502050505030304" pitchFamily="18" charset="0"/>
              </a:rPr>
              <a:t>courses</a:t>
            </a:r>
            <a:r>
              <a:rPr lang="en-US" sz="2400" b="1" dirty="0">
                <a:latin typeface="Palatino Linotype" panose="02040502050505030304" pitchFamily="18" charset="0"/>
              </a:rPr>
              <a:t> where </a:t>
            </a:r>
            <a:r>
              <a:rPr lang="en-US" sz="2400" dirty="0">
                <a:latin typeface="Palatino Linotype" panose="02040502050505030304" pitchFamily="18" charset="0"/>
              </a:rPr>
              <a:t>course &gt; 2000</a:t>
            </a:r>
            <a:r>
              <a:rPr lang="en-US" sz="2400" b="1" dirty="0">
                <a:latin typeface="Palatino Linotype" panose="02040502050505030304" pitchFamily="18" charset="0"/>
              </a:rPr>
              <a:t>)</a:t>
            </a:r>
            <a:r>
              <a:rPr lang="en-US" sz="2400" dirty="0">
                <a:latin typeface="Palatino Linotype" panose="02040502050505030304" pitchFamily="18" charset="0"/>
              </a:rPr>
              <a:t>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Nested Subqueries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43C0FCF-D681-4689-7F03-D6E98AFD02BD}"/>
              </a:ext>
            </a:extLst>
          </p:cNvPr>
          <p:cNvGraphicFramePr>
            <a:graphicFrameLocks/>
          </p:cNvGraphicFramePr>
          <p:nvPr/>
        </p:nvGraphicFramePr>
        <p:xfrm>
          <a:off x="8100489" y="1212249"/>
          <a:ext cx="343124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2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61232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Adjunct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5023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1A223A-DCDC-6BF3-8C54-4978839E236E}"/>
              </a:ext>
            </a:extLst>
          </p:cNvPr>
          <p:cNvSpPr txBox="1"/>
          <p:nvPr/>
        </p:nvSpPr>
        <p:spPr>
          <a:xfrm>
            <a:off x="8886659" y="3749245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BABE2-0324-66A1-42CF-0FF57B286076}"/>
              </a:ext>
            </a:extLst>
          </p:cNvPr>
          <p:cNvSpPr txBox="1"/>
          <p:nvPr/>
        </p:nvSpPr>
        <p:spPr>
          <a:xfrm>
            <a:off x="1568412" y="4149355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B9683DE-AC7A-A5DF-59E1-465039C75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53557"/>
              </p:ext>
            </p:extLst>
          </p:nvPr>
        </p:nvGraphicFramePr>
        <p:xfrm>
          <a:off x="1367032" y="4547251"/>
          <a:ext cx="1509955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955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977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255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150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132486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02855BA-7B96-D1D6-ABDE-FC9CA0A47E4B}"/>
              </a:ext>
            </a:extLst>
          </p:cNvPr>
          <p:cNvSpPr txBox="1"/>
          <p:nvPr/>
        </p:nvSpPr>
        <p:spPr>
          <a:xfrm>
            <a:off x="3305342" y="4718757"/>
            <a:ext cx="4401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The result of evaluating the inner query serves as the constraint for the outer query.</a:t>
            </a:r>
          </a:p>
          <a:p>
            <a:endParaRPr lang="en-US" sz="2000" b="1" dirty="0">
              <a:latin typeface="Palatino Linotype" panose="02040502050505030304" pitchFamily="18" charset="0"/>
            </a:endParaRPr>
          </a:p>
          <a:p>
            <a:r>
              <a:rPr lang="en-US" sz="2000" b="1" dirty="0">
                <a:latin typeface="Palatino Linotype" panose="02040502050505030304" pitchFamily="18" charset="0"/>
              </a:rPr>
              <a:t>Notice the matching field names!</a:t>
            </a:r>
          </a:p>
        </p:txBody>
      </p:sp>
    </p:spTree>
    <p:extLst>
      <p:ext uri="{BB962C8B-B14F-4D97-AF65-F5344CB8AC3E}">
        <p14:creationId xmlns:p14="http://schemas.microsoft.com/office/powerpoint/2010/main" val="10066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11197222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Query within a query!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 </a:t>
            </a:r>
            <a:r>
              <a:rPr lang="en-US" sz="2400" dirty="0">
                <a:latin typeface="Palatino Linotype" panose="02040502050505030304" pitchFamily="18" charset="0"/>
              </a:rPr>
              <a:t>name</a:t>
            </a:r>
            <a:r>
              <a:rPr lang="en-US" sz="2400" b="1" dirty="0">
                <a:latin typeface="Palatino Linotype" panose="02040502050505030304" pitchFamily="18" charset="0"/>
              </a:rPr>
              <a:t> from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where </a:t>
            </a:r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title</a:t>
            </a:r>
            <a:r>
              <a:rPr lang="en-US" sz="2400" b="1" dirty="0">
                <a:latin typeface="Palatino Linotype" panose="02040502050505030304" pitchFamily="18" charset="0"/>
              </a:rPr>
              <a:t> not in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(select </a:t>
            </a:r>
            <a:r>
              <a:rPr lang="en-US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title</a:t>
            </a:r>
            <a:r>
              <a:rPr lang="en-US" sz="2400" b="1" dirty="0">
                <a:latin typeface="Palatino Linotype" panose="02040502050505030304" pitchFamily="18" charset="0"/>
              </a:rPr>
              <a:t> from </a:t>
            </a:r>
            <a:r>
              <a:rPr lang="en-US" sz="2400" dirty="0">
                <a:latin typeface="Palatino Linotype" panose="02040502050505030304" pitchFamily="18" charset="0"/>
              </a:rPr>
              <a:t>courses</a:t>
            </a:r>
            <a:r>
              <a:rPr lang="en-US" sz="2400" b="1" dirty="0">
                <a:latin typeface="Palatino Linotype" panose="02040502050505030304" pitchFamily="18" charset="0"/>
              </a:rPr>
              <a:t> where </a:t>
            </a:r>
            <a:r>
              <a:rPr lang="en-US" sz="2400" dirty="0">
                <a:latin typeface="Palatino Linotype" panose="02040502050505030304" pitchFamily="18" charset="0"/>
              </a:rPr>
              <a:t>course &gt; 2000</a:t>
            </a:r>
            <a:r>
              <a:rPr lang="en-US" sz="2400" b="1" dirty="0">
                <a:latin typeface="Palatino Linotype" panose="02040502050505030304" pitchFamily="18" charset="0"/>
              </a:rPr>
              <a:t>)</a:t>
            </a:r>
            <a:r>
              <a:rPr lang="en-US" sz="2400" dirty="0">
                <a:latin typeface="Palatino Linotype" panose="02040502050505030304" pitchFamily="18" charset="0"/>
              </a:rPr>
              <a:t>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Nested Subqueries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43C0FCF-D681-4689-7F03-D6E98AFD02BD}"/>
              </a:ext>
            </a:extLst>
          </p:cNvPr>
          <p:cNvGraphicFramePr>
            <a:graphicFrameLocks/>
          </p:cNvGraphicFramePr>
          <p:nvPr/>
        </p:nvGraphicFramePr>
        <p:xfrm>
          <a:off x="8100489" y="1212249"/>
          <a:ext cx="343124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2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61232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Adjunct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5023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1A223A-DCDC-6BF3-8C54-4978839E236E}"/>
              </a:ext>
            </a:extLst>
          </p:cNvPr>
          <p:cNvSpPr txBox="1"/>
          <p:nvPr/>
        </p:nvSpPr>
        <p:spPr>
          <a:xfrm>
            <a:off x="8886659" y="3749245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BABE2-0324-66A1-42CF-0FF57B286076}"/>
              </a:ext>
            </a:extLst>
          </p:cNvPr>
          <p:cNvSpPr txBox="1"/>
          <p:nvPr/>
        </p:nvSpPr>
        <p:spPr>
          <a:xfrm>
            <a:off x="1618443" y="4147141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B9683DE-AC7A-A5DF-59E1-465039C75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844269"/>
              </p:ext>
            </p:extLst>
          </p:nvPr>
        </p:nvGraphicFramePr>
        <p:xfrm>
          <a:off x="1367032" y="4547251"/>
          <a:ext cx="1509955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955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977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025550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02855BA-7B96-D1D6-ABDE-FC9CA0A47E4B}"/>
              </a:ext>
            </a:extLst>
          </p:cNvPr>
          <p:cNvSpPr txBox="1"/>
          <p:nvPr/>
        </p:nvSpPr>
        <p:spPr>
          <a:xfrm>
            <a:off x="3305342" y="4858036"/>
            <a:ext cx="4401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“Not in” works as opposite to “in”. </a:t>
            </a:r>
          </a:p>
        </p:txBody>
      </p:sp>
    </p:spTree>
    <p:extLst>
      <p:ext uri="{BB962C8B-B14F-4D97-AF65-F5344CB8AC3E}">
        <p14:creationId xmlns:p14="http://schemas.microsoft.com/office/powerpoint/2010/main" val="31498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864" y="1205671"/>
            <a:ext cx="11197222" cy="51026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All operation.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400" b="1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latin typeface="Palatino Linotype" panose="02040502050505030304" pitchFamily="18" charset="0"/>
              </a:rPr>
              <a:t> name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endParaRPr lang="en-US" sz="2400" dirty="0">
              <a:latin typeface="Palatino Linotype" panose="0204050205050503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age &gt; </a:t>
            </a:r>
            <a:r>
              <a:rPr lang="en-US" sz="2400" b="1" dirty="0">
                <a:latin typeface="Palatino Linotype" panose="02040502050505030304" pitchFamily="18" charset="0"/>
              </a:rPr>
              <a:t>all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(select</a:t>
            </a:r>
            <a:r>
              <a:rPr lang="en-US" sz="2400" dirty="0">
                <a:latin typeface="Palatino Linotype" panose="02040502050505030304" pitchFamily="18" charset="0"/>
              </a:rPr>
              <a:t> age </a:t>
            </a:r>
            <a:r>
              <a:rPr lang="en-US" sz="2400" b="1" dirty="0">
                <a:latin typeface="Palatino Linotype" panose="02040502050505030304" pitchFamily="18" charset="0"/>
              </a:rPr>
              <a:t>from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latin typeface="Palatino Linotype" panose="02040502050505030304" pitchFamily="18" charset="0"/>
              </a:rPr>
              <a:t>cs_employees</a:t>
            </a:r>
            <a:r>
              <a:rPr lang="en-US" sz="2400" dirty="0">
                <a:latin typeface="Palatino Linotype" panose="0204050205050503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b="1" dirty="0">
                <a:latin typeface="Palatino Linotype" panose="02040502050505030304" pitchFamily="18" charset="0"/>
              </a:rPr>
              <a:t>where</a:t>
            </a:r>
            <a:r>
              <a:rPr lang="en-US" sz="2400" dirty="0">
                <a:latin typeface="Palatino Linotype" panose="02040502050505030304" pitchFamily="18" charset="0"/>
              </a:rPr>
              <a:t> title </a:t>
            </a:r>
            <a:r>
              <a:rPr lang="en-US" sz="2400" b="1" dirty="0">
                <a:latin typeface="Palatino Linotype" panose="02040502050505030304" pitchFamily="18" charset="0"/>
              </a:rPr>
              <a:t>like</a:t>
            </a:r>
            <a:r>
              <a:rPr lang="en-US" sz="2400" dirty="0">
                <a:latin typeface="Palatino Linotype" panose="02040502050505030304" pitchFamily="18" charset="0"/>
              </a:rPr>
              <a:t> 'A%'</a:t>
            </a:r>
            <a:r>
              <a:rPr lang="en-US" sz="2400" b="1" dirty="0">
                <a:latin typeface="Palatino Linotype" panose="02040502050505030304" pitchFamily="18" charset="0"/>
              </a:rPr>
              <a:t>)</a:t>
            </a:r>
            <a:r>
              <a:rPr lang="en-US" sz="2400" dirty="0">
                <a:latin typeface="Palatino Linotype" panose="02040502050505030304" pitchFamily="18" charset="0"/>
              </a:rPr>
              <a:t>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400FC1-7BC6-4647-9B68-E3757FE60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Nested Subqueries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843C0FCF-D681-4689-7F03-D6E98AFD02BD}"/>
              </a:ext>
            </a:extLst>
          </p:cNvPr>
          <p:cNvGraphicFramePr>
            <a:graphicFrameLocks/>
          </p:cNvGraphicFramePr>
          <p:nvPr/>
        </p:nvGraphicFramePr>
        <p:xfrm>
          <a:off x="8100489" y="1212249"/>
          <a:ext cx="343124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425">
                  <a:extLst>
                    <a:ext uri="{9D8B030D-6E8A-4147-A177-3AD203B41FA5}">
                      <a16:colId xmlns:a16="http://schemas.microsoft.com/office/drawing/2014/main" val="142750145"/>
                    </a:ext>
                  </a:extLst>
                </a:gridCol>
                <a:gridCol w="761232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672406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Voldemort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6202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Anakin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Assoc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1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Kang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88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Gru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Asst 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76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Prof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96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Joker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Adjunct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5023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1A223A-DCDC-6BF3-8C54-4978839E236E}"/>
              </a:ext>
            </a:extLst>
          </p:cNvPr>
          <p:cNvSpPr txBox="1"/>
          <p:nvPr/>
        </p:nvSpPr>
        <p:spPr>
          <a:xfrm>
            <a:off x="8886659" y="3749245"/>
            <a:ext cx="18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cs_employees</a:t>
            </a:r>
            <a:endParaRPr lang="en-US" sz="2000" b="1" dirty="0">
              <a:solidFill>
                <a:sysClr val="windowText" lastClr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8BABE2-0324-66A1-42CF-0FF57B286076}"/>
              </a:ext>
            </a:extLst>
          </p:cNvPr>
          <p:cNvSpPr txBox="1"/>
          <p:nvPr/>
        </p:nvSpPr>
        <p:spPr>
          <a:xfrm>
            <a:off x="1675632" y="4641364"/>
            <a:ext cx="1107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latin typeface="Palatino Linotype" panose="02040502050505030304" pitchFamily="18" charset="0"/>
              </a:rPr>
              <a:t>output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B9683DE-AC7A-A5DF-59E1-465039C75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765609"/>
              </p:ext>
            </p:extLst>
          </p:nvPr>
        </p:nvGraphicFramePr>
        <p:xfrm>
          <a:off x="1443170" y="5058091"/>
          <a:ext cx="1509955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955">
                  <a:extLst>
                    <a:ext uri="{9D8B030D-6E8A-4147-A177-3AD203B41FA5}">
                      <a16:colId xmlns:a16="http://schemas.microsoft.com/office/drawing/2014/main" val="38527974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84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Thanos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59773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02855BA-7B96-D1D6-ABDE-FC9CA0A47E4B}"/>
              </a:ext>
            </a:extLst>
          </p:cNvPr>
          <p:cNvSpPr txBox="1"/>
          <p:nvPr/>
        </p:nvSpPr>
        <p:spPr>
          <a:xfrm>
            <a:off x="3305342" y="5058091"/>
            <a:ext cx="4401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alatino Linotype" panose="02040502050505030304" pitchFamily="18" charset="0"/>
              </a:rPr>
              <a:t>Is there some professor who has age </a:t>
            </a:r>
          </a:p>
          <a:p>
            <a:r>
              <a:rPr lang="en-US" sz="2000" b="1" dirty="0">
                <a:latin typeface="Palatino Linotype" panose="02040502050505030304" pitchFamily="18" charset="0"/>
              </a:rPr>
              <a:t>greater than all the non-professors.</a:t>
            </a:r>
          </a:p>
        </p:txBody>
      </p:sp>
    </p:spTree>
    <p:extLst>
      <p:ext uri="{BB962C8B-B14F-4D97-AF65-F5344CB8AC3E}">
        <p14:creationId xmlns:p14="http://schemas.microsoft.com/office/powerpoint/2010/main" val="220000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503"/>
            <a:ext cx="10515600" cy="104349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latin typeface="Palatino Linotype" panose="02040502050505030304" pitchFamily="18" charset="0"/>
              </a:rPr>
              <a:t>Functions and Procedures</a:t>
            </a:r>
            <a:endParaRPr lang="en-US" sz="4000" b="1" i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338921-2117-D345-5DEB-A618F81D22CD}"/>
              </a:ext>
            </a:extLst>
          </p:cNvPr>
          <p:cNvSpPr txBox="1"/>
          <p:nvPr/>
        </p:nvSpPr>
        <p:spPr>
          <a:xfrm>
            <a:off x="317502" y="1437764"/>
            <a:ext cx="115569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SQL allows you to create your </a:t>
            </a:r>
            <a:r>
              <a:rPr lang="en-US" sz="2400" b="1" dirty="0">
                <a:latin typeface="Palatino Linotype" panose="02040502050505030304" pitchFamily="18" charset="0"/>
              </a:rPr>
              <a:t>own functions and procedures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effectLst/>
                <a:latin typeface="Palatino Linotype" panose="02040502050505030304" pitchFamily="18" charset="0"/>
              </a:rPr>
              <a:t>create function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dept_count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(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dept_name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varchar(20)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)</a:t>
            </a: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	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returns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integer</a:t>
            </a: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	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begin</a:t>
            </a: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	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declare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d_count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integer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;</a:t>
            </a: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		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select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count(*) into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d_count</a:t>
            </a:r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		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from 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instructor</a:t>
            </a: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		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where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instructor.dept</a:t>
            </a:r>
            <a:r>
              <a:rPr lang="en-US" sz="2400" dirty="0" err="1">
                <a:latin typeface="Palatino Linotype" panose="02040502050505030304" pitchFamily="18" charset="0"/>
              </a:rPr>
              <a:t>_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name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 =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dept_name</a:t>
            </a:r>
            <a:endParaRPr lang="en-US" sz="2400" dirty="0">
              <a:effectLst/>
              <a:latin typeface="Palatino Linotype" panose="02040502050505030304" pitchFamily="18" charset="0"/>
            </a:endParaRP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		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return </a:t>
            </a:r>
            <a:r>
              <a:rPr lang="en-US" sz="2400" dirty="0" err="1">
                <a:effectLst/>
                <a:latin typeface="Palatino Linotype" panose="02040502050505030304" pitchFamily="18" charset="0"/>
              </a:rPr>
              <a:t>d_count</a:t>
            </a:r>
            <a:r>
              <a:rPr lang="en-US" sz="2400" dirty="0">
                <a:effectLst/>
                <a:latin typeface="Palatino Linotype" panose="02040502050505030304" pitchFamily="18" charset="0"/>
              </a:rPr>
              <a:t>;</a:t>
            </a:r>
          </a:p>
          <a:p>
            <a:r>
              <a:rPr lang="en-US" sz="2400" dirty="0">
                <a:effectLst/>
                <a:latin typeface="Palatino Linotype" panose="02040502050505030304" pitchFamily="18" charset="0"/>
              </a:rPr>
              <a:t>	</a:t>
            </a:r>
            <a:r>
              <a:rPr lang="en-US" sz="2400" b="1" dirty="0">
                <a:effectLst/>
                <a:latin typeface="Palatino Linotype" panose="02040502050505030304" pitchFamily="18" charset="0"/>
              </a:rPr>
              <a:t>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4F7554-0908-11D8-8C0C-DDDE6447EA0E}"/>
              </a:ext>
            </a:extLst>
          </p:cNvPr>
          <p:cNvSpPr txBox="1"/>
          <p:nvPr/>
        </p:nvSpPr>
        <p:spPr>
          <a:xfrm>
            <a:off x="838200" y="6046326"/>
            <a:ext cx="6150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A function that, given the name of a department, returns the count of the number of instructors in that department</a:t>
            </a:r>
          </a:p>
        </p:txBody>
      </p:sp>
    </p:spTree>
    <p:extLst>
      <p:ext uri="{BB962C8B-B14F-4D97-AF65-F5344CB8AC3E}">
        <p14:creationId xmlns:p14="http://schemas.microsoft.com/office/powerpoint/2010/main" val="345037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17E0B-6207-5890-7825-D403D5F40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08970-B13B-1680-B506-F1BD793E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Assignment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A60C5-1B4D-13D9-DEFF-576C64BA6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05626"/>
            <a:ext cx="11816785" cy="4852840"/>
          </a:xfrm>
        </p:spPr>
        <p:txBody>
          <a:bodyPr>
            <a:noAutofit/>
          </a:bodyPr>
          <a:lstStyle/>
          <a:p>
            <a:pPr algn="just"/>
            <a:r>
              <a:rPr lang="en-US" b="1" dirty="0">
                <a:latin typeface="Palatino Linotype" panose="02040502050505030304" pitchFamily="18" charset="0"/>
              </a:rPr>
              <a:t>Assignment 1: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Release Date: October 8</a:t>
            </a:r>
            <a:r>
              <a:rPr lang="en-US" baseline="30000" dirty="0">
                <a:latin typeface="Palatino Linotype" panose="02040502050505030304" pitchFamily="18" charset="0"/>
              </a:rPr>
              <a:t>th</a:t>
            </a:r>
            <a:r>
              <a:rPr lang="en-US" dirty="0">
                <a:latin typeface="Palatino Linotype" panose="02040502050505030304" pitchFamily="18" charset="0"/>
              </a:rPr>
              <a:t> 2024.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Due Date: October 29</a:t>
            </a:r>
            <a:r>
              <a:rPr lang="en-US" baseline="30000" dirty="0">
                <a:latin typeface="Palatino Linotype" panose="02040502050505030304" pitchFamily="18" charset="0"/>
              </a:rPr>
              <a:t>th</a:t>
            </a:r>
            <a:r>
              <a:rPr lang="en-US" dirty="0">
                <a:latin typeface="Palatino Linotype" panose="02040502050505030304" pitchFamily="18" charset="0"/>
              </a:rPr>
              <a:t> 2024.</a:t>
            </a:r>
          </a:p>
          <a:p>
            <a:pPr marL="457200" lvl="1" indent="0" algn="just">
              <a:buNone/>
            </a:pPr>
            <a:endParaRPr lang="en-US" b="1" dirty="0">
              <a:latin typeface="Palatino Linotype" panose="02040502050505030304" pitchFamily="18" charset="0"/>
            </a:endParaRPr>
          </a:p>
          <a:p>
            <a:pPr algn="just"/>
            <a:r>
              <a:rPr lang="en-US" b="1" dirty="0">
                <a:latin typeface="Palatino Linotype" panose="02040502050505030304" pitchFamily="18" charset="0"/>
              </a:rPr>
              <a:t>Assignment 2: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Release Date: October 29</a:t>
            </a:r>
            <a:r>
              <a:rPr lang="en-US" baseline="30000" dirty="0">
                <a:latin typeface="Palatino Linotype" panose="02040502050505030304" pitchFamily="18" charset="0"/>
              </a:rPr>
              <a:t>th</a:t>
            </a:r>
            <a:r>
              <a:rPr lang="en-US" dirty="0">
                <a:latin typeface="Palatino Linotype" panose="02040502050505030304" pitchFamily="18" charset="0"/>
              </a:rPr>
              <a:t> 2024.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Due Date: November 14</a:t>
            </a:r>
            <a:r>
              <a:rPr lang="en-US" baseline="30000" dirty="0">
                <a:latin typeface="Palatino Linotype" panose="02040502050505030304" pitchFamily="18" charset="0"/>
              </a:rPr>
              <a:t>th</a:t>
            </a:r>
            <a:r>
              <a:rPr lang="en-US" dirty="0">
                <a:latin typeface="Palatino Linotype" panose="02040502050505030304" pitchFamily="18" charset="0"/>
              </a:rPr>
              <a:t> 2024.</a:t>
            </a:r>
          </a:p>
          <a:p>
            <a:pPr marL="457200" lvl="1" indent="0" algn="just">
              <a:buNone/>
            </a:pPr>
            <a:endParaRPr lang="en-US" b="1" dirty="0">
              <a:latin typeface="Palatino Linotype" panose="02040502050505030304" pitchFamily="18" charset="0"/>
            </a:endParaRPr>
          </a:p>
          <a:p>
            <a:pPr algn="just"/>
            <a:r>
              <a:rPr lang="en-US" b="1" dirty="0">
                <a:latin typeface="Palatino Linotype" panose="02040502050505030304" pitchFamily="18" charset="0"/>
              </a:rPr>
              <a:t>Assignment 3: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Release Date: November 14</a:t>
            </a:r>
            <a:r>
              <a:rPr lang="en-US" baseline="30000" dirty="0">
                <a:latin typeface="Palatino Linotype" panose="02040502050505030304" pitchFamily="18" charset="0"/>
              </a:rPr>
              <a:t>th</a:t>
            </a:r>
            <a:r>
              <a:rPr lang="en-US" dirty="0">
                <a:latin typeface="Palatino Linotype" panose="02040502050505030304" pitchFamily="18" charset="0"/>
              </a:rPr>
              <a:t> 2024.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Due Date: December 3</a:t>
            </a:r>
            <a:r>
              <a:rPr lang="en-US" baseline="30000" dirty="0">
                <a:latin typeface="Palatino Linotype" panose="02040502050505030304" pitchFamily="18" charset="0"/>
              </a:rPr>
              <a:t>rd</a:t>
            </a:r>
            <a:r>
              <a:rPr lang="en-US" dirty="0">
                <a:latin typeface="Palatino Linotype" panose="02040502050505030304" pitchFamily="18" charset="0"/>
              </a:rPr>
              <a:t> 2024.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7B2BA-9BD7-BC75-98A8-EAEE84BB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869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45011-48D5-3B32-A927-B4BC73F3F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64D8-EAE5-19EB-BF6C-3064C060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349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Self-Reading Task </a:t>
            </a:r>
            <a:endParaRPr lang="en-US" sz="4000" b="1" i="1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A2D02-42F8-D498-3C51-A68CABDA2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2C004-5E50-EA60-DFB2-1913DA70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126A98-9F7B-4D96-A7BE-7BB1CC3E4A78}"/>
              </a:ext>
            </a:extLst>
          </p:cNvPr>
          <p:cNvSpPr txBox="1"/>
          <p:nvPr/>
        </p:nvSpPr>
        <p:spPr>
          <a:xfrm>
            <a:off x="317502" y="1437764"/>
            <a:ext cx="11556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Read about how to create procedures and calling functions and procedures.</a:t>
            </a:r>
          </a:p>
        </p:txBody>
      </p:sp>
    </p:spTree>
    <p:extLst>
      <p:ext uri="{BB962C8B-B14F-4D97-AF65-F5344CB8AC3E}">
        <p14:creationId xmlns:p14="http://schemas.microsoft.com/office/powerpoint/2010/main" val="410686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3760F-DD49-5E0C-F138-32EEF7309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1A9C-3496-9939-685B-B0166B8E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2777067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How to form Groups?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D5D69-7F3B-F0AD-3F41-25B51F15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4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5ACCA-0BDB-D4DA-6144-77A8A5170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979EB74F-228D-FF69-1783-556E2D104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2BDD94-6D5B-3F3C-737A-9492A49B6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Introduction to Databases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451 / 551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A9F99-DCA4-BCE2-CEBF-6ED3D5EBC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1995D76-084A-3DC4-B926-E21163AD2E86}"/>
              </a:ext>
            </a:extLst>
          </p:cNvPr>
          <p:cNvSpPr txBox="1">
            <a:spLocks/>
          </p:cNvSpPr>
          <p:nvPr/>
        </p:nvSpPr>
        <p:spPr>
          <a:xfrm>
            <a:off x="440266" y="2992675"/>
            <a:ext cx="6451600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2: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Structured Query Language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4F2A3A68-71BD-BB14-A2A0-EA42C060A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95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4F920-CAAA-4B10-049C-E7BB21CE1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78ABE-CB40-27AF-FB27-C43BA9A3C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769E1-CAEA-1D4D-C85E-C635140DA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3379334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Helps to query, modify, or add constraints to a database.</a:t>
            </a: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Originally designed by IBM and marketed as Sequel.</a:t>
            </a:r>
          </a:p>
          <a:p>
            <a:pPr marL="0" indent="0" algn="just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algn="just"/>
            <a:r>
              <a:rPr lang="en-US" sz="2400" dirty="0">
                <a:latin typeface="Palatino Linotype" panose="02040502050505030304" pitchFamily="18" charset="0"/>
              </a:rPr>
              <a:t>SQL has several parts: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Data Definition Language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Data Manipulation Language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Integrity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Helps to add integrity constraints to the database.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View Definition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Helps to define views.</a:t>
            </a:r>
          </a:p>
          <a:p>
            <a:pPr lvl="1" algn="just"/>
            <a:r>
              <a:rPr lang="en-US" dirty="0">
                <a:latin typeface="Palatino Linotype" panose="02040502050505030304" pitchFamily="18" charset="0"/>
              </a:rPr>
              <a:t>Transaction control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Helps to define the beginning and end of transactions.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D65722-45BF-59C1-3103-C5FBD031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D1547-38C1-4BB7-70C2-AA5D803DA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43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22FCC-27CF-F2D7-2EE5-A4EB10F7D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333" y="-3638"/>
            <a:ext cx="10515600" cy="8985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SQL Data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763A0-F0B3-69E2-C733-33917BFE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865" y="1359060"/>
            <a:ext cx="11428789" cy="364792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</a:rPr>
              <a:t>SQL DDL helps to specify: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Palatino Linotype" panose="02040502050505030304" pitchFamily="18" charset="0"/>
              </a:rPr>
              <a:t>Schema for each relation (table).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Palatino Linotype" panose="02040502050505030304" pitchFamily="18" charset="0"/>
              </a:rPr>
              <a:t>Types of values for each attribute.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Palatino Linotype" panose="02040502050505030304" pitchFamily="18" charset="0"/>
              </a:rPr>
              <a:t>Integrity constraints on attributes.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Palatino Linotype" panose="02040502050505030304" pitchFamily="18" charset="0"/>
              </a:rPr>
              <a:t>Indices on a relation.</a:t>
            </a:r>
          </a:p>
          <a:p>
            <a:pPr lvl="1" algn="just">
              <a:lnSpc>
                <a:spcPct val="150000"/>
              </a:lnSpc>
            </a:pPr>
            <a:r>
              <a:rPr lang="en-US" dirty="0">
                <a:latin typeface="Palatino Linotype" panose="02040502050505030304" pitchFamily="18" charset="0"/>
              </a:rPr>
              <a:t>Security/authorization/physical storage structure of a relation.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8778C-3E2C-8860-054C-C171C703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9E170-001F-6BBC-3F11-BD36E9FE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24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48884</TotalTime>
  <Words>3654</Words>
  <Application>Microsoft Macintosh PowerPoint</Application>
  <PresentationFormat>Widescreen</PresentationFormat>
  <Paragraphs>1549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Palatino Linotype</vt:lpstr>
      <vt:lpstr>Office Theme</vt:lpstr>
      <vt:lpstr>Database Processing CS 451 / 551</vt:lpstr>
      <vt:lpstr>Assignments</vt:lpstr>
      <vt:lpstr>Assignments</vt:lpstr>
      <vt:lpstr>Assignments</vt:lpstr>
      <vt:lpstr>Assignment Schedule</vt:lpstr>
      <vt:lpstr>How to form Groups?</vt:lpstr>
      <vt:lpstr>Introduction to Databases CS 451 / 551</vt:lpstr>
      <vt:lpstr>SQL</vt:lpstr>
      <vt:lpstr>SQL Data Definition</vt:lpstr>
      <vt:lpstr>Basic Types</vt:lpstr>
      <vt:lpstr>Create Table</vt:lpstr>
      <vt:lpstr>Create Table: Specifying a Primary Key</vt:lpstr>
      <vt:lpstr>Multiple Attributes as a Primary Key</vt:lpstr>
      <vt:lpstr>Not Null Constraint on an Attribute</vt:lpstr>
      <vt:lpstr>Create Table: Specifying a Foreign Key</vt:lpstr>
      <vt:lpstr>Inserting and Deleting Rows</vt:lpstr>
      <vt:lpstr>SQL Querying: Reading data from Database</vt:lpstr>
      <vt:lpstr>SQL Querying: Reading data from Database</vt:lpstr>
      <vt:lpstr>Select command + arithmetic operators</vt:lpstr>
      <vt:lpstr>Select with Condition (where clause)</vt:lpstr>
      <vt:lpstr>Select with Multiple Relations</vt:lpstr>
      <vt:lpstr>Select with Multiple Relations – Join Operation</vt:lpstr>
      <vt:lpstr>Select with Multiple Relations</vt:lpstr>
      <vt:lpstr>Select with Multiple Relations</vt:lpstr>
      <vt:lpstr>Natural Join</vt:lpstr>
      <vt:lpstr>Natural Join</vt:lpstr>
      <vt:lpstr>Natural Join with Three Relations</vt:lpstr>
      <vt:lpstr>Natural Join with Three Relations</vt:lpstr>
      <vt:lpstr>Natural Join with Three Relations</vt:lpstr>
      <vt:lpstr>Outer Join</vt:lpstr>
      <vt:lpstr>Natural Right Outer  Join</vt:lpstr>
      <vt:lpstr>As Clause – Renaming</vt:lpstr>
      <vt:lpstr>As Clause – Renaming</vt:lpstr>
      <vt:lpstr>As Clause – Renaming</vt:lpstr>
      <vt:lpstr>String matching (%)</vt:lpstr>
      <vt:lpstr>String matching (_)</vt:lpstr>
      <vt:lpstr>String matching (%)</vt:lpstr>
      <vt:lpstr>String matching (\)</vt:lpstr>
      <vt:lpstr>Select *</vt:lpstr>
      <vt:lpstr>Null Values</vt:lpstr>
      <vt:lpstr>Aggregate Functions</vt:lpstr>
      <vt:lpstr>Average Function</vt:lpstr>
      <vt:lpstr>Average – Group By Clause</vt:lpstr>
      <vt:lpstr>Average – Group By, Having</vt:lpstr>
      <vt:lpstr>Sum Function</vt:lpstr>
      <vt:lpstr>Nested Subqueries</vt:lpstr>
      <vt:lpstr>Nested Subqueries</vt:lpstr>
      <vt:lpstr>Nested Subqueries</vt:lpstr>
      <vt:lpstr>Functions and Procedures</vt:lpstr>
      <vt:lpstr>Self-Reading Task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374</cp:revision>
  <dcterms:created xsi:type="dcterms:W3CDTF">2023-07-25T15:37:00Z</dcterms:created>
  <dcterms:modified xsi:type="dcterms:W3CDTF">2024-10-03T19:25:12Z</dcterms:modified>
</cp:coreProperties>
</file>