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2"/>
  </p:notesMasterIdLst>
  <p:sldIdLst>
    <p:sldId id="256" r:id="rId2"/>
    <p:sldId id="257" r:id="rId3"/>
    <p:sldId id="269" r:id="rId4"/>
    <p:sldId id="360" r:id="rId5"/>
    <p:sldId id="361" r:id="rId6"/>
    <p:sldId id="362" r:id="rId7"/>
    <p:sldId id="270" r:id="rId8"/>
    <p:sldId id="271" r:id="rId9"/>
    <p:sldId id="363" r:id="rId10"/>
    <p:sldId id="364" r:id="rId11"/>
    <p:sldId id="365" r:id="rId12"/>
    <p:sldId id="366" r:id="rId13"/>
    <p:sldId id="367" r:id="rId14"/>
    <p:sldId id="368" r:id="rId15"/>
    <p:sldId id="369" r:id="rId16"/>
    <p:sldId id="370" r:id="rId17"/>
    <p:sldId id="371" r:id="rId18"/>
    <p:sldId id="372" r:id="rId19"/>
    <p:sldId id="375" r:id="rId20"/>
    <p:sldId id="376" r:id="rId21"/>
    <p:sldId id="377" r:id="rId22"/>
    <p:sldId id="378" r:id="rId23"/>
    <p:sldId id="379" r:id="rId24"/>
    <p:sldId id="373" r:id="rId25"/>
    <p:sldId id="374" r:id="rId26"/>
    <p:sldId id="380" r:id="rId27"/>
    <p:sldId id="381" r:id="rId28"/>
    <p:sldId id="382" r:id="rId29"/>
    <p:sldId id="383" r:id="rId30"/>
    <p:sldId id="384" r:id="rId31"/>
    <p:sldId id="385" r:id="rId32"/>
    <p:sldId id="386" r:id="rId33"/>
    <p:sldId id="387" r:id="rId34"/>
    <p:sldId id="388" r:id="rId35"/>
    <p:sldId id="389" r:id="rId36"/>
    <p:sldId id="390" r:id="rId37"/>
    <p:sldId id="391" r:id="rId38"/>
    <p:sldId id="392" r:id="rId39"/>
    <p:sldId id="393" r:id="rId40"/>
    <p:sldId id="394" r:id="rId41"/>
    <p:sldId id="395" r:id="rId42"/>
    <p:sldId id="396" r:id="rId43"/>
    <p:sldId id="397" r:id="rId44"/>
    <p:sldId id="398" r:id="rId45"/>
    <p:sldId id="399" r:id="rId46"/>
    <p:sldId id="400" r:id="rId47"/>
    <p:sldId id="401" r:id="rId48"/>
    <p:sldId id="402" r:id="rId49"/>
    <p:sldId id="404" r:id="rId50"/>
    <p:sldId id="403" r:id="rId51"/>
    <p:sldId id="405" r:id="rId52"/>
    <p:sldId id="406" r:id="rId53"/>
    <p:sldId id="407" r:id="rId54"/>
    <p:sldId id="408" r:id="rId55"/>
    <p:sldId id="409" r:id="rId56"/>
    <p:sldId id="410" r:id="rId57"/>
    <p:sldId id="411" r:id="rId58"/>
    <p:sldId id="412" r:id="rId59"/>
    <p:sldId id="413" r:id="rId60"/>
    <p:sldId id="414" r:id="rId61"/>
    <p:sldId id="415" r:id="rId62"/>
    <p:sldId id="416" r:id="rId63"/>
    <p:sldId id="417" r:id="rId64"/>
    <p:sldId id="418" r:id="rId65"/>
    <p:sldId id="419" r:id="rId66"/>
    <p:sldId id="420" r:id="rId67"/>
    <p:sldId id="421" r:id="rId68"/>
    <p:sldId id="422" r:id="rId69"/>
    <p:sldId id="423" r:id="rId70"/>
    <p:sldId id="424" r:id="rId7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371"/>
    <p:restoredTop sz="96327"/>
  </p:normalViewPr>
  <p:slideViewPr>
    <p:cSldViewPr snapToGrid="0">
      <p:cViewPr varScale="1">
        <p:scale>
          <a:sx n="128" d="100"/>
          <a:sy n="128" d="100"/>
        </p:scale>
        <p:origin x="9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F68BC-8D48-6B48-9EB7-582DB70943E4}" type="datetimeFigureOut">
              <a:rPr lang="en-US" smtClean="0"/>
              <a:t>10/29/24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9935A-7AC3-6544-8C8D-6EE077520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39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B7CB7-34E7-3345-04EF-F2858638D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CCF74F-B724-BC2A-357E-FF93D0172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5F8F3-6667-3E15-FB2E-C080E93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2C55-F572-2A40-91C8-3303246C5B71}" type="datetime1">
              <a:rPr lang="en-US" smtClean="0"/>
              <a:t>10/29/24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2CE02-0943-6E52-7743-909A0F501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7B340-BD8F-4B29-4518-4E2A9CC09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29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84844-C4F8-648E-1BD7-79A27D687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040B67-0A02-5CE1-0970-F03919BAD1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66808-6C04-F08B-0BBD-447C1C143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26F4-07E2-F143-94CC-4F0B4B3E27FB}" type="datetime1">
              <a:rPr lang="en-US" smtClean="0"/>
              <a:t>10/29/24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002D1-4675-DB5B-A269-75DB1BD95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DB0B2-5608-CBEF-F72B-1F319E5F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09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FACB30-590A-ABF3-99C0-360EBEF104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3A0920-D7ED-DAC2-AC16-A724B8BE87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BCC1D-5959-F403-23B0-81C3EBA5B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EFAE-CC88-654E-ADEC-BF636415C960}" type="datetime1">
              <a:rPr lang="en-US" smtClean="0"/>
              <a:t>10/29/24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79F42-9C30-6FE2-470A-3F6D458B6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05F3F-EE98-5F3F-0636-19B204AB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17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26A0E-1504-A1EF-1398-1BF670236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8532E-4C7F-35EB-BC36-6C8763E43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9BA99F-126B-11D0-0EBB-CEC3E5D60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EF263-0D9E-954E-BF7B-BF74DD8F1FBF}" type="datetime1">
              <a:rPr lang="en-US" smtClean="0"/>
              <a:t>10/29/24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D5801-6C88-3D96-305E-63623465F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FC6DF-4B18-A145-5E8C-FEA7E3FA6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0A778-79DA-3081-6C48-921476BD2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089E7-9816-CD38-09E1-AB66C42DF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8D19F-9E64-131D-E19A-47C5CFB33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AEB6-2EDB-2B4F-99F1-294D79999BD2}" type="datetime1">
              <a:rPr lang="en-US" smtClean="0"/>
              <a:t>10/29/24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07EB8-D40F-D1C5-D08C-2DF71ED59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055F-50C4-20E6-3200-AA2CB836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23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FC0BE-F3E3-321B-E1C9-3CAC95B02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D83AB-5F8F-6D60-941B-494C42936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483C0A-DA10-8949-D5BC-5A27E180C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5C0FB1-0A30-955F-14BE-08D9EAB6D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F868-E27C-1D47-A2D2-736F1B51C70D}" type="datetime1">
              <a:rPr lang="en-US" smtClean="0"/>
              <a:t>10/29/24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386A5C-3236-5674-C33E-871687F57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C1B92-A433-0125-667E-570077A54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83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9DBB4-3EB4-112E-68CD-F2C5F6130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AB171-21D1-7F60-41FC-86AA70E79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FB3F87-73D3-A390-3AD5-90F0162CB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09D6B0-C960-DE48-BCCA-C976185052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980040-916B-4164-FCBE-5DAFF7D1A1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C18ED3-FF66-22A1-8641-9D0DCE806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964E-7013-D242-9185-8A8EC1D8AC67}" type="datetime1">
              <a:rPr lang="en-US" smtClean="0"/>
              <a:t>10/29/24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B6BEF8-ED26-499E-179E-38A6970C0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E92767-6921-371F-D2D5-7342D6C2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77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B4173-C761-68CC-022B-1CC19FABE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491EEC-396A-7A4B-A3A8-A6FDFC19A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0A3A4-2AA2-4A44-8AA1-2BBEDE96C1F2}" type="datetime1">
              <a:rPr lang="en-US" smtClean="0"/>
              <a:t>10/29/24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3350B1-106E-46AE-8B82-B746E3489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652E30-F1B7-3723-9CD8-115E59B9A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2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5D4EEE-5BC2-00C7-1C8E-D8FB8F54C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59D3-E3C8-E74F-8444-6575A66CABD3}" type="datetime1">
              <a:rPr lang="en-US" smtClean="0"/>
              <a:t>10/29/24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14FEA0-D32C-4798-F023-EB5825C27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51679-90C9-12FF-D4F3-795F98864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76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88F7A-72C8-FFCB-B2CD-D91F8E46C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62C0B-5294-2846-7BB5-7D960199A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EB2EDD-D35E-476F-17CC-4D29D5B1A3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239B7C-BAAD-0092-B4B6-94C2A51F9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CD2F-C279-5549-9AC3-0114133C3ACD}" type="datetime1">
              <a:rPr lang="en-US" smtClean="0"/>
              <a:t>10/29/24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FCF2F9-24F9-EE55-797C-E41FD3249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1ED2D8-F456-9778-CC77-4C83A6B31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946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6C2C2-1728-3D8D-B5A0-D7AFEF677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8769C7-A843-B967-7183-3E8CA25469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925C1B-7F7D-4654-83A0-4DF3031E7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FE1A3-4C04-6826-6723-F7D503A42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D58D-F38C-3F4A-844F-46C3AFEF469E}" type="datetime1">
              <a:rPr lang="en-US" smtClean="0"/>
              <a:t>10/29/24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443551-50CE-9A8A-6FCC-201B8CCC3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0BAA6E-3261-6A12-33CE-F8A9AD1C8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48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B4872E-88CE-697E-E651-3A8445DF1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6EA1CA-89A3-8667-B30F-4C8270384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971ED-5F6C-088B-68B9-C9773AC786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332DE-2C74-1144-AD1B-CF9335C11B6B}" type="datetime1">
              <a:rPr lang="en-US" smtClean="0"/>
              <a:t>10/29/24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19DC7-A52E-4967-DEEF-981A02E117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BD8E1-6BAC-50A3-D4B9-5281DDF3E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99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7" name="Picture 6" descr="A person standing in front of a canyon&#10;&#10;Description automatically generated">
            <a:extLst>
              <a:ext uri="{FF2B5EF4-FFF2-40B4-BE49-F238E27FC236}">
                <a16:creationId xmlns:a16="http://schemas.microsoft.com/office/drawing/2014/main" id="{E19F4CC5-86E2-6120-6BA6-A4BA99972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7477" y="2174333"/>
            <a:ext cx="1841500" cy="18113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2B48C8-AF44-B5F0-987F-4D42086658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45"/>
            <a:ext cx="10022049" cy="2082800"/>
          </a:xfrm>
        </p:spPr>
        <p:txBody>
          <a:bodyPr anchor="b">
            <a:no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Database Processing</a:t>
            </a:r>
            <a:br>
              <a:rPr lang="en-US" b="1" dirty="0">
                <a:latin typeface="Palatino Linotype" panose="02040502050505030304" pitchFamily="18" charset="0"/>
              </a:rPr>
            </a:br>
            <a:r>
              <a:rPr lang="en-US" b="1" dirty="0">
                <a:latin typeface="Palatino Linotype" panose="02040502050505030304" pitchFamily="18" charset="0"/>
              </a:rPr>
              <a:t>CS 451 / 551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F41A32-71B2-3583-AD42-E6D267DC8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60266" y="4046467"/>
            <a:ext cx="4032351" cy="2701466"/>
          </a:xfrm>
        </p:spPr>
        <p:txBody>
          <a:bodyPr anchor="ctr">
            <a:no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Suyash Gupta</a:t>
            </a:r>
          </a:p>
          <a:p>
            <a:r>
              <a:rPr lang="en-US" dirty="0">
                <a:latin typeface="Palatino Linotype" panose="02040502050505030304" pitchFamily="18" charset="0"/>
              </a:rPr>
              <a:t>Assistant Professor</a:t>
            </a:r>
          </a:p>
          <a:p>
            <a:r>
              <a:rPr lang="en-US" dirty="0" err="1">
                <a:latin typeface="Palatino Linotype" panose="02040502050505030304" pitchFamily="18" charset="0"/>
              </a:rPr>
              <a:t>Distopia</a:t>
            </a:r>
            <a:r>
              <a:rPr lang="en-US" dirty="0">
                <a:latin typeface="Palatino Linotype" panose="02040502050505030304" pitchFamily="18" charset="0"/>
              </a:rPr>
              <a:t> Labs and ORNG</a:t>
            </a:r>
          </a:p>
          <a:p>
            <a:r>
              <a:rPr lang="en-US" dirty="0">
                <a:latin typeface="Palatino Linotype" panose="02040502050505030304" pitchFamily="18" charset="0"/>
              </a:rPr>
              <a:t>Dept. of  Computer Science</a:t>
            </a:r>
          </a:p>
          <a:p>
            <a:r>
              <a:rPr lang="en-US" dirty="0">
                <a:latin typeface="Palatino Linotype" panose="02040502050505030304" pitchFamily="18" charset="0"/>
              </a:rPr>
              <a:t>(E) </a:t>
            </a:r>
            <a:r>
              <a:rPr lang="en-US" u="sng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suyash@uoregon.edu</a:t>
            </a:r>
            <a:endParaRPr lang="en-US" u="sng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en-US" dirty="0">
                <a:latin typeface="Palatino Linotype" panose="02040502050505030304" pitchFamily="18" charset="0"/>
              </a:rPr>
              <a:t>(W)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gupta-suyash.github.io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B9FC66A-592F-FBDF-B36C-0806F15396D3}"/>
              </a:ext>
            </a:extLst>
          </p:cNvPr>
          <p:cNvSpPr txBox="1">
            <a:spLocks/>
          </p:cNvSpPr>
          <p:nvPr/>
        </p:nvSpPr>
        <p:spPr>
          <a:xfrm>
            <a:off x="440265" y="2992675"/>
            <a:ext cx="6573483" cy="811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latin typeface="Palatino Linotype" panose="02040502050505030304" pitchFamily="18" charset="0"/>
              </a:rPr>
              <a:t>Lecture 9: </a:t>
            </a:r>
          </a:p>
          <a:p>
            <a:pPr algn="l"/>
            <a:r>
              <a:rPr lang="en-US" sz="2800" b="1" dirty="0">
                <a:latin typeface="Palatino Linotype" panose="02040502050505030304" pitchFamily="18" charset="0"/>
              </a:rPr>
              <a:t>Query Processing I</a:t>
            </a:r>
            <a:endParaRPr lang="en-US" sz="2800" dirty="0">
              <a:latin typeface="Palatino Linotype" panose="02040502050505030304" pitchFamily="18" charset="0"/>
            </a:endParaRPr>
          </a:p>
        </p:txBody>
      </p:sp>
      <p:pic>
        <p:nvPicPr>
          <p:cNvPr id="10" name="Picture 9" descr="A green text on a white background&#10;&#10;Description automatically generated">
            <a:extLst>
              <a:ext uri="{FF2B5EF4-FFF2-40B4-BE49-F238E27FC236}">
                <a16:creationId xmlns:a16="http://schemas.microsoft.com/office/drawing/2014/main" id="{26DF3547-56D5-7219-73C4-095E9D8B2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197" y="5231519"/>
            <a:ext cx="3469653" cy="81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962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45F204-DE76-6B53-750C-75BCFDE75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38B4A-45F5-6DBA-E2C5-C9B295FF9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What is meant by Query Processing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871179-73FB-18BE-5DE0-13DF1B2B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pic>
        <p:nvPicPr>
          <p:cNvPr id="8" name="Picture 7" descr="A diagram of a process flow&#10;&#10;Description automatically generated">
            <a:extLst>
              <a:ext uri="{FF2B5EF4-FFF2-40B4-BE49-F238E27FC236}">
                <a16:creationId xmlns:a16="http://schemas.microsoft.com/office/drawing/2014/main" id="{DA7A63F9-E1A0-769E-171E-12DABCD38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388" y="1218206"/>
            <a:ext cx="8252791" cy="4934259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CBCDA04-5295-4368-4C9D-E2F1E0E78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9388" y="6444984"/>
            <a:ext cx="5309969" cy="36512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800" dirty="0">
                <a:latin typeface="Palatino Linotype" panose="02040502050505030304" pitchFamily="18" charset="0"/>
              </a:rPr>
              <a:t>*Diagram from Database Systems Concepts book.</a:t>
            </a:r>
          </a:p>
        </p:txBody>
      </p:sp>
    </p:spTree>
    <p:extLst>
      <p:ext uri="{BB962C8B-B14F-4D97-AF65-F5344CB8AC3E}">
        <p14:creationId xmlns:p14="http://schemas.microsoft.com/office/powerpoint/2010/main" val="1944669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0C2C21-6AA9-5E6B-267B-908FB2116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65E05-2840-4DAF-D9F7-3F709C57D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Parser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8E273-355A-6E89-258D-CA609F09D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Parsing helps to translate the query into a usable form.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E14681-9B1C-67B6-C04B-28788ACB3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11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737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6E7DEC-0CC7-ED47-BBEA-C8CC06E93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6356D-A37D-A0B4-7DB8-00E862EC0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Parser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96200-602F-B376-207E-BAEF69A3F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Parsing helps to translate the query into a usable form. 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SQL is suitable for human to write queries, but not suited for system’s internal representation of a query.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9A17BD-4ADB-1103-1812-98CF53A23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12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500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813CEA-4F13-A90E-3549-FF06F89F3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AEE4F-E323-BD25-C0E4-A56755B9D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Parser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BC2C4-DC54-0CD0-8170-9293640B7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Parsing helps to translate the query into a usable form. 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SQL is suitable for human to write queries, but not suited for system’s internal representation of a query. 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Relational algebra is a more suited representation.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F0C17A-83FA-E514-586E-60771D896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13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852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FA543E-676A-49F1-A152-D334B6EC20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804C0-3889-AB91-20E2-F8A5D540C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Parser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57A9B-4FF2-0185-AEBA-37C2A15E8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Parsing helps to translate the query into a usable form. 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SQL is suitable for human to write queries, but not suited for system’s internal representation of a query. 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Relational algebra is a more suited representation.</a:t>
            </a: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So, the first step for the system, on receiving a query is to translate it into an understandable format.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218658-D174-6EB2-182F-727576BD1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14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147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BDD370-BF34-4D4C-879F-0725B3D864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DAF43-9FAE-1E4C-C06E-07FBCB32F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Parser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66B98-EDC6-C935-06FE-DDB05DE16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Does this remind you of some other component that you have used/heard?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501248-E72F-F427-F76E-987FA187C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15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06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5B015A-BFD6-BD3D-5FE0-65E90C4FA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84932-D34F-73F4-C37F-85A3BD20E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Parser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200D2-F035-6542-407A-1AB72113E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Does this remind you of some other component that you have used/heard? 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Compilers!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A compiler also includes a parser to parse your programs.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F1D56F-BC06-34B3-F9AD-51CEA47B8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16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322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3F2474-8AA5-19C0-C97B-C9CD12D67B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7A7F2-B12A-4DD2-756D-9660DCDAA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Parser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BDD1E-59A7-01DA-CDAD-1150227F1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513118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Does this remind you of some other component that you have used/heard? 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Compilers!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A compiler also includes a parser to parse your programs.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To generate an understandable format, query parser needs to: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Check the syntax of the user’s query. 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Verify that the relation names appearing in the query are names of the relations in the database, and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Many more tasks…</a:t>
            </a:r>
          </a:p>
          <a:p>
            <a:pPr marL="457200" lvl="1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Post this, the system constructs a parse-tree representation of the query.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1BC6D6-00D5-5919-B129-071A2D6D5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17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958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05E5DE-6AF2-0DF6-58E8-9932B1F51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BB352-AEB8-6E11-A7D1-2E72C2A05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Parser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23776-74AA-0EF6-DD04-5452066D6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513118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We are not covering parsing as it is part of standard compilers course!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5493FD-1C40-AEE1-6B7E-36FFEED97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18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663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66253A-9F7C-9C5F-886D-3D4122560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B349F-43C5-A92C-D921-38EBD466E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957" y="0"/>
            <a:ext cx="11310729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What are the challenges with Parsing a Query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3BE372-583A-0CB5-F3D4-AAFEF166A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19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694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22FCC-27CF-F2D7-2EE5-A4EB10F7D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1014153"/>
            <a:ext cx="10515600" cy="483800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Assignment 1 is Out!</a:t>
            </a:r>
            <a:br>
              <a:rPr lang="en-US" sz="3600" b="1" dirty="0">
                <a:solidFill>
                  <a:srgbClr val="FF0000"/>
                </a:solidFill>
                <a:latin typeface="Palatino Linotype" panose="0204050205050503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Deadline: </a:t>
            </a:r>
            <a:r>
              <a:rPr lang="en-US" sz="3600" b="1" dirty="0">
                <a:latin typeface="Palatino Linotype" panose="02040502050505030304" pitchFamily="18" charset="0"/>
              </a:rPr>
              <a:t>Oct 29, 2024 at 11:59pm</a:t>
            </a:r>
            <a:br>
              <a:rPr lang="en-US" sz="3600" b="1" dirty="0">
                <a:solidFill>
                  <a:srgbClr val="FF0000"/>
                </a:solidFill>
                <a:latin typeface="Palatino Linotype" panose="02040502050505030304" pitchFamily="18" charset="0"/>
              </a:rPr>
            </a:br>
            <a:br>
              <a:rPr lang="en-US" sz="3600" b="1" dirty="0">
                <a:solidFill>
                  <a:srgbClr val="FF0000"/>
                </a:solidFill>
                <a:latin typeface="Palatino Linotype" panose="02040502050505030304" pitchFamily="18" charset="0"/>
              </a:rPr>
            </a:br>
            <a:br>
              <a:rPr lang="en-US" sz="3600" b="1" dirty="0">
                <a:latin typeface="Palatino Linotype" panose="0204050205050503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Midterm: </a:t>
            </a:r>
            <a:r>
              <a:rPr lang="en-US" sz="3600" b="1" dirty="0">
                <a:latin typeface="Palatino Linotype" panose="02040502050505030304" pitchFamily="18" charset="0"/>
              </a:rPr>
              <a:t>Oct 31, 2024 (in class)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18778C-3E2C-8860-054C-C171C703C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086" y="6356350"/>
            <a:ext cx="4114800" cy="365125"/>
          </a:xfrm>
        </p:spPr>
        <p:txBody>
          <a:bodyPr/>
          <a:lstStyle/>
          <a:p>
            <a:pPr algn="l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9E170-001F-6BBC-3F11-BD36E9FE8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985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553483-3380-FCE9-4E30-41205A074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955EC-D32F-EC2C-AEE7-550BD1C3D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957" y="0"/>
            <a:ext cx="11310729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What are the challenges with Parsing a Query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C46EF-7FD4-98E7-D7E4-C6D3DB337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51311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Say, we have the following query:</a:t>
            </a: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effectLst/>
                <a:latin typeface="Palatino Linotype" panose="02040502050505030304" pitchFamily="18" charset="0"/>
              </a:rPr>
              <a:t>select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 salary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b="1" dirty="0">
                <a:effectLst/>
                <a:latin typeface="Palatino Linotype" panose="02040502050505030304" pitchFamily="18" charset="0"/>
              </a:rPr>
              <a:t>from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 instructor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b="1" dirty="0">
                <a:effectLst/>
                <a:latin typeface="Palatino Linotype" panose="02040502050505030304" pitchFamily="18" charset="0"/>
              </a:rPr>
              <a:t>where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 salary &lt; 75000;</a:t>
            </a: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en-US" sz="2400" dirty="0">
                <a:effectLst/>
                <a:latin typeface="Palatino Linotype" panose="02040502050505030304" pitchFamily="18" charset="0"/>
              </a:rPr>
              <a:t>What is the relational algebra translation for this query?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589B1A-7CCD-D8C0-02E1-4CB050CE9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20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519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14987E-FA54-F154-EE07-EED033CE4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31BDB-E453-9F71-7DCC-6CBE5AA5D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957" y="0"/>
            <a:ext cx="11310729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What are the challenges with Parsing a Query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AA6AA-4D05-B639-0A0F-899C13EA6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51311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Say, we have the following query:</a:t>
            </a: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effectLst/>
                <a:latin typeface="Palatino Linotype" panose="02040502050505030304" pitchFamily="18" charset="0"/>
              </a:rPr>
              <a:t>select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 salary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b="1" dirty="0">
                <a:effectLst/>
                <a:latin typeface="Palatino Linotype" panose="02040502050505030304" pitchFamily="18" charset="0"/>
              </a:rPr>
              <a:t>from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 instructor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b="1" dirty="0">
                <a:effectLst/>
                <a:latin typeface="Palatino Linotype" panose="02040502050505030304" pitchFamily="18" charset="0"/>
              </a:rPr>
              <a:t>where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 salary &lt; 75000;</a:t>
            </a: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en-US" sz="2400" dirty="0">
                <a:effectLst/>
                <a:latin typeface="Palatino Linotype" panose="02040502050505030304" pitchFamily="18" charset="0"/>
              </a:rPr>
              <a:t>What is the relational algebra translation for this query?</a:t>
            </a: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𝝈</a:t>
            </a:r>
            <a:r>
              <a:rPr lang="en-US" sz="2400" baseline="-25000" dirty="0">
                <a:latin typeface="Palatino Linotype" panose="02040502050505030304" pitchFamily="18" charset="0"/>
              </a:rPr>
              <a:t>salary&lt;7500 </a:t>
            </a:r>
            <a:r>
              <a:rPr lang="en-US" sz="2400" dirty="0">
                <a:latin typeface="Palatino Linotype" panose="02040502050505030304" pitchFamily="18" charset="0"/>
              </a:rPr>
              <a:t>(</a:t>
            </a:r>
            <a:r>
              <a:rPr lang="en-US" sz="2400" b="1" dirty="0" err="1">
                <a:latin typeface="Symbol" pitchFamily="2" charset="2"/>
              </a:rPr>
              <a:t>p</a:t>
            </a:r>
            <a:r>
              <a:rPr lang="en-US" sz="2400" baseline="-25000" dirty="0" err="1">
                <a:latin typeface="Palatino Linotype" panose="02040502050505030304" pitchFamily="18" charset="0"/>
              </a:rPr>
              <a:t>salary</a:t>
            </a:r>
            <a:r>
              <a:rPr lang="en-US" sz="2400" b="1" baseline="-25000" dirty="0">
                <a:latin typeface="Palatino Linotype" panose="02040502050505030304" pitchFamily="18" charset="0"/>
              </a:rPr>
              <a:t> </a:t>
            </a:r>
            <a:r>
              <a:rPr lang="en-US" sz="2400" dirty="0">
                <a:latin typeface="Palatino Linotype" panose="02040502050505030304" pitchFamily="18" charset="0"/>
              </a:rPr>
              <a:t>(instructor));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FB6416-99DB-F66C-25B7-2754A27C2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21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418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EE74FA-68A7-383E-D925-4A3C7A045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B0F80-43DD-EEDC-976A-2C6B3879B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957" y="0"/>
            <a:ext cx="11310729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What are the challenges with Parsing a Query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76BDA-EE34-E3D1-8B14-ABE703E6E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51311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Say, we have the following query:</a:t>
            </a: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effectLst/>
                <a:latin typeface="Palatino Linotype" panose="02040502050505030304" pitchFamily="18" charset="0"/>
              </a:rPr>
              <a:t>select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 salary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b="1" dirty="0">
                <a:effectLst/>
                <a:latin typeface="Palatino Linotype" panose="02040502050505030304" pitchFamily="18" charset="0"/>
              </a:rPr>
              <a:t>from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 instructor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b="1" dirty="0">
                <a:effectLst/>
                <a:latin typeface="Palatino Linotype" panose="02040502050505030304" pitchFamily="18" charset="0"/>
              </a:rPr>
              <a:t>where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 salary &lt; 75000;</a:t>
            </a: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en-US" sz="2400" dirty="0">
                <a:effectLst/>
                <a:latin typeface="Palatino Linotype" panose="02040502050505030304" pitchFamily="18" charset="0"/>
              </a:rPr>
              <a:t>What is the relational algebra translation for this query?</a:t>
            </a: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𝝈</a:t>
            </a:r>
            <a:r>
              <a:rPr lang="en-US" sz="2400" baseline="-25000" dirty="0">
                <a:latin typeface="Palatino Linotype" panose="02040502050505030304" pitchFamily="18" charset="0"/>
              </a:rPr>
              <a:t>salary&lt;7500 </a:t>
            </a:r>
            <a:r>
              <a:rPr lang="en-US" sz="2400" dirty="0">
                <a:latin typeface="Palatino Linotype" panose="02040502050505030304" pitchFamily="18" charset="0"/>
              </a:rPr>
              <a:t>(</a:t>
            </a:r>
            <a:r>
              <a:rPr lang="en-US" sz="2400" b="1" dirty="0" err="1">
                <a:latin typeface="Symbol" pitchFamily="2" charset="2"/>
              </a:rPr>
              <a:t>p</a:t>
            </a:r>
            <a:r>
              <a:rPr lang="en-US" sz="2400" baseline="-25000" dirty="0" err="1">
                <a:latin typeface="Palatino Linotype" panose="02040502050505030304" pitchFamily="18" charset="0"/>
              </a:rPr>
              <a:t>salary</a:t>
            </a:r>
            <a:r>
              <a:rPr lang="en-US" sz="2400" b="1" baseline="-25000" dirty="0">
                <a:latin typeface="Palatino Linotype" panose="02040502050505030304" pitchFamily="18" charset="0"/>
              </a:rPr>
              <a:t> </a:t>
            </a:r>
            <a:r>
              <a:rPr lang="en-US" sz="2400" dirty="0">
                <a:latin typeface="Palatino Linotype" panose="02040502050505030304" pitchFamily="18" charset="0"/>
              </a:rPr>
              <a:t>(instructor));		</a:t>
            </a:r>
            <a:r>
              <a:rPr lang="en-US" sz="24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Can there be another translation?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A88DC2-A687-A67B-641C-092CCCC64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22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6995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36372D-5C77-5B13-1480-4EB51ADA98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31C6F-4F34-F186-7135-4122A1A38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957" y="0"/>
            <a:ext cx="11310729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What are the challenges with Parsing a Query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13781-BD85-8A5E-7705-7D8A2A3A7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51311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Say, we have the following query:</a:t>
            </a: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effectLst/>
                <a:latin typeface="Palatino Linotype" panose="02040502050505030304" pitchFamily="18" charset="0"/>
              </a:rPr>
              <a:t>select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 salary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b="1" dirty="0">
                <a:effectLst/>
                <a:latin typeface="Palatino Linotype" panose="02040502050505030304" pitchFamily="18" charset="0"/>
              </a:rPr>
              <a:t>from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 instructor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b="1" dirty="0">
                <a:effectLst/>
                <a:latin typeface="Palatino Linotype" panose="02040502050505030304" pitchFamily="18" charset="0"/>
              </a:rPr>
              <a:t>where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 salary &lt; 75000;</a:t>
            </a: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en-US" sz="2400" dirty="0">
                <a:effectLst/>
                <a:latin typeface="Palatino Linotype" panose="02040502050505030304" pitchFamily="18" charset="0"/>
              </a:rPr>
              <a:t>What is the relational algebra translation for this query?</a:t>
            </a: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𝝈</a:t>
            </a:r>
            <a:r>
              <a:rPr lang="en-US" sz="2400" baseline="-25000" dirty="0">
                <a:latin typeface="Palatino Linotype" panose="02040502050505030304" pitchFamily="18" charset="0"/>
              </a:rPr>
              <a:t>salary&lt;7500 </a:t>
            </a:r>
            <a:r>
              <a:rPr lang="en-US" sz="2400" dirty="0">
                <a:latin typeface="Palatino Linotype" panose="02040502050505030304" pitchFamily="18" charset="0"/>
              </a:rPr>
              <a:t>(</a:t>
            </a:r>
            <a:r>
              <a:rPr lang="en-US" sz="2400" b="1" dirty="0" err="1">
                <a:latin typeface="Symbol" pitchFamily="2" charset="2"/>
              </a:rPr>
              <a:t>p</a:t>
            </a:r>
            <a:r>
              <a:rPr lang="en-US" sz="2400" baseline="-25000" dirty="0" err="1">
                <a:latin typeface="Palatino Linotype" panose="02040502050505030304" pitchFamily="18" charset="0"/>
              </a:rPr>
              <a:t>salary</a:t>
            </a:r>
            <a:r>
              <a:rPr lang="en-US" sz="2400" b="1" baseline="-25000" dirty="0">
                <a:latin typeface="Palatino Linotype" panose="02040502050505030304" pitchFamily="18" charset="0"/>
              </a:rPr>
              <a:t> </a:t>
            </a:r>
            <a:r>
              <a:rPr lang="en-US" sz="2400" dirty="0">
                <a:latin typeface="Palatino Linotype" panose="02040502050505030304" pitchFamily="18" charset="0"/>
              </a:rPr>
              <a:t>(instructor));		</a:t>
            </a:r>
            <a:r>
              <a:rPr lang="en-US" sz="24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Can there be another translation?</a:t>
            </a:r>
          </a:p>
          <a:p>
            <a:endParaRPr lang="en-US" sz="2400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r>
              <a:rPr lang="en-US" sz="2400" b="1" dirty="0" err="1">
                <a:latin typeface="Symbol" pitchFamily="2" charset="2"/>
              </a:rPr>
              <a:t>p</a:t>
            </a:r>
            <a:r>
              <a:rPr lang="en-US" sz="2400" baseline="-25000" dirty="0" err="1">
                <a:latin typeface="Palatino Linotype" panose="02040502050505030304" pitchFamily="18" charset="0"/>
              </a:rPr>
              <a:t>salary</a:t>
            </a:r>
            <a:r>
              <a:rPr lang="en-US" sz="2400" baseline="-25000" dirty="0">
                <a:latin typeface="Palatino Linotype" panose="02040502050505030304" pitchFamily="18" charset="0"/>
              </a:rPr>
              <a:t> </a:t>
            </a:r>
            <a:r>
              <a:rPr lang="en-US" sz="2400" dirty="0">
                <a:latin typeface="Palatino Linotype" panose="02040502050505030304" pitchFamily="18" charset="0"/>
              </a:rPr>
              <a:t>(𝝈</a:t>
            </a:r>
            <a:r>
              <a:rPr lang="en-US" sz="2400" baseline="-25000" dirty="0">
                <a:latin typeface="Palatino Linotype" panose="02040502050505030304" pitchFamily="18" charset="0"/>
              </a:rPr>
              <a:t>salary&lt;7500 </a:t>
            </a:r>
            <a:r>
              <a:rPr lang="en-US" sz="2400" dirty="0">
                <a:latin typeface="Palatino Linotype" panose="02040502050505030304" pitchFamily="18" charset="0"/>
              </a:rPr>
              <a:t>(instructor));</a:t>
            </a:r>
            <a:endParaRPr lang="en-US" sz="2400" b="1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FA6B1-7DAA-CD15-B0EF-F21815058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23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704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835A27-F798-4F8E-8ED8-12A81B670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F8AA2-6CC3-F170-3B94-EECEA452B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Query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AE30B-9E16-C557-DB77-08A1A2381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513118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You have the parsed query in a relational algebra format, so what next?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8C308B-2AA0-128A-BDDC-269C8E400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24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1263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954774-6992-45E7-650B-E7F71935F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B49BA-2163-7101-95E7-25C11107F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Query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67789-C6AA-344C-0461-04CA6CECB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513118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You have the parsed query in a relational algebra format, so what next?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You need to evaluate the query (compute the result of the query).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92CD91-F73A-73BA-B475-3F69B0B22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25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6291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1B6DAE-548A-CDBC-7AAD-9B58C272E4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9C40E-8C1E-9A84-FA5F-DAD3844E8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957" y="0"/>
            <a:ext cx="11310729" cy="90509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What are the challenges with Evaluating a Query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DEF916-9A29-F964-0E85-0674CA25D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26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9867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B84B28-D962-0AD2-BDAB-AEDC882D74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5C3D9-A3E0-4B0F-735D-E01C4B27B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957" y="0"/>
            <a:ext cx="11310729" cy="90509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What are the challenges with Evaluating a Query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1CA882-328E-ED89-DE7D-963DC55B8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64F8B-C2E5-F114-076A-73165F2C7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51311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Say, we selected the following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 relational algebra translation for the </a:t>
            </a:r>
            <a:r>
              <a:rPr lang="en-US" sz="2400" dirty="0" err="1">
                <a:effectLst/>
                <a:latin typeface="Palatino Linotype" panose="02040502050505030304" pitchFamily="18" charset="0"/>
              </a:rPr>
              <a:t>earlir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 query.</a:t>
            </a: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𝝈</a:t>
            </a:r>
            <a:r>
              <a:rPr lang="en-US" sz="2400" baseline="-25000" dirty="0">
                <a:latin typeface="Palatino Linotype" panose="02040502050505030304" pitchFamily="18" charset="0"/>
              </a:rPr>
              <a:t>salary&lt;7500 </a:t>
            </a:r>
            <a:r>
              <a:rPr lang="en-US" sz="2400" dirty="0">
                <a:latin typeface="Palatino Linotype" panose="02040502050505030304" pitchFamily="18" charset="0"/>
              </a:rPr>
              <a:t>(</a:t>
            </a:r>
            <a:r>
              <a:rPr lang="en-US" sz="2400" b="1" dirty="0" err="1">
                <a:latin typeface="Symbol" pitchFamily="2" charset="2"/>
              </a:rPr>
              <a:t>p</a:t>
            </a:r>
            <a:r>
              <a:rPr lang="en-US" sz="2400" baseline="-25000" dirty="0" err="1">
                <a:latin typeface="Palatino Linotype" panose="02040502050505030304" pitchFamily="18" charset="0"/>
              </a:rPr>
              <a:t>salary</a:t>
            </a:r>
            <a:r>
              <a:rPr lang="en-US" sz="2400" b="1" baseline="-25000" dirty="0">
                <a:latin typeface="Palatino Linotype" panose="02040502050505030304" pitchFamily="18" charset="0"/>
              </a:rPr>
              <a:t> </a:t>
            </a:r>
            <a:r>
              <a:rPr lang="en-US" sz="2400" dirty="0">
                <a:latin typeface="Palatino Linotype" panose="02040502050505030304" pitchFamily="18" charset="0"/>
              </a:rPr>
              <a:t>(instructor));</a:t>
            </a: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How will execute this query?</a:t>
            </a:r>
            <a:endParaRPr lang="en-US" sz="24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1230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8163E1-ABA8-5088-48F6-AF0D8C013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F38FC-549A-3DE7-31DC-353C14537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957" y="0"/>
            <a:ext cx="11310729" cy="90509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What are the challenges with Evaluating a Query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A8EE8D-09D2-A756-E173-4F2C5C2C2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FA4AA-B388-A1EB-8537-300CC0DC3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51311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Say, we selected the following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 relational algebra translation for the </a:t>
            </a:r>
            <a:r>
              <a:rPr lang="en-US" sz="2400" dirty="0" err="1">
                <a:effectLst/>
                <a:latin typeface="Palatino Linotype" panose="02040502050505030304" pitchFamily="18" charset="0"/>
              </a:rPr>
              <a:t>earlir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 query.</a:t>
            </a: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𝝈</a:t>
            </a:r>
            <a:r>
              <a:rPr lang="en-US" sz="2400" baseline="-25000" dirty="0">
                <a:latin typeface="Palatino Linotype" panose="02040502050505030304" pitchFamily="18" charset="0"/>
              </a:rPr>
              <a:t>salary&lt;7500 </a:t>
            </a:r>
            <a:r>
              <a:rPr lang="en-US" sz="2400" dirty="0">
                <a:latin typeface="Palatino Linotype" panose="02040502050505030304" pitchFamily="18" charset="0"/>
              </a:rPr>
              <a:t>(</a:t>
            </a:r>
            <a:r>
              <a:rPr lang="en-US" sz="2400" dirty="0" err="1">
                <a:latin typeface="Palatino Linotype" panose="02040502050505030304" pitchFamily="18" charset="0"/>
              </a:rPr>
              <a:t>p</a:t>
            </a:r>
            <a:r>
              <a:rPr lang="en-US" sz="2400" baseline="-25000" dirty="0" err="1">
                <a:latin typeface="Palatino Linotype" panose="02040502050505030304" pitchFamily="18" charset="0"/>
              </a:rPr>
              <a:t>salary</a:t>
            </a:r>
            <a:r>
              <a:rPr lang="en-US" sz="2400" baseline="-25000" dirty="0">
                <a:latin typeface="Palatino Linotype" panose="02040502050505030304" pitchFamily="18" charset="0"/>
              </a:rPr>
              <a:t> </a:t>
            </a:r>
            <a:r>
              <a:rPr lang="en-US" sz="2400" dirty="0">
                <a:latin typeface="Palatino Linotype" panose="02040502050505030304" pitchFamily="18" charset="0"/>
              </a:rPr>
              <a:t>(instructor));</a:t>
            </a: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How will execute this query?</a:t>
            </a: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2400" dirty="0">
                <a:latin typeface="Palatino Linotype" panose="02040502050505030304" pitchFamily="18" charset="0"/>
              </a:rPr>
              <a:t>S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earch every tuple in instructor to find tuples with salary less than 75000.</a:t>
            </a: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9460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0220AC-8063-3D4B-CE14-C4FB314D5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7FFF1-E634-609E-65BE-6355D28BA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957" y="0"/>
            <a:ext cx="11310729" cy="90509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What are the challenges with Evaluating a Query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63E13B-19A0-719A-BDEC-F967C9039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B3FBB-9264-3C70-FDF9-C6EE9F772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51311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Say, we selected the following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 relational algebra translation for the </a:t>
            </a:r>
            <a:r>
              <a:rPr lang="en-US" sz="2400" dirty="0" err="1">
                <a:effectLst/>
                <a:latin typeface="Palatino Linotype" panose="02040502050505030304" pitchFamily="18" charset="0"/>
              </a:rPr>
              <a:t>earlir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 query.</a:t>
            </a: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𝝈</a:t>
            </a:r>
            <a:r>
              <a:rPr lang="en-US" sz="2400" baseline="-25000" dirty="0">
                <a:latin typeface="Palatino Linotype" panose="02040502050505030304" pitchFamily="18" charset="0"/>
              </a:rPr>
              <a:t>salary&lt;7500 </a:t>
            </a:r>
            <a:r>
              <a:rPr lang="en-US" sz="2400" dirty="0">
                <a:latin typeface="Palatino Linotype" panose="02040502050505030304" pitchFamily="18" charset="0"/>
              </a:rPr>
              <a:t>(</a:t>
            </a:r>
            <a:r>
              <a:rPr lang="en-US" sz="2400" dirty="0" err="1">
                <a:latin typeface="Palatino Linotype" panose="02040502050505030304" pitchFamily="18" charset="0"/>
              </a:rPr>
              <a:t>p</a:t>
            </a:r>
            <a:r>
              <a:rPr lang="en-US" sz="2400" baseline="-25000" dirty="0" err="1">
                <a:latin typeface="Palatino Linotype" panose="02040502050505030304" pitchFamily="18" charset="0"/>
              </a:rPr>
              <a:t>salary</a:t>
            </a:r>
            <a:r>
              <a:rPr lang="en-US" sz="2400" baseline="-25000" dirty="0">
                <a:latin typeface="Palatino Linotype" panose="02040502050505030304" pitchFamily="18" charset="0"/>
              </a:rPr>
              <a:t> </a:t>
            </a:r>
            <a:r>
              <a:rPr lang="en-US" sz="2400" dirty="0">
                <a:latin typeface="Palatino Linotype" panose="02040502050505030304" pitchFamily="18" charset="0"/>
              </a:rPr>
              <a:t>(instructor));</a:t>
            </a: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How will execute this query?</a:t>
            </a: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2400" dirty="0">
                <a:latin typeface="Palatino Linotype" panose="02040502050505030304" pitchFamily="18" charset="0"/>
              </a:rPr>
              <a:t>S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earch every tuple in instructor to find tuples with salary less than 75000.</a:t>
            </a:r>
          </a:p>
          <a:p>
            <a:pPr marL="457200" indent="-457200">
              <a:buFont typeface="+mj-lt"/>
              <a:buAutoNum type="arabicParenR"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2400" dirty="0">
                <a:effectLst/>
                <a:latin typeface="Palatino Linotype" panose="02040502050505030304" pitchFamily="18" charset="0"/>
              </a:rPr>
              <a:t>Say you have a B</a:t>
            </a:r>
            <a:r>
              <a:rPr lang="en-US" sz="2400" baseline="30000" dirty="0">
                <a:effectLst/>
                <a:latin typeface="Palatino Linotype" panose="02040502050505030304" pitchFamily="18" charset="0"/>
              </a:rPr>
              <a:t>+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-tree index on salary, we can use that index to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locate the tuples.</a:t>
            </a:r>
          </a:p>
          <a:p>
            <a:pPr marL="457200" indent="-457200">
              <a:buFont typeface="+mj-lt"/>
              <a:buAutoNum type="arabicParenR"/>
            </a:pPr>
            <a:endParaRPr lang="en-US" sz="2400" dirty="0">
              <a:effectLst/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378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766564-B2C4-4C99-4619-F91ADBE261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29481-1959-7BDD-6D89-FF5D2DBFF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Sample Midterm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48135-8F93-B031-6C56-7922811D3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Q1. Is column-store ever a better model than PAX?</a:t>
            </a:r>
          </a:p>
          <a:p>
            <a:pPr marL="457200" lvl="0" indent="-457200">
              <a:buFont typeface="+mj-lt"/>
              <a:buAutoNum type="alphaLcParenR"/>
            </a:pPr>
            <a:r>
              <a:rPr lang="en-US" sz="2400" dirty="0">
                <a:latin typeface="Palatino Linotype" panose="02040502050505030304" pitchFamily="18" charset="0"/>
              </a:rPr>
              <a:t>Column-store is always better.</a:t>
            </a:r>
          </a:p>
          <a:p>
            <a:pPr marL="457200" lvl="0" indent="-457200">
              <a:buFont typeface="+mj-lt"/>
              <a:buAutoNum type="alphaLcParenR"/>
            </a:pPr>
            <a:r>
              <a:rPr lang="en-US" sz="2400" dirty="0">
                <a:latin typeface="Palatino Linotype" panose="02040502050505030304" pitchFamily="18" charset="0"/>
              </a:rPr>
              <a:t>PAX is always better.</a:t>
            </a:r>
          </a:p>
          <a:p>
            <a:pPr marL="457200" lvl="0" indent="-457200">
              <a:buFont typeface="+mj-lt"/>
              <a:buAutoNum type="alphaLcParenR"/>
            </a:pPr>
            <a:r>
              <a:rPr lang="en-US" sz="2400" dirty="0">
                <a:latin typeface="Palatino Linotype" panose="02040502050505030304" pitchFamily="18" charset="0"/>
              </a:rPr>
              <a:t>Column-store is better when 90% of the queries are OLAP.</a:t>
            </a:r>
          </a:p>
          <a:p>
            <a:pPr marL="457200" lvl="0" indent="-457200">
              <a:buFont typeface="+mj-lt"/>
              <a:buAutoNum type="alphaLcParenR"/>
            </a:pPr>
            <a:r>
              <a:rPr lang="en-US" sz="2400" dirty="0">
                <a:latin typeface="Palatino Linotype" panose="02040502050505030304" pitchFamily="18" charset="0"/>
              </a:rPr>
              <a:t>Column-store is better when 90% of the queries are OLTP.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AF57F3-79C6-BB8C-1DB7-5AE446808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1595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89D90B-342D-A0C2-A436-51D467D41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E0ABC-B24A-AB45-D9CD-30F1DDC2F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957" y="0"/>
            <a:ext cx="11310729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Evaluation Plan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9E2CF8-BB74-B3E1-0939-18BEF51CB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6B5AC-5C2D-6462-BD5E-40E705CF7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513118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Query translation should specify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 two things:</a:t>
            </a:r>
          </a:p>
          <a:p>
            <a:pPr lvl="1"/>
            <a:r>
              <a:rPr lang="en-US" dirty="0">
                <a:effectLst/>
                <a:latin typeface="Palatino Linotype" panose="02040502050505030304" pitchFamily="18" charset="0"/>
              </a:rPr>
              <a:t>The corresponding relational-algebra expression</a:t>
            </a:r>
          </a:p>
          <a:p>
            <a:pPr lvl="1"/>
            <a:r>
              <a:rPr lang="en-US" dirty="0">
                <a:effectLst/>
                <a:latin typeface="Palatino Linotype" panose="02040502050505030304" pitchFamily="18" charset="0"/>
              </a:rPr>
              <a:t>Annotate it with instructions stating how to evaluate each operation.</a:t>
            </a:r>
          </a:p>
          <a:p>
            <a:pPr marL="457200" lvl="1" indent="0">
              <a:buNone/>
            </a:pPr>
            <a:endParaRPr lang="en-US" dirty="0">
              <a:effectLst/>
              <a:latin typeface="Palatino Linotype" panose="02040502050505030304" pitchFamily="18" charset="0"/>
            </a:endParaRPr>
          </a:p>
          <a:p>
            <a:r>
              <a:rPr lang="en-US" sz="2400" b="1" dirty="0">
                <a:effectLst/>
                <a:latin typeface="Palatino Linotype" panose="02040502050505030304" pitchFamily="18" charset="0"/>
              </a:rPr>
              <a:t>Annotations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 </a:t>
            </a:r>
            <a:r>
              <a:rPr lang="en-US" sz="2400" dirty="0">
                <a:latin typeface="Palatino Linotype" panose="02040502050505030304" pitchFamily="18" charset="0"/>
              </a:rPr>
              <a:t>can 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state the algorithm to be used, or one or more indices to use. </a:t>
            </a: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0307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719453-80D9-3384-9EB5-5FE853578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91EF3-F8D6-8AB5-CA73-FF42CD11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957" y="0"/>
            <a:ext cx="11310729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Evaluation Plan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41F203-5BC5-E5C8-CF8F-017ADFC14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3C505-0419-2C8F-4909-6FB716A55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513118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Query translation should specify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 two things:</a:t>
            </a:r>
          </a:p>
          <a:p>
            <a:pPr lvl="1"/>
            <a:r>
              <a:rPr lang="en-US" dirty="0">
                <a:effectLst/>
                <a:latin typeface="Palatino Linotype" panose="02040502050505030304" pitchFamily="18" charset="0"/>
              </a:rPr>
              <a:t>The corresponding relational-algebra expression</a:t>
            </a:r>
          </a:p>
          <a:p>
            <a:pPr lvl="1"/>
            <a:r>
              <a:rPr lang="en-US" dirty="0">
                <a:effectLst/>
                <a:latin typeface="Palatino Linotype" panose="02040502050505030304" pitchFamily="18" charset="0"/>
              </a:rPr>
              <a:t>Annotate it with instructions stating how to evaluate each operation.</a:t>
            </a:r>
          </a:p>
          <a:p>
            <a:pPr marL="457200" lvl="1" indent="0">
              <a:buNone/>
            </a:pPr>
            <a:endParaRPr lang="en-US" dirty="0">
              <a:effectLst/>
              <a:latin typeface="Palatino Linotype" panose="02040502050505030304" pitchFamily="18" charset="0"/>
            </a:endParaRPr>
          </a:p>
          <a:p>
            <a:r>
              <a:rPr lang="en-US" sz="2400" b="1" dirty="0">
                <a:effectLst/>
                <a:latin typeface="Palatino Linotype" panose="02040502050505030304" pitchFamily="18" charset="0"/>
              </a:rPr>
              <a:t>Annotations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 </a:t>
            </a:r>
            <a:r>
              <a:rPr lang="en-US" sz="2400" dirty="0">
                <a:latin typeface="Palatino Linotype" panose="02040502050505030304" pitchFamily="18" charset="0"/>
              </a:rPr>
              <a:t>can 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state the algorithm to be used, or one or more indices to use. 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effectLst/>
                <a:latin typeface="Palatino Linotype" panose="02040502050505030304" pitchFamily="18" charset="0"/>
              </a:rPr>
              <a:t>Evaluation Primitive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: </a:t>
            </a:r>
          </a:p>
          <a:p>
            <a:pPr lvl="1"/>
            <a:r>
              <a:rPr lang="en-US" dirty="0">
                <a:effectLst/>
                <a:latin typeface="Palatino Linotype" panose="02040502050505030304" pitchFamily="18" charset="0"/>
              </a:rPr>
              <a:t>A relational algebra operation annotated with instructions on how to evaluate </a:t>
            </a:r>
            <a:r>
              <a:rPr lang="en-US" dirty="0">
                <a:latin typeface="Palatino Linotype" panose="02040502050505030304" pitchFamily="18" charset="0"/>
              </a:rPr>
              <a:t>it.</a:t>
            </a:r>
            <a:endParaRPr lang="en-US" dirty="0">
              <a:effectLst/>
              <a:latin typeface="Palatino Linotype" panose="02040502050505030304" pitchFamily="18" charset="0"/>
            </a:endParaRPr>
          </a:p>
          <a:p>
            <a:endParaRPr lang="en-US" sz="2400" dirty="0">
              <a:effectLst/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Q</a:t>
            </a:r>
            <a:r>
              <a:rPr lang="en-US" sz="2400" b="1" dirty="0">
                <a:effectLst/>
                <a:latin typeface="Palatino Linotype" panose="02040502050505030304" pitchFamily="18" charset="0"/>
              </a:rPr>
              <a:t>uery-Execution plan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:</a:t>
            </a:r>
          </a:p>
          <a:p>
            <a:pPr lvl="1"/>
            <a:r>
              <a:rPr lang="en-US" dirty="0">
                <a:effectLst/>
                <a:latin typeface="Palatino Linotype" panose="02040502050505030304" pitchFamily="18" charset="0"/>
              </a:rPr>
              <a:t> A sequence of primitive operations that help to evaluate a query.</a:t>
            </a:r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1442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117D2D-284C-E37F-413D-D6D2D34A3A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9EFDD-7E18-4F2B-30FC-46699F1BD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957" y="0"/>
            <a:ext cx="11310729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A simple query Evaluation Plan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C55E39-5AA0-C99E-5DCD-33298EDDD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09FF2-2F40-8CC8-FE34-EC9CF087E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8409" y="1261635"/>
            <a:ext cx="4542181" cy="34693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err="1">
                <a:latin typeface="Symbol" pitchFamily="2" charset="2"/>
              </a:rPr>
              <a:t>p</a:t>
            </a:r>
            <a:r>
              <a:rPr lang="en-US" sz="2400" baseline="-25000" dirty="0" err="1">
                <a:latin typeface="Palatino Linotype" panose="02040502050505030304" pitchFamily="18" charset="0"/>
              </a:rPr>
              <a:t>salary</a:t>
            </a:r>
            <a:r>
              <a:rPr lang="en-US" sz="2400" b="1" baseline="-25000" dirty="0">
                <a:latin typeface="Palatino Linotype" panose="02040502050505030304" pitchFamily="18" charset="0"/>
              </a:rPr>
              <a:t> </a:t>
            </a: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𝝈</a:t>
            </a:r>
            <a:r>
              <a:rPr lang="en-US" sz="2400" baseline="-25000" dirty="0">
                <a:latin typeface="Palatino Linotype" panose="02040502050505030304" pitchFamily="18" charset="0"/>
              </a:rPr>
              <a:t>salary&lt;7500 ; </a:t>
            </a:r>
            <a:r>
              <a:rPr lang="en-US" sz="2400" dirty="0">
                <a:latin typeface="Palatino Linotype" panose="02040502050505030304" pitchFamily="18" charset="0"/>
              </a:rPr>
              <a:t>use index 1</a:t>
            </a: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sz="2400" b="1" baseline="-250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sz="2400" b="1" baseline="-250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instructor;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0B44287-E294-E043-8089-4249113471D5}"/>
              </a:ext>
            </a:extLst>
          </p:cNvPr>
          <p:cNvSpPr txBox="1">
            <a:spLocks/>
          </p:cNvSpPr>
          <p:nvPr/>
        </p:nvSpPr>
        <p:spPr>
          <a:xfrm>
            <a:off x="1120650" y="5531370"/>
            <a:ext cx="10756612" cy="6075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Here, index 1 could be an index on salary; internally numbered as 1.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2142932-5938-CAC4-49B2-A42113167639}"/>
              </a:ext>
            </a:extLst>
          </p:cNvPr>
          <p:cNvCxnSpPr/>
          <p:nvPr/>
        </p:nvCxnSpPr>
        <p:spPr>
          <a:xfrm>
            <a:off x="5774635" y="1928191"/>
            <a:ext cx="0" cy="90446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97AC470-3882-C027-9278-81430813017A}"/>
              </a:ext>
            </a:extLst>
          </p:cNvPr>
          <p:cNvCxnSpPr/>
          <p:nvPr/>
        </p:nvCxnSpPr>
        <p:spPr>
          <a:xfrm>
            <a:off x="5774635" y="3322982"/>
            <a:ext cx="0" cy="90446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1926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41B86-D671-50B7-AA8F-A9019CEF4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B673-41DD-2023-6D62-D660C9005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Cost 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7EAF1-13C3-CF85-FB26-E12C41E20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513118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D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ifferent evaluation plans for a given query can have different costs.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A2AE3E-A606-50D4-137A-6C9AEB686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33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1592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11F25E-76C1-0449-137E-A76EDA9FB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97BF0-6CDD-5D00-3E51-B9AF90834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Cost 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3463A-C262-7458-7171-443EE7584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513118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D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ifferent evaluation plans for a given query can have different costs.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effectLst/>
                <a:latin typeface="Palatino Linotype" panose="02040502050505030304" pitchFamily="18" charset="0"/>
              </a:rPr>
              <a:t>You cannot expect users to write queries in a way that it results in the most efficient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evaluation plan.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effectLst/>
                <a:latin typeface="Palatino Linotype" panose="02040502050505030304" pitchFamily="18" charset="0"/>
              </a:rPr>
              <a:t>Responsibility of the DBMS to construct a query evaluation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plan that minimizes the cost of query evaluation.</a:t>
            </a:r>
          </a:p>
          <a:p>
            <a:pPr lvl="1"/>
            <a:r>
              <a:rPr lang="en-US" dirty="0">
                <a:effectLst/>
                <a:latin typeface="Palatino Linotype" panose="02040502050505030304" pitchFamily="18" charset="0"/>
              </a:rPr>
              <a:t>This task is called as </a:t>
            </a:r>
            <a:r>
              <a:rPr lang="en-US" b="1" dirty="0">
                <a:effectLst/>
                <a:latin typeface="Palatino Linotype" panose="02040502050505030304" pitchFamily="18" charset="0"/>
              </a:rPr>
              <a:t>query optimization</a:t>
            </a:r>
            <a:r>
              <a:rPr lang="en-US" dirty="0">
                <a:effectLst/>
                <a:latin typeface="Palatino Linotype" panose="02040502050505030304" pitchFamily="18" charset="0"/>
              </a:rPr>
              <a:t>.</a:t>
            </a:r>
          </a:p>
          <a:p>
            <a:endParaRPr lang="en-US" sz="2400" dirty="0">
              <a:effectLst/>
              <a:latin typeface="Palatino Linotype" panose="02040502050505030304" pitchFamily="18" charset="0"/>
            </a:endParaRPr>
          </a:p>
          <a:p>
            <a:endParaRPr lang="en-US" sz="2400" dirty="0">
              <a:effectLst/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FA5D54-BFDC-78E0-CFF6-D3C2B879E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34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5788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D52BC7-ED5D-48C8-952D-5874408A8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95F8E-2362-A72C-D620-C5F297F31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How to Measure cost of a Query?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8C15B-22E4-B2E8-C1EC-840BF154D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513118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Recall that 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the cost to access data from disk is the most expensive as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disk accesses are slow compared to in-memory operations.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effectLst/>
                <a:latin typeface="Palatino Linotype" panose="02040502050505030304" pitchFamily="18" charset="0"/>
              </a:rPr>
              <a:t>Cost of Query Evaluation plan 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= 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N</a:t>
            </a:r>
            <a:r>
              <a:rPr lang="en-US" dirty="0">
                <a:effectLst/>
                <a:latin typeface="Palatino Linotype" panose="02040502050505030304" pitchFamily="18" charset="0"/>
              </a:rPr>
              <a:t>umber of block transfers from disk + Number of disk seeks.</a:t>
            </a:r>
          </a:p>
          <a:p>
            <a:endParaRPr lang="en-US" sz="2400" dirty="0">
              <a:effectLst/>
              <a:latin typeface="Palatino Linotype" panose="02040502050505030304" pitchFamily="18" charset="0"/>
            </a:endParaRPr>
          </a:p>
          <a:p>
            <a:r>
              <a:rPr lang="en-US" sz="2400" dirty="0">
                <a:effectLst/>
                <a:latin typeface="Palatino Linotype" panose="02040502050505030304" pitchFamily="18" charset="0"/>
              </a:rPr>
              <a:t>Say;</a:t>
            </a:r>
          </a:p>
          <a:p>
            <a:pPr lvl="1"/>
            <a:r>
              <a:rPr lang="en-US" b="1" dirty="0">
                <a:effectLst/>
                <a:latin typeface="Palatino Linotype" panose="02040502050505030304" pitchFamily="18" charset="0"/>
              </a:rPr>
              <a:t>D</a:t>
            </a:r>
            <a:r>
              <a:rPr lang="en-US" dirty="0">
                <a:effectLst/>
                <a:latin typeface="Palatino Linotype" panose="02040502050505030304" pitchFamily="18" charset="0"/>
              </a:rPr>
              <a:t> </a:t>
            </a:r>
            <a:r>
              <a:rPr lang="en-US" dirty="0">
                <a:effectLst/>
                <a:latin typeface="Palatino Linotype" panose="02040502050505030304" pitchFamily="18" charset="0"/>
                <a:sym typeface="Wingdings" pitchFamily="2" charset="2"/>
              </a:rPr>
              <a:t> Time to transfer a block from</a:t>
            </a:r>
            <a:r>
              <a:rPr lang="en-US" dirty="0">
                <a:effectLst/>
                <a:latin typeface="Palatino Linotype" panose="02040502050505030304" pitchFamily="18" charset="0"/>
              </a:rPr>
              <a:t> disk.</a:t>
            </a:r>
          </a:p>
          <a:p>
            <a:pPr lvl="1"/>
            <a:r>
              <a:rPr lang="en-US" b="1" dirty="0">
                <a:effectLst/>
                <a:latin typeface="Palatino Linotype" panose="02040502050505030304" pitchFamily="18" charset="0"/>
              </a:rPr>
              <a:t>A</a:t>
            </a:r>
            <a:r>
              <a:rPr lang="en-US" dirty="0">
                <a:effectLst/>
                <a:latin typeface="Palatino Linotype" panose="02040502050505030304" pitchFamily="18" charset="0"/>
              </a:rPr>
              <a:t> </a:t>
            </a:r>
            <a:r>
              <a:rPr lang="en-US" dirty="0">
                <a:effectLst/>
                <a:latin typeface="Palatino Linotype" panose="02040502050505030304" pitchFamily="18" charset="0"/>
                <a:sym typeface="Wingdings" pitchFamily="2" charset="2"/>
              </a:rPr>
              <a:t> Block access time (Seek time + Rotational Latency)</a:t>
            </a:r>
            <a:r>
              <a:rPr lang="en-US" dirty="0">
                <a:effectLst/>
                <a:latin typeface="Palatino Linotype" panose="02040502050505030304" pitchFamily="18" charset="0"/>
              </a:rPr>
              <a:t> 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To </a:t>
            </a:r>
            <a:r>
              <a:rPr lang="en-US" dirty="0">
                <a:effectLst/>
                <a:latin typeface="Palatino Linotype" panose="02040502050505030304" pitchFamily="18" charset="0"/>
              </a:rPr>
              <a:t>transfer </a:t>
            </a:r>
            <a:r>
              <a:rPr lang="en-US" b="1" dirty="0">
                <a:effectLst/>
                <a:latin typeface="Palatino Linotype" panose="02040502050505030304" pitchFamily="18" charset="0"/>
              </a:rPr>
              <a:t>b</a:t>
            </a:r>
            <a:r>
              <a:rPr lang="en-US" dirty="0">
                <a:effectLst/>
                <a:latin typeface="Palatino Linotype" panose="02040502050505030304" pitchFamily="18" charset="0"/>
              </a:rPr>
              <a:t> blocks and perform </a:t>
            </a:r>
            <a:r>
              <a:rPr lang="en-US" b="1" dirty="0">
                <a:effectLst/>
                <a:latin typeface="Palatino Linotype" panose="02040502050505030304" pitchFamily="18" charset="0"/>
              </a:rPr>
              <a:t>s</a:t>
            </a:r>
            <a:r>
              <a:rPr lang="en-US" dirty="0">
                <a:effectLst/>
                <a:latin typeface="Palatino Linotype" panose="02040502050505030304" pitchFamily="18" charset="0"/>
              </a:rPr>
              <a:t> disk seeks would take = </a:t>
            </a:r>
            <a:r>
              <a:rPr lang="en-US" b="1" dirty="0">
                <a:effectLst/>
                <a:latin typeface="Palatino Linotype" panose="02040502050505030304" pitchFamily="18" charset="0"/>
              </a:rPr>
              <a:t>b</a:t>
            </a:r>
            <a:r>
              <a:rPr lang="en-US" b="1" dirty="0">
                <a:latin typeface="Palatino Linotype" panose="02040502050505030304" pitchFamily="18" charset="0"/>
              </a:rPr>
              <a:t>*D + s*A</a:t>
            </a:r>
            <a:endParaRPr lang="en-US" b="1" dirty="0">
              <a:effectLst/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2BEAEA-1034-0393-F45A-9ACC5BE8F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35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0207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850862-551B-A88A-6087-0E365B052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1F49E-E1F3-4964-835B-D099E0C2D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How to Measure cost of a Query?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94871-8197-7153-7FAF-0B3FBE88C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513118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Several other factors also contribute to query cost:</a:t>
            </a:r>
          </a:p>
          <a:p>
            <a:pPr lvl="1"/>
            <a:r>
              <a:rPr lang="en-US" b="1" dirty="0">
                <a:effectLst/>
                <a:latin typeface="Palatino Linotype" panose="02040502050505030304" pitchFamily="18" charset="0"/>
              </a:rPr>
              <a:t>Writes are twice expensive as reads</a:t>
            </a:r>
            <a:r>
              <a:rPr lang="en-US" dirty="0">
                <a:effectLst/>
                <a:latin typeface="Palatino Linotype" panose="02040502050505030304" pitchFamily="18" charset="0"/>
              </a:rPr>
              <a:t>. Why?</a:t>
            </a:r>
          </a:p>
          <a:p>
            <a:pPr marL="457200" lvl="1" indent="0">
              <a:buNone/>
            </a:pP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B38C04-7376-E4BA-947E-C7652D1BE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36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7624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FDFEA7-ED76-8791-C928-60BE9EF3C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A0768-F469-9419-14BD-85434824E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How to Measure cost of a Query?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F01C5-7453-2AB3-21E4-06C499AB4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513118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Several other factors also contribute to query cost:</a:t>
            </a:r>
          </a:p>
          <a:p>
            <a:pPr lvl="1"/>
            <a:r>
              <a:rPr lang="en-US" b="1" dirty="0">
                <a:effectLst/>
                <a:latin typeface="Palatino Linotype" panose="02040502050505030304" pitchFamily="18" charset="0"/>
              </a:rPr>
              <a:t>Writes are twice expensive as reads</a:t>
            </a:r>
            <a:r>
              <a:rPr lang="en-US" dirty="0">
                <a:effectLst/>
                <a:latin typeface="Palatino Linotype" panose="02040502050505030304" pitchFamily="18" charset="0"/>
              </a:rPr>
              <a:t>. Why</a:t>
            </a:r>
            <a:r>
              <a:rPr lang="en-US" dirty="0">
                <a:latin typeface="Palatino Linotype" panose="02040502050505030304" pitchFamily="18" charset="0"/>
              </a:rPr>
              <a:t>?</a:t>
            </a:r>
          </a:p>
          <a:p>
            <a:pPr marL="457200" lvl="1" indent="0">
              <a:buNone/>
            </a:pPr>
            <a:r>
              <a:rPr lang="en-US" dirty="0">
                <a:latin typeface="Palatino Linotype" panose="02040502050505030304" pitchFamily="18" charset="0"/>
              </a:rPr>
              <a:t>	Because </a:t>
            </a:r>
            <a:r>
              <a:rPr lang="en-US" dirty="0">
                <a:effectLst/>
                <a:latin typeface="Palatino Linotype" panose="02040502050505030304" pitchFamily="18" charset="0"/>
              </a:rPr>
              <a:t>disk systems read sectors back after they are written to verify that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>
                <a:effectLst/>
                <a:latin typeface="Palatino Linotype" panose="02040502050505030304" pitchFamily="18" charset="0"/>
              </a:rPr>
              <a:t>the 	write was successful.</a:t>
            </a:r>
          </a:p>
          <a:p>
            <a:pPr marL="457200" lvl="1" indent="0">
              <a:buNone/>
            </a:pPr>
            <a:r>
              <a:rPr lang="en-US" dirty="0">
                <a:latin typeface="Palatino Linotype" panose="02040502050505030304" pitchFamily="18" charset="0"/>
              </a:rPr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D0BE91-8E1B-9F9B-1847-E9F4C12C9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37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0570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93152C-DDC9-349D-444F-3D0ACF43F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06134-18BE-5330-F368-CC99C70C8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How to Measure cost of a Query?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7842C-B7F1-7738-564A-68080FDB5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513118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Several other factors also contribute to query cost:</a:t>
            </a:r>
          </a:p>
          <a:p>
            <a:pPr lvl="1"/>
            <a:r>
              <a:rPr lang="en-US" b="1" dirty="0">
                <a:effectLst/>
                <a:latin typeface="Palatino Linotype" panose="02040502050505030304" pitchFamily="18" charset="0"/>
              </a:rPr>
              <a:t>Writes are twice expensive as reads</a:t>
            </a:r>
            <a:r>
              <a:rPr lang="en-US" dirty="0">
                <a:effectLst/>
                <a:latin typeface="Palatino Linotype" panose="02040502050505030304" pitchFamily="18" charset="0"/>
              </a:rPr>
              <a:t>. Why</a:t>
            </a:r>
            <a:r>
              <a:rPr lang="en-US" dirty="0">
                <a:latin typeface="Palatino Linotype" panose="02040502050505030304" pitchFamily="18" charset="0"/>
              </a:rPr>
              <a:t>?</a:t>
            </a:r>
          </a:p>
          <a:p>
            <a:pPr marL="457200" lvl="1" indent="0">
              <a:buNone/>
            </a:pPr>
            <a:r>
              <a:rPr lang="en-US" dirty="0">
                <a:latin typeface="Palatino Linotype" panose="02040502050505030304" pitchFamily="18" charset="0"/>
              </a:rPr>
              <a:t>	Because </a:t>
            </a:r>
            <a:r>
              <a:rPr lang="en-US" dirty="0">
                <a:effectLst/>
                <a:latin typeface="Palatino Linotype" panose="02040502050505030304" pitchFamily="18" charset="0"/>
              </a:rPr>
              <a:t>disk systems read sectors back after they are written to verify that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>
                <a:effectLst/>
                <a:latin typeface="Palatino Linotype" panose="02040502050505030304" pitchFamily="18" charset="0"/>
              </a:rPr>
              <a:t>the 	write was successful.</a:t>
            </a:r>
          </a:p>
          <a:p>
            <a:pPr marL="457200" lvl="1" indent="0">
              <a:buNone/>
            </a:pPr>
            <a:endParaRPr lang="en-US" dirty="0">
              <a:effectLst/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effectLst/>
                <a:latin typeface="Palatino Linotype" panose="02040502050505030304" pitchFamily="18" charset="0"/>
              </a:rPr>
              <a:t>You may have to even estimate the </a:t>
            </a:r>
            <a:r>
              <a:rPr lang="en-US" b="1" dirty="0">
                <a:effectLst/>
                <a:latin typeface="Palatino Linotype" panose="02040502050505030304" pitchFamily="18" charset="0"/>
              </a:rPr>
              <a:t>cost of writing the final result </a:t>
            </a:r>
            <a:r>
              <a:rPr lang="en-US" dirty="0">
                <a:effectLst/>
                <a:latin typeface="Palatino Linotype" panose="02040502050505030304" pitchFamily="18" charset="0"/>
              </a:rPr>
              <a:t>of an operation back to the disk.</a:t>
            </a:r>
          </a:p>
          <a:p>
            <a:pPr marL="457200" lvl="1" indent="0">
              <a:buNone/>
            </a:pPr>
            <a:r>
              <a:rPr lang="en-US" dirty="0">
                <a:latin typeface="Palatino Linotype" panose="02040502050505030304" pitchFamily="18" charset="0"/>
              </a:rPr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406168-35C1-AABA-38B9-3686E31E8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38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2945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5534F-225B-F168-EB1A-4279AFC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141EC-431E-B647-6F9A-1BE2045F4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Scans and Searching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88DED-5E29-667F-37C0-9360634DD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513118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We will now spend time on estimating the cost of search and scans.</a:t>
            </a:r>
          </a:p>
          <a:p>
            <a:endParaRPr lang="en-US" sz="2400" dirty="0">
              <a:effectLst/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What are the important factors to consider when estimating the cost of a search or scan?</a:t>
            </a:r>
            <a:endParaRPr lang="en-US" dirty="0">
              <a:effectLst/>
              <a:latin typeface="Palatino Linotype" panose="02040502050505030304" pitchFamily="18" charset="0"/>
            </a:endParaRPr>
          </a:p>
          <a:p>
            <a:pPr marL="457200" lvl="1" indent="0">
              <a:buNone/>
            </a:pPr>
            <a:r>
              <a:rPr lang="en-US" dirty="0">
                <a:latin typeface="Palatino Linotype" panose="02040502050505030304" pitchFamily="18" charset="0"/>
              </a:rPr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AF9D6B-4831-FB55-CDD4-96A8357A1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39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698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52079C-4E86-5229-1230-BDAE97867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ED1D4-25EC-E9AE-A172-C7E89D259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Sample Midterm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D86AF-7276-59F0-10C6-E70129FD3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Q1. Is column-store ever a better model than PAX?</a:t>
            </a:r>
          </a:p>
          <a:p>
            <a:pPr marL="457200" lvl="0" indent="-457200">
              <a:buFont typeface="+mj-lt"/>
              <a:buAutoNum type="alphaLcParenR"/>
            </a:pPr>
            <a:r>
              <a:rPr lang="en-US" sz="2400" dirty="0">
                <a:latin typeface="Palatino Linotype" panose="02040502050505030304" pitchFamily="18" charset="0"/>
              </a:rPr>
              <a:t>Column-store is always better.</a:t>
            </a:r>
          </a:p>
          <a:p>
            <a:pPr marL="457200" lvl="0" indent="-457200">
              <a:buFont typeface="+mj-lt"/>
              <a:buAutoNum type="alphaLcParenR"/>
            </a:pPr>
            <a:r>
              <a:rPr lang="en-US" sz="2400" dirty="0">
                <a:latin typeface="Palatino Linotype" panose="02040502050505030304" pitchFamily="18" charset="0"/>
              </a:rPr>
              <a:t>PAX is always better.</a:t>
            </a:r>
          </a:p>
          <a:p>
            <a:pPr marL="457200" lvl="0" indent="-457200">
              <a:buFont typeface="+mj-lt"/>
              <a:buAutoNum type="alphaLcParenR"/>
            </a:pPr>
            <a:r>
              <a:rPr lang="en-US" sz="2400" dirty="0">
                <a:latin typeface="Palatino Linotype" panose="02040502050505030304" pitchFamily="18" charset="0"/>
              </a:rPr>
              <a:t>Column-store is better when 90% of the queries are OLAP.</a:t>
            </a:r>
          </a:p>
          <a:p>
            <a:pPr marL="457200" lvl="0" indent="-457200">
              <a:buFont typeface="+mj-lt"/>
              <a:buAutoNum type="alphaLcParenR"/>
            </a:pPr>
            <a:r>
              <a:rPr lang="en-US" sz="2400" dirty="0">
                <a:latin typeface="Palatino Linotype" panose="02040502050505030304" pitchFamily="18" charset="0"/>
              </a:rPr>
              <a:t>Column-store is better when 90% of the queries are OLTP.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700105-A517-3441-28B7-901CAB920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9F48752-D821-FF0A-93D4-48AE3B39BD40}"/>
              </a:ext>
            </a:extLst>
          </p:cNvPr>
          <p:cNvSpPr/>
          <p:nvPr/>
        </p:nvSpPr>
        <p:spPr>
          <a:xfrm>
            <a:off x="293922" y="2958797"/>
            <a:ext cx="544278" cy="45430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7918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9DED76-651E-B5F0-7435-A4BDACE94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DFCBC-1E85-A851-F7FE-0BCFDC1BC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Scans and Searching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6D622-A400-6A89-3935-E4C92437C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513118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We will now spend time on estimating the cost of search and scans.</a:t>
            </a:r>
          </a:p>
          <a:p>
            <a:endParaRPr lang="en-US" sz="2400" dirty="0">
              <a:effectLst/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What are the important factors to consider when estimating the cost of a search or scan?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Is the search on a primary key?</a:t>
            </a:r>
          </a:p>
          <a:p>
            <a:pPr lvl="1"/>
            <a:r>
              <a:rPr lang="en-US" dirty="0">
                <a:effectLst/>
                <a:latin typeface="Palatino Linotype" panose="02040502050505030304" pitchFamily="18" charset="0"/>
              </a:rPr>
              <a:t>Is the search equal to primary key?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Do you have access to indexes on primary key?</a:t>
            </a:r>
          </a:p>
          <a:p>
            <a:pPr lvl="1"/>
            <a:r>
              <a:rPr lang="en-US" dirty="0">
                <a:effectLst/>
                <a:latin typeface="Palatino Linotype" panose="02040502050505030304" pitchFamily="18" charset="0"/>
              </a:rPr>
              <a:t>Do you have access to </a:t>
            </a:r>
            <a:r>
              <a:rPr lang="en-US" dirty="0">
                <a:latin typeface="Palatino Linotype" panose="02040502050505030304" pitchFamily="18" charset="0"/>
              </a:rPr>
              <a:t>secondary indexes?</a:t>
            </a:r>
            <a:endParaRPr lang="en-US" dirty="0">
              <a:effectLst/>
              <a:latin typeface="Palatino Linotype" panose="02040502050505030304" pitchFamily="18" charset="0"/>
            </a:endParaRPr>
          </a:p>
          <a:p>
            <a:pPr marL="457200" lvl="1" indent="0">
              <a:buNone/>
            </a:pPr>
            <a:r>
              <a:rPr lang="en-US" dirty="0">
                <a:latin typeface="Palatino Linotype" panose="02040502050505030304" pitchFamily="18" charset="0"/>
              </a:rPr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95405E-F43D-C855-E9A9-52FECE0B3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40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3365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A5F80A-7E28-16BA-0FF8-6CE21FB1D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D3D0A-A795-F2DE-EBE3-ECA657A57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File Scans: Linear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6E575-A86A-4C83-6AB6-4C19B9887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513118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Let’s assume we have a query like the following:</a:t>
            </a:r>
          </a:p>
          <a:p>
            <a:pPr marL="0" indent="0"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select</a:t>
            </a:r>
            <a:r>
              <a:rPr lang="en-US" sz="2400" dirty="0">
                <a:latin typeface="Palatino Linotype" panose="02040502050505030304" pitchFamily="18" charset="0"/>
              </a:rPr>
              <a:t> * </a:t>
            </a:r>
            <a:r>
              <a:rPr lang="en-US" sz="2400" b="1" dirty="0">
                <a:latin typeface="Palatino Linotype" panose="02040502050505030304" pitchFamily="18" charset="0"/>
              </a:rPr>
              <a:t>from</a:t>
            </a:r>
            <a:r>
              <a:rPr lang="en-US" sz="2400" dirty="0">
                <a:latin typeface="Palatino Linotype" panose="02040502050505030304" pitchFamily="18" charset="0"/>
              </a:rPr>
              <a:t> instructors;</a:t>
            </a:r>
          </a:p>
          <a:p>
            <a:pPr marL="0" indent="0">
              <a:buNone/>
            </a:pPr>
            <a:endParaRPr lang="en-US" sz="2400" dirty="0">
              <a:effectLst/>
              <a:latin typeface="Palatino Linotype" panose="02040502050505030304" pitchFamily="18" charset="0"/>
            </a:endParaRPr>
          </a:p>
          <a:p>
            <a:r>
              <a:rPr lang="en-US" sz="2400" dirty="0">
                <a:effectLst/>
                <a:latin typeface="Palatino Linotype" panose="02040502050505030304" pitchFamily="18" charset="0"/>
              </a:rPr>
              <a:t>This is going to scan over all the records in t</a:t>
            </a:r>
            <a:r>
              <a:rPr lang="en-US" sz="2400" dirty="0">
                <a:latin typeface="Palatino Linotype" panose="02040502050505030304" pitchFamily="18" charset="0"/>
              </a:rPr>
              <a:t>he table.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A query similar to scan is where you have to search a key and you do not have any index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You are forced to perform linear search.</a:t>
            </a:r>
          </a:p>
          <a:p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  <a:p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So, what do you think is the cost of this query?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1EB3F0-9ED5-A5EE-A539-5DC8B4C82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41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2654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B5EE67-CACD-06C0-52FD-D40EC13D4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AD4C0-397E-2037-A489-62C667C3F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File Scans: Linear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9AACE-4D55-2E47-73D3-CACE061E9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513118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Given,</a:t>
            </a:r>
          </a:p>
          <a:p>
            <a:pPr lvl="1"/>
            <a:r>
              <a:rPr lang="en-US" b="1" dirty="0">
                <a:effectLst/>
                <a:latin typeface="Palatino Linotype" panose="02040502050505030304" pitchFamily="18" charset="0"/>
              </a:rPr>
              <a:t>D</a:t>
            </a:r>
            <a:r>
              <a:rPr lang="en-US" dirty="0">
                <a:effectLst/>
                <a:latin typeface="Palatino Linotype" panose="02040502050505030304" pitchFamily="18" charset="0"/>
              </a:rPr>
              <a:t> </a:t>
            </a:r>
            <a:r>
              <a:rPr lang="en-US" dirty="0">
                <a:effectLst/>
                <a:latin typeface="Palatino Linotype" panose="02040502050505030304" pitchFamily="18" charset="0"/>
                <a:sym typeface="Wingdings" pitchFamily="2" charset="2"/>
              </a:rPr>
              <a:t> Time to transfer a block from</a:t>
            </a:r>
            <a:r>
              <a:rPr lang="en-US" dirty="0">
                <a:effectLst/>
                <a:latin typeface="Palatino Linotype" panose="02040502050505030304" pitchFamily="18" charset="0"/>
              </a:rPr>
              <a:t> disk.</a:t>
            </a:r>
          </a:p>
          <a:p>
            <a:pPr lvl="1"/>
            <a:r>
              <a:rPr lang="en-US" b="1" dirty="0">
                <a:effectLst/>
                <a:latin typeface="Palatino Linotype" panose="02040502050505030304" pitchFamily="18" charset="0"/>
              </a:rPr>
              <a:t>A</a:t>
            </a:r>
            <a:r>
              <a:rPr lang="en-US" dirty="0">
                <a:effectLst/>
                <a:latin typeface="Palatino Linotype" panose="02040502050505030304" pitchFamily="18" charset="0"/>
              </a:rPr>
              <a:t> </a:t>
            </a:r>
            <a:r>
              <a:rPr lang="en-US" dirty="0">
                <a:effectLst/>
                <a:latin typeface="Palatino Linotype" panose="02040502050505030304" pitchFamily="18" charset="0"/>
                <a:sym typeface="Wingdings" pitchFamily="2" charset="2"/>
              </a:rPr>
              <a:t> Block access time (Seek time + Rotational Latency)</a:t>
            </a:r>
            <a:r>
              <a:rPr lang="en-US" dirty="0">
                <a:effectLst/>
                <a:latin typeface="Palatino Linotype" panose="02040502050505030304" pitchFamily="18" charset="0"/>
              </a:rPr>
              <a:t> 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Say, you have to </a:t>
            </a:r>
            <a:r>
              <a:rPr lang="en-US" dirty="0">
                <a:effectLst/>
                <a:latin typeface="Palatino Linotype" panose="02040502050505030304" pitchFamily="18" charset="0"/>
              </a:rPr>
              <a:t>transfer </a:t>
            </a:r>
            <a:r>
              <a:rPr lang="en-US" b="1" dirty="0">
                <a:effectLst/>
                <a:latin typeface="Palatino Linotype" panose="02040502050505030304" pitchFamily="18" charset="0"/>
              </a:rPr>
              <a:t>b</a:t>
            </a:r>
            <a:r>
              <a:rPr lang="en-US" dirty="0">
                <a:effectLst/>
                <a:latin typeface="Palatino Linotype" panose="02040502050505030304" pitchFamily="18" charset="0"/>
              </a:rPr>
              <a:t> blocks.</a:t>
            </a:r>
          </a:p>
          <a:p>
            <a:pPr marL="457200" lvl="1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What is the cost of linear search or scan?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6AF44D-368D-35E9-2E41-E18D0A553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42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7330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564529-8E21-AD3A-65F5-FA40BBEA3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A1A0F-5DAC-6E55-D29D-A9C494FFF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File Scans: Linear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15B27-6013-1B7B-46AE-E1590BE4C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513118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Given,</a:t>
            </a:r>
          </a:p>
          <a:p>
            <a:pPr lvl="1"/>
            <a:r>
              <a:rPr lang="en-US" b="1" dirty="0">
                <a:effectLst/>
                <a:latin typeface="Palatino Linotype" panose="02040502050505030304" pitchFamily="18" charset="0"/>
              </a:rPr>
              <a:t>D</a:t>
            </a:r>
            <a:r>
              <a:rPr lang="en-US" dirty="0">
                <a:effectLst/>
                <a:latin typeface="Palatino Linotype" panose="02040502050505030304" pitchFamily="18" charset="0"/>
              </a:rPr>
              <a:t> </a:t>
            </a:r>
            <a:r>
              <a:rPr lang="en-US" dirty="0">
                <a:effectLst/>
                <a:latin typeface="Palatino Linotype" panose="02040502050505030304" pitchFamily="18" charset="0"/>
                <a:sym typeface="Wingdings" pitchFamily="2" charset="2"/>
              </a:rPr>
              <a:t> Time to transfer a block from</a:t>
            </a:r>
            <a:r>
              <a:rPr lang="en-US" dirty="0">
                <a:effectLst/>
                <a:latin typeface="Palatino Linotype" panose="02040502050505030304" pitchFamily="18" charset="0"/>
              </a:rPr>
              <a:t> disk.</a:t>
            </a:r>
          </a:p>
          <a:p>
            <a:pPr lvl="1"/>
            <a:r>
              <a:rPr lang="en-US" b="1" dirty="0">
                <a:effectLst/>
                <a:latin typeface="Palatino Linotype" panose="02040502050505030304" pitchFamily="18" charset="0"/>
              </a:rPr>
              <a:t>A</a:t>
            </a:r>
            <a:r>
              <a:rPr lang="en-US" dirty="0">
                <a:effectLst/>
                <a:latin typeface="Palatino Linotype" panose="02040502050505030304" pitchFamily="18" charset="0"/>
              </a:rPr>
              <a:t> </a:t>
            </a:r>
            <a:r>
              <a:rPr lang="en-US" dirty="0">
                <a:effectLst/>
                <a:latin typeface="Palatino Linotype" panose="02040502050505030304" pitchFamily="18" charset="0"/>
                <a:sym typeface="Wingdings" pitchFamily="2" charset="2"/>
              </a:rPr>
              <a:t> Block access time (Seek time + Rotational Latency)</a:t>
            </a:r>
            <a:r>
              <a:rPr lang="en-US" dirty="0">
                <a:effectLst/>
                <a:latin typeface="Palatino Linotype" panose="02040502050505030304" pitchFamily="18" charset="0"/>
              </a:rPr>
              <a:t> 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Say, you have to </a:t>
            </a:r>
            <a:r>
              <a:rPr lang="en-US" dirty="0">
                <a:effectLst/>
                <a:latin typeface="Palatino Linotype" panose="02040502050505030304" pitchFamily="18" charset="0"/>
              </a:rPr>
              <a:t>transfer </a:t>
            </a:r>
            <a:r>
              <a:rPr lang="en-US" b="1" dirty="0">
                <a:effectLst/>
                <a:latin typeface="Palatino Linotype" panose="02040502050505030304" pitchFamily="18" charset="0"/>
              </a:rPr>
              <a:t>b</a:t>
            </a:r>
            <a:r>
              <a:rPr lang="en-US" dirty="0">
                <a:effectLst/>
                <a:latin typeface="Palatino Linotype" panose="02040502050505030304" pitchFamily="18" charset="0"/>
              </a:rPr>
              <a:t> blocks.</a:t>
            </a:r>
          </a:p>
          <a:p>
            <a:pPr marL="457200" lvl="1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What is the cost of linear search or scan?</a:t>
            </a:r>
          </a:p>
          <a:p>
            <a:pPr lvl="1"/>
            <a:r>
              <a:rPr lang="en-US" b="1" dirty="0">
                <a:latin typeface="Palatino Linotype" panose="02040502050505030304" pitchFamily="18" charset="0"/>
              </a:rPr>
              <a:t>A + b * D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One initial seek (</a:t>
            </a:r>
            <a:r>
              <a:rPr lang="en-US" b="1" dirty="0">
                <a:latin typeface="Palatino Linotype" panose="02040502050505030304" pitchFamily="18" charset="0"/>
              </a:rPr>
              <a:t>A</a:t>
            </a:r>
            <a:r>
              <a:rPr lang="en-US" dirty="0">
                <a:latin typeface="Palatino Linotype" panose="02040502050505030304" pitchFamily="18" charset="0"/>
              </a:rPr>
              <a:t>) to reach the correct block/sector.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Then, transferring </a:t>
            </a:r>
            <a:r>
              <a:rPr lang="en-US" b="1" dirty="0">
                <a:latin typeface="Palatino Linotype" panose="02040502050505030304" pitchFamily="18" charset="0"/>
              </a:rPr>
              <a:t>b</a:t>
            </a:r>
            <a:r>
              <a:rPr lang="en-US" dirty="0">
                <a:latin typeface="Palatino Linotype" panose="02040502050505030304" pitchFamily="18" charset="0"/>
              </a:rPr>
              <a:t> blocks.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73180B-63F6-8576-8B2A-3B2E90230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43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9619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01FAB5-B870-DD21-6221-6D6959A304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AA43D-96DB-B18B-E153-9C09D2BA4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Equality Search on Primary Key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E6974-424D-1A9F-D95A-85FED7D18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513118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Let’s assume we have a query like the following:</a:t>
            </a:r>
          </a:p>
          <a:p>
            <a:pPr marL="0" indent="0"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select</a:t>
            </a:r>
            <a:r>
              <a:rPr lang="en-US" sz="2400" dirty="0">
                <a:latin typeface="Palatino Linotype" panose="02040502050505030304" pitchFamily="18" charset="0"/>
              </a:rPr>
              <a:t> * </a:t>
            </a:r>
            <a:r>
              <a:rPr lang="en-US" sz="2400" b="1" dirty="0">
                <a:latin typeface="Palatino Linotype" panose="02040502050505030304" pitchFamily="18" charset="0"/>
              </a:rPr>
              <a:t>from</a:t>
            </a:r>
            <a:r>
              <a:rPr lang="en-US" sz="2400" dirty="0">
                <a:latin typeface="Palatino Linotype" panose="02040502050505030304" pitchFamily="18" charset="0"/>
              </a:rPr>
              <a:t> instructors </a:t>
            </a:r>
            <a:r>
              <a:rPr lang="en-US" sz="2400" b="1" dirty="0">
                <a:latin typeface="Palatino Linotype" panose="02040502050505030304" pitchFamily="18" charset="0"/>
              </a:rPr>
              <a:t>where</a:t>
            </a:r>
            <a:r>
              <a:rPr lang="en-US" sz="2400" dirty="0">
                <a:latin typeface="Palatino Linotype" panose="02040502050505030304" pitchFamily="18" charset="0"/>
              </a:rPr>
              <a:t> id = 10;</a:t>
            </a:r>
          </a:p>
          <a:p>
            <a:pPr marL="0" indent="0">
              <a:buNone/>
            </a:pPr>
            <a:endParaRPr lang="en-US" sz="2400" dirty="0">
              <a:effectLst/>
              <a:latin typeface="Palatino Linotype" panose="02040502050505030304" pitchFamily="18" charset="0"/>
            </a:endParaRPr>
          </a:p>
          <a:p>
            <a:r>
              <a:rPr lang="en-US" sz="2400" dirty="0">
                <a:effectLst/>
                <a:latin typeface="Palatino Linotype" panose="02040502050505030304" pitchFamily="18" charset="0"/>
              </a:rPr>
              <a:t>The difference between this query and the previous query is that this query wants us to search a specific record.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effectLst/>
                <a:latin typeface="Palatino Linotype" panose="02040502050505030304" pitchFamily="18" charset="0"/>
              </a:rPr>
              <a:t>Further, assume that the attribute “id” is the primary key.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effectLst/>
                <a:latin typeface="Palatino Linotype" panose="02040502050505030304" pitchFamily="18" charset="0"/>
              </a:rPr>
              <a:t>And, suppose we have a B</a:t>
            </a:r>
            <a:r>
              <a:rPr lang="en-US" sz="2400" baseline="30000" dirty="0">
                <a:effectLst/>
                <a:latin typeface="Palatino Linotype" panose="02040502050505030304" pitchFamily="18" charset="0"/>
              </a:rPr>
              <a:t>+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-tree index built over the attribute “id”.</a:t>
            </a: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D52658-D9A9-C727-8E43-955DBD6AA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44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7455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EC812-5FB5-97E1-451C-A07853C44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AECD1-1721-79AE-3386-BEB3CBF6A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Equality Search on Primary Key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8B74F-E538-4E69-5726-9416F8771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513118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Let’s assume we have a query like the following:</a:t>
            </a:r>
          </a:p>
          <a:p>
            <a:pPr marL="0" indent="0"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select</a:t>
            </a:r>
            <a:r>
              <a:rPr lang="en-US" sz="2400" dirty="0">
                <a:latin typeface="Palatino Linotype" panose="02040502050505030304" pitchFamily="18" charset="0"/>
              </a:rPr>
              <a:t> * </a:t>
            </a:r>
            <a:r>
              <a:rPr lang="en-US" sz="2400" b="1" dirty="0">
                <a:latin typeface="Palatino Linotype" panose="02040502050505030304" pitchFamily="18" charset="0"/>
              </a:rPr>
              <a:t>from</a:t>
            </a:r>
            <a:r>
              <a:rPr lang="en-US" sz="2400" dirty="0">
                <a:latin typeface="Palatino Linotype" panose="02040502050505030304" pitchFamily="18" charset="0"/>
              </a:rPr>
              <a:t> instructors </a:t>
            </a:r>
            <a:r>
              <a:rPr lang="en-US" sz="2400" b="1" dirty="0">
                <a:latin typeface="Palatino Linotype" panose="02040502050505030304" pitchFamily="18" charset="0"/>
              </a:rPr>
              <a:t>where</a:t>
            </a:r>
            <a:r>
              <a:rPr lang="en-US" sz="2400" dirty="0">
                <a:latin typeface="Palatino Linotype" panose="02040502050505030304" pitchFamily="18" charset="0"/>
              </a:rPr>
              <a:t> id = 10;</a:t>
            </a:r>
          </a:p>
          <a:p>
            <a:pPr marL="0" indent="0">
              <a:buNone/>
            </a:pPr>
            <a:endParaRPr lang="en-US" sz="2400" dirty="0">
              <a:effectLst/>
              <a:latin typeface="Palatino Linotype" panose="02040502050505030304" pitchFamily="18" charset="0"/>
            </a:endParaRPr>
          </a:p>
          <a:p>
            <a:r>
              <a:rPr lang="en-US" sz="2400" dirty="0">
                <a:effectLst/>
                <a:latin typeface="Palatino Linotype" panose="02040502050505030304" pitchFamily="18" charset="0"/>
              </a:rPr>
              <a:t>The difference between this query and the previous query is that this query wants us to search a specific record.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effectLst/>
                <a:latin typeface="Palatino Linotype" panose="02040502050505030304" pitchFamily="18" charset="0"/>
              </a:rPr>
              <a:t>Further, assume that the attribute “id” is the primary key.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effectLst/>
                <a:latin typeface="Palatino Linotype" panose="02040502050505030304" pitchFamily="18" charset="0"/>
              </a:rPr>
              <a:t>And, suppose we have a B</a:t>
            </a:r>
            <a:r>
              <a:rPr lang="en-US" sz="2400" baseline="30000" dirty="0">
                <a:effectLst/>
                <a:latin typeface="Palatino Linotype" panose="02040502050505030304" pitchFamily="18" charset="0"/>
              </a:rPr>
              <a:t>+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-tree index built over the attribute “id”.</a:t>
            </a:r>
          </a:p>
          <a:p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  <a:p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So, 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what do you think is the cost of this query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?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A5A65F-38CD-CDF5-E65E-CDD8F2CDC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45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282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E645EF-7F2E-5994-5C06-427F3CDE53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5119C-CF8C-2A26-9096-318B59FBF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Equality Search on Primary Key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3727E-E919-6883-F99D-C2050FB0B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513118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Let’s assume the </a:t>
            </a:r>
            <a:r>
              <a:rPr lang="en-US" sz="2400" b="1" dirty="0">
                <a:latin typeface="Palatino Linotype" panose="02040502050505030304" pitchFamily="18" charset="0"/>
              </a:rPr>
              <a:t>height of the tree </a:t>
            </a:r>
            <a:r>
              <a:rPr lang="en-US" sz="2400" dirty="0">
                <a:latin typeface="Palatino Linotype" panose="02040502050505030304" pitchFamily="18" charset="0"/>
              </a:rPr>
              <a:t>total levels from root to leaf) = </a:t>
            </a:r>
            <a:r>
              <a:rPr lang="en-US" sz="2400" b="1" dirty="0">
                <a:latin typeface="Palatino Linotype" panose="02040502050505030304" pitchFamily="18" charset="0"/>
              </a:rPr>
              <a:t>h.</a:t>
            </a:r>
          </a:p>
          <a:p>
            <a:endParaRPr lang="en-US" sz="2400" b="1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Given,</a:t>
            </a:r>
          </a:p>
          <a:p>
            <a:pPr lvl="1"/>
            <a:r>
              <a:rPr lang="en-US" b="1" dirty="0">
                <a:effectLst/>
                <a:latin typeface="Palatino Linotype" panose="02040502050505030304" pitchFamily="18" charset="0"/>
              </a:rPr>
              <a:t>D</a:t>
            </a:r>
            <a:r>
              <a:rPr lang="en-US" dirty="0">
                <a:effectLst/>
                <a:latin typeface="Palatino Linotype" panose="02040502050505030304" pitchFamily="18" charset="0"/>
              </a:rPr>
              <a:t> </a:t>
            </a:r>
            <a:r>
              <a:rPr lang="en-US" dirty="0">
                <a:effectLst/>
                <a:latin typeface="Palatino Linotype" panose="02040502050505030304" pitchFamily="18" charset="0"/>
                <a:sym typeface="Wingdings" pitchFamily="2" charset="2"/>
              </a:rPr>
              <a:t> Time to transfer a block from</a:t>
            </a:r>
            <a:r>
              <a:rPr lang="en-US" dirty="0">
                <a:effectLst/>
                <a:latin typeface="Palatino Linotype" panose="02040502050505030304" pitchFamily="18" charset="0"/>
              </a:rPr>
              <a:t> disk.</a:t>
            </a:r>
          </a:p>
          <a:p>
            <a:pPr lvl="1"/>
            <a:r>
              <a:rPr lang="en-US" b="1" dirty="0">
                <a:effectLst/>
                <a:latin typeface="Palatino Linotype" panose="02040502050505030304" pitchFamily="18" charset="0"/>
              </a:rPr>
              <a:t>A</a:t>
            </a:r>
            <a:r>
              <a:rPr lang="en-US" dirty="0">
                <a:effectLst/>
                <a:latin typeface="Palatino Linotype" panose="02040502050505030304" pitchFamily="18" charset="0"/>
              </a:rPr>
              <a:t> </a:t>
            </a:r>
            <a:r>
              <a:rPr lang="en-US" dirty="0">
                <a:effectLst/>
                <a:latin typeface="Palatino Linotype" panose="02040502050505030304" pitchFamily="18" charset="0"/>
                <a:sym typeface="Wingdings" pitchFamily="2" charset="2"/>
              </a:rPr>
              <a:t> Block access time (Seek time + Rotational Latency)</a:t>
            </a:r>
            <a:r>
              <a:rPr lang="en-US" dirty="0">
                <a:effectLst/>
                <a:latin typeface="Palatino Linotype" panose="02040502050505030304" pitchFamily="18" charset="0"/>
              </a:rPr>
              <a:t> </a:t>
            </a:r>
          </a:p>
          <a:p>
            <a:pPr lvl="1"/>
            <a:endParaRPr lang="en-US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What is the cost of Equality Search on Primary Key?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C22704-130B-CE0F-DAC4-BD89CAE7D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46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5789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EF789-B957-3DD4-1078-06C02F80A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2B9FE-0F63-A9D9-4C4A-1E6720820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Equality Search on Primary Key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34250-4421-517A-3C29-A84BEAFAF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513118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Let’s assume the </a:t>
            </a:r>
            <a:r>
              <a:rPr lang="en-US" sz="2400" b="1" dirty="0">
                <a:latin typeface="Palatino Linotype" panose="02040502050505030304" pitchFamily="18" charset="0"/>
              </a:rPr>
              <a:t>height of the tree </a:t>
            </a:r>
            <a:r>
              <a:rPr lang="en-US" sz="2400" dirty="0">
                <a:latin typeface="Palatino Linotype" panose="02040502050505030304" pitchFamily="18" charset="0"/>
              </a:rPr>
              <a:t>total levels from root to leaf) = </a:t>
            </a:r>
            <a:r>
              <a:rPr lang="en-US" sz="2400" b="1" dirty="0">
                <a:latin typeface="Palatino Linotype" panose="02040502050505030304" pitchFamily="18" charset="0"/>
              </a:rPr>
              <a:t>h.</a:t>
            </a:r>
          </a:p>
          <a:p>
            <a:endParaRPr lang="en-US" sz="2400" b="1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Given,</a:t>
            </a:r>
          </a:p>
          <a:p>
            <a:pPr lvl="1"/>
            <a:r>
              <a:rPr lang="en-US" b="1" dirty="0">
                <a:effectLst/>
                <a:latin typeface="Palatino Linotype" panose="02040502050505030304" pitchFamily="18" charset="0"/>
              </a:rPr>
              <a:t>D</a:t>
            </a:r>
            <a:r>
              <a:rPr lang="en-US" dirty="0">
                <a:effectLst/>
                <a:latin typeface="Palatino Linotype" panose="02040502050505030304" pitchFamily="18" charset="0"/>
              </a:rPr>
              <a:t> </a:t>
            </a:r>
            <a:r>
              <a:rPr lang="en-US" dirty="0">
                <a:effectLst/>
                <a:latin typeface="Palatino Linotype" panose="02040502050505030304" pitchFamily="18" charset="0"/>
                <a:sym typeface="Wingdings" pitchFamily="2" charset="2"/>
              </a:rPr>
              <a:t> Time to transfer a block from</a:t>
            </a:r>
            <a:r>
              <a:rPr lang="en-US" dirty="0">
                <a:effectLst/>
                <a:latin typeface="Palatino Linotype" panose="02040502050505030304" pitchFamily="18" charset="0"/>
              </a:rPr>
              <a:t> disk.</a:t>
            </a:r>
          </a:p>
          <a:p>
            <a:pPr lvl="1"/>
            <a:r>
              <a:rPr lang="en-US" b="1" dirty="0">
                <a:effectLst/>
                <a:latin typeface="Palatino Linotype" panose="02040502050505030304" pitchFamily="18" charset="0"/>
              </a:rPr>
              <a:t>A</a:t>
            </a:r>
            <a:r>
              <a:rPr lang="en-US" dirty="0">
                <a:effectLst/>
                <a:latin typeface="Palatino Linotype" panose="02040502050505030304" pitchFamily="18" charset="0"/>
              </a:rPr>
              <a:t> </a:t>
            </a:r>
            <a:r>
              <a:rPr lang="en-US" dirty="0">
                <a:effectLst/>
                <a:latin typeface="Palatino Linotype" panose="02040502050505030304" pitchFamily="18" charset="0"/>
                <a:sym typeface="Wingdings" pitchFamily="2" charset="2"/>
              </a:rPr>
              <a:t> Block access time (Seek time + Rotational Latency)</a:t>
            </a:r>
            <a:r>
              <a:rPr lang="en-US" dirty="0">
                <a:effectLst/>
                <a:latin typeface="Palatino Linotype" panose="02040502050505030304" pitchFamily="18" charset="0"/>
              </a:rPr>
              <a:t> </a:t>
            </a:r>
          </a:p>
          <a:p>
            <a:pPr lvl="1"/>
            <a:endParaRPr lang="en-US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What is the cost of Equality Search on Primary Key?</a:t>
            </a:r>
          </a:p>
          <a:p>
            <a:pPr lvl="1"/>
            <a:r>
              <a:rPr lang="en-US" b="1" dirty="0">
                <a:latin typeface="Palatino Linotype" panose="02040502050505030304" pitchFamily="18" charset="0"/>
              </a:rPr>
              <a:t>(h+1) * (A + D)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Why this?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5E4A66-B892-8C22-CAE6-C5E275A25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47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946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E70E0A-96A4-E611-F57F-A0F0EB0EF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7B57A-B3D0-0B68-D118-49F82D2B3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Equality Search on Primary Key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A920A-5B89-A745-4957-05F800919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513118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These are worst-case cost estimates and the assumption is that the B</a:t>
            </a:r>
            <a:r>
              <a:rPr lang="en-US" sz="2400" baseline="30000" dirty="0">
                <a:latin typeface="Palatino Linotype" panose="02040502050505030304" pitchFamily="18" charset="0"/>
              </a:rPr>
              <a:t>+</a:t>
            </a:r>
            <a:r>
              <a:rPr lang="en-US" sz="2400" dirty="0">
                <a:latin typeface="Palatino Linotype" panose="02040502050505030304" pitchFamily="18" charset="0"/>
              </a:rPr>
              <a:t>-tree is large and cannot be stored in-memory. 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So, every node in the B</a:t>
            </a:r>
            <a:r>
              <a:rPr lang="en-US" baseline="30000" dirty="0">
                <a:latin typeface="Palatino Linotype" panose="02040502050505030304" pitchFamily="18" charset="0"/>
              </a:rPr>
              <a:t>+</a:t>
            </a:r>
            <a:r>
              <a:rPr lang="en-US" dirty="0">
                <a:latin typeface="Palatino Linotype" panose="02040502050505030304" pitchFamily="18" charset="0"/>
              </a:rPr>
              <a:t>-tree has to be fetched from the disk. </a:t>
            </a:r>
          </a:p>
          <a:p>
            <a:pPr marL="457200" lvl="1" indent="0">
              <a:buNone/>
            </a:pP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611738-445B-A38A-ADD6-5A2BB4833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48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0825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1BE216-7E32-040D-0446-ED8EA74DA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D99F7-9246-7941-4D95-925BE8447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Equality Search on Primary Key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8FB3E-05E2-96CC-4A26-CA92FCB06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513118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These are worst-case cost estimates and the assumption is that the B</a:t>
            </a:r>
            <a:r>
              <a:rPr lang="en-US" sz="2400" baseline="30000" dirty="0">
                <a:latin typeface="Palatino Linotype" panose="02040502050505030304" pitchFamily="18" charset="0"/>
              </a:rPr>
              <a:t>+</a:t>
            </a:r>
            <a:r>
              <a:rPr lang="en-US" sz="2400" dirty="0">
                <a:latin typeface="Palatino Linotype" panose="02040502050505030304" pitchFamily="18" charset="0"/>
              </a:rPr>
              <a:t>-tree is large and cannot be stored in-memory. 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So, every node in the B</a:t>
            </a:r>
            <a:r>
              <a:rPr lang="en-US" baseline="30000" dirty="0">
                <a:latin typeface="Palatino Linotype" panose="02040502050505030304" pitchFamily="18" charset="0"/>
              </a:rPr>
              <a:t>+</a:t>
            </a:r>
            <a:r>
              <a:rPr lang="en-US" dirty="0">
                <a:latin typeface="Palatino Linotype" panose="02040502050505030304" pitchFamily="18" charset="0"/>
              </a:rPr>
              <a:t>-tree has to be fetched from the disk. </a:t>
            </a:r>
          </a:p>
          <a:p>
            <a:pPr marL="457200" lvl="1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All the keys in a B</a:t>
            </a:r>
            <a:r>
              <a:rPr lang="en-US" sz="2400" baseline="30000" dirty="0">
                <a:latin typeface="Palatino Linotype" panose="02040502050505030304" pitchFamily="18" charset="0"/>
              </a:rPr>
              <a:t>+</a:t>
            </a:r>
            <a:r>
              <a:rPr lang="en-US" sz="2400" dirty="0">
                <a:latin typeface="Palatino Linotype" panose="02040502050505030304" pitchFamily="18" charset="0"/>
              </a:rPr>
              <a:t>-tree are at the leaf nodes. So,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First, you need to traverse all the way to leaf node. 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During this traversal, you will access B</a:t>
            </a:r>
            <a:r>
              <a:rPr lang="en-US" baseline="30000" dirty="0">
                <a:latin typeface="Palatino Linotype" panose="02040502050505030304" pitchFamily="18" charset="0"/>
              </a:rPr>
              <a:t>+</a:t>
            </a:r>
            <a:r>
              <a:rPr lang="en-US" dirty="0">
                <a:latin typeface="Palatino Linotype" panose="02040502050505030304" pitchFamily="18" charset="0"/>
              </a:rPr>
              <a:t>-tree nodes to determine which path to take. 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Fetching each of these nodes is a disk access and requires seek time.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And, then once you reach the desired node, you need to also fetch the actual record.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5F2C53-C86F-FDF5-57CE-849C316F1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49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613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B0248C-C44A-6F55-3099-DA4614C01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E9FB3-D39A-1701-B6E5-F71804531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Sample Midterm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3DD6D-05ED-58B0-8A8C-4B9F1AF0C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pPr marL="0" marR="0" indent="0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Q2. </a:t>
            </a:r>
            <a:r>
              <a:rPr lang="en-US" sz="2400" kern="100" dirty="0">
                <a:effectLst/>
                <a:latin typeface="Palatino Linotype" panose="020405020505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Adam decides to build a two-level hierarchical index where level 1 is a sparse index and level 2 is a B+-tree. Adam makes the following statements about his design:</a:t>
            </a:r>
          </a:p>
          <a:p>
            <a:pPr marL="342900" marR="0" lvl="0" indent="-342900">
              <a:buFont typeface="+mj-lt"/>
              <a:buAutoNum type="arabicParenBoth"/>
            </a:pPr>
            <a:r>
              <a:rPr lang="en-US" sz="2400" kern="100" dirty="0">
                <a:effectLst/>
                <a:latin typeface="Palatino Linotype" panose="020405020505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Level 1 as sparse index can reside fully in memory.</a:t>
            </a:r>
          </a:p>
          <a:p>
            <a:pPr marL="342900" marR="0" lvl="0" indent="-342900">
              <a:buFont typeface="+mj-lt"/>
              <a:buAutoNum type="arabicParenBoth"/>
            </a:pPr>
            <a:r>
              <a:rPr lang="en-US" sz="2400" kern="100" dirty="0">
                <a:effectLst/>
                <a:latin typeface="Palatino Linotype" panose="020405020505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Level 2 supports O(log N) search.</a:t>
            </a:r>
          </a:p>
          <a:p>
            <a:pPr marL="342900" marR="0" lvl="0" indent="-342900">
              <a:buFont typeface="+mj-lt"/>
              <a:buAutoNum type="arabicParenBoth"/>
            </a:pPr>
            <a:r>
              <a:rPr lang="en-US" sz="2400" kern="100" dirty="0">
                <a:effectLst/>
                <a:latin typeface="Palatino Linotype" panose="020405020505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Keys in the sparse index map to the B+-tree, which helps in efficient traversal of the tree.</a:t>
            </a:r>
          </a:p>
          <a:p>
            <a:pPr marL="342900" marR="0" lvl="0" indent="-342900">
              <a:buFont typeface="+mj-lt"/>
              <a:buAutoNum type="arabicParenBoth"/>
            </a:pPr>
            <a:r>
              <a:rPr lang="en-US" sz="2400" kern="100" dirty="0">
                <a:effectLst/>
                <a:latin typeface="Palatino Linotype" panose="020405020505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His design offers better lookup complexity than O(log N).</a:t>
            </a:r>
          </a:p>
          <a:p>
            <a:pPr marL="0" marR="0" lvl="0" indent="0">
              <a:buNone/>
            </a:pPr>
            <a:endParaRPr lang="en-US" sz="2400" kern="100" dirty="0">
              <a:latin typeface="Palatino Linotype" panose="0204050205050503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buNone/>
            </a:pPr>
            <a:r>
              <a:rPr lang="en-US" sz="2400" kern="100" dirty="0">
                <a:effectLst/>
                <a:latin typeface="Palatino Linotype" panose="020405020505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Which of the statements are false?</a:t>
            </a:r>
          </a:p>
          <a:p>
            <a:pPr marL="342900" marR="0" lvl="0" indent="-342900">
              <a:buFont typeface="+mj-lt"/>
              <a:buAutoNum type="alphaLcParenBoth"/>
            </a:pPr>
            <a:r>
              <a:rPr lang="en-US" sz="2400" kern="100" dirty="0">
                <a:effectLst/>
                <a:latin typeface="Palatino Linotype" panose="020405020505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2+3+4		(b) 3+4		(c) 1+4		(d) 1+2+4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00E180-C888-206E-10A5-8E829D063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719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F3E9B1-3855-4FC8-8272-769A0E241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F4FF8-64E9-A469-11BB-0256FFB95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Equality Search on Primary Key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EEB53-CACE-AD5F-2F51-F0B8BA013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29" name="Content Placeholder 2">
            <a:extLst>
              <a:ext uri="{FF2B5EF4-FFF2-40B4-BE49-F238E27FC236}">
                <a16:creationId xmlns:a16="http://schemas.microsoft.com/office/drawing/2014/main" id="{5E7B7054-9F51-507E-9DC4-CB5AB63078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4926155"/>
              </p:ext>
            </p:extLst>
          </p:nvPr>
        </p:nvGraphicFramePr>
        <p:xfrm>
          <a:off x="8946463" y="3799660"/>
          <a:ext cx="3245537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272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1356188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534257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707820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24673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Joffrey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385897"/>
                  </a:ext>
                </a:extLst>
              </a:tr>
              <a:tr h="324673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24673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Scarecrow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689476"/>
                  </a:ext>
                </a:extLst>
              </a:tr>
              <a:tr h="324673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24673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Kang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24673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776599"/>
                  </a:ext>
                </a:extLst>
              </a:tr>
              <a:tr h="324673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Thanos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963784"/>
                  </a:ext>
                </a:extLst>
              </a:tr>
              <a:tr h="324673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Joker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8609955"/>
                  </a:ext>
                </a:extLst>
              </a:tr>
            </a:tbl>
          </a:graphicData>
        </a:graphic>
      </p:graphicFrame>
      <p:graphicFrame>
        <p:nvGraphicFramePr>
          <p:cNvPr id="30" name="Content Placeholder 2">
            <a:extLst>
              <a:ext uri="{FF2B5EF4-FFF2-40B4-BE49-F238E27FC236}">
                <a16:creationId xmlns:a16="http://schemas.microsoft.com/office/drawing/2014/main" id="{202DC4D5-7129-2501-020B-30C95019AE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2016492"/>
              </p:ext>
            </p:extLst>
          </p:nvPr>
        </p:nvGraphicFramePr>
        <p:xfrm>
          <a:off x="3803432" y="1466610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26130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CE84A83-832A-1304-6F7D-762E3C338147}"/>
              </a:ext>
            </a:extLst>
          </p:cNvPr>
          <p:cNvCxnSpPr>
            <a:cxnSpLocks/>
            <a:endCxn id="34" idx="0"/>
          </p:cNvCxnSpPr>
          <p:nvPr/>
        </p:nvCxnSpPr>
        <p:spPr>
          <a:xfrm flipH="1">
            <a:off x="2523963" y="1652037"/>
            <a:ext cx="1410866" cy="57080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Content Placeholder 2">
            <a:extLst>
              <a:ext uri="{FF2B5EF4-FFF2-40B4-BE49-F238E27FC236}">
                <a16:creationId xmlns:a16="http://schemas.microsoft.com/office/drawing/2014/main" id="{475596AE-5EC8-CB39-2985-97BD99CFA6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5338894"/>
              </p:ext>
            </p:extLst>
          </p:nvPr>
        </p:nvGraphicFramePr>
        <p:xfrm>
          <a:off x="5156220" y="3054320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33" name="Content Placeholder 2">
            <a:extLst>
              <a:ext uri="{FF2B5EF4-FFF2-40B4-BE49-F238E27FC236}">
                <a16:creationId xmlns:a16="http://schemas.microsoft.com/office/drawing/2014/main" id="{1742D398-CEA8-9AF7-85B7-C9CEF42A09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7086480"/>
              </p:ext>
            </p:extLst>
          </p:nvPr>
        </p:nvGraphicFramePr>
        <p:xfrm>
          <a:off x="6801735" y="3054320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34" name="Content Placeholder 2">
            <a:extLst>
              <a:ext uri="{FF2B5EF4-FFF2-40B4-BE49-F238E27FC236}">
                <a16:creationId xmlns:a16="http://schemas.microsoft.com/office/drawing/2014/main" id="{729E4829-0C6B-93A4-E57D-5A4C3E3252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0593849"/>
              </p:ext>
            </p:extLst>
          </p:nvPr>
        </p:nvGraphicFramePr>
        <p:xfrm>
          <a:off x="1813245" y="2222838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35" name="Content Placeholder 2">
            <a:extLst>
              <a:ext uri="{FF2B5EF4-FFF2-40B4-BE49-F238E27FC236}">
                <a16:creationId xmlns:a16="http://schemas.microsoft.com/office/drawing/2014/main" id="{617586B5-C00A-8F0C-2625-50A656B0C6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2030240"/>
              </p:ext>
            </p:extLst>
          </p:nvPr>
        </p:nvGraphicFramePr>
        <p:xfrm>
          <a:off x="5888588" y="2219674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36" name="Content Placeholder 2">
            <a:extLst>
              <a:ext uri="{FF2B5EF4-FFF2-40B4-BE49-F238E27FC236}">
                <a16:creationId xmlns:a16="http://schemas.microsoft.com/office/drawing/2014/main" id="{25E1BC26-18A9-CEE1-4686-C84394E641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5971923"/>
              </p:ext>
            </p:extLst>
          </p:nvPr>
        </p:nvGraphicFramePr>
        <p:xfrm>
          <a:off x="3464432" y="3054320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37" name="Content Placeholder 2">
            <a:extLst>
              <a:ext uri="{FF2B5EF4-FFF2-40B4-BE49-F238E27FC236}">
                <a16:creationId xmlns:a16="http://schemas.microsoft.com/office/drawing/2014/main" id="{0A38B992-1BF7-3CEB-FB0F-C521D4F110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0608368"/>
              </p:ext>
            </p:extLst>
          </p:nvPr>
        </p:nvGraphicFramePr>
        <p:xfrm>
          <a:off x="1813245" y="3054320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graphicFrame>
        <p:nvGraphicFramePr>
          <p:cNvPr id="38" name="Content Placeholder 2">
            <a:extLst>
              <a:ext uri="{FF2B5EF4-FFF2-40B4-BE49-F238E27FC236}">
                <a16:creationId xmlns:a16="http://schemas.microsoft.com/office/drawing/2014/main" id="{D238BD16-F0B1-DEE5-36DE-77D30D47AB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5177024"/>
              </p:ext>
            </p:extLst>
          </p:nvPr>
        </p:nvGraphicFramePr>
        <p:xfrm>
          <a:off x="141510" y="3059589"/>
          <a:ext cx="14214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002362784"/>
                    </a:ext>
                  </a:extLst>
                </a:gridCol>
                <a:gridCol w="388427">
                  <a:extLst>
                    <a:ext uri="{9D8B030D-6E8A-4147-A177-3AD203B41FA5}">
                      <a16:colId xmlns:a16="http://schemas.microsoft.com/office/drawing/2014/main" val="9317039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4923374"/>
                    </a:ext>
                  </a:extLst>
                </a:gridCol>
                <a:gridCol w="387621">
                  <a:extLst>
                    <a:ext uri="{9D8B030D-6E8A-4147-A177-3AD203B41FA5}">
                      <a16:colId xmlns:a16="http://schemas.microsoft.com/office/drawing/2014/main" val="3777946463"/>
                    </a:ext>
                  </a:extLst>
                </a:gridCol>
                <a:gridCol w="228828">
                  <a:extLst>
                    <a:ext uri="{9D8B030D-6E8A-4147-A177-3AD203B41FA5}">
                      <a16:colId xmlns:a16="http://schemas.microsoft.com/office/drawing/2014/main" val="1476858349"/>
                    </a:ext>
                  </a:extLst>
                </a:gridCol>
              </a:tblGrid>
              <a:tr h="235414"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A5EC5A5-9C61-59CB-8BC9-8AF8E00D90E1}"/>
              </a:ext>
            </a:extLst>
          </p:cNvPr>
          <p:cNvCxnSpPr>
            <a:endCxn id="37" idx="1"/>
          </p:cNvCxnSpPr>
          <p:nvPr/>
        </p:nvCxnSpPr>
        <p:spPr>
          <a:xfrm>
            <a:off x="1520575" y="3221960"/>
            <a:ext cx="29267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06ACA6E-D31D-DCAB-A8BF-3838574AD1F2}"/>
              </a:ext>
            </a:extLst>
          </p:cNvPr>
          <p:cNvCxnSpPr/>
          <p:nvPr/>
        </p:nvCxnSpPr>
        <p:spPr>
          <a:xfrm>
            <a:off x="3171761" y="3221960"/>
            <a:ext cx="29267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DAFBEC8-3499-6AE9-499C-4A10BD3714AF}"/>
              </a:ext>
            </a:extLst>
          </p:cNvPr>
          <p:cNvCxnSpPr/>
          <p:nvPr/>
        </p:nvCxnSpPr>
        <p:spPr>
          <a:xfrm>
            <a:off x="4863550" y="3221960"/>
            <a:ext cx="29267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72E2D05-5B20-D018-D17F-649E781CC3B7}"/>
              </a:ext>
            </a:extLst>
          </p:cNvPr>
          <p:cNvCxnSpPr/>
          <p:nvPr/>
        </p:nvCxnSpPr>
        <p:spPr>
          <a:xfrm>
            <a:off x="6534236" y="3221960"/>
            <a:ext cx="29267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EA10AF9-2B9E-58A5-DCE5-64F9D5A5ED05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4508865" y="1630128"/>
            <a:ext cx="2090441" cy="58954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2414766-39D5-1A9F-9173-DF358E88A60D}"/>
              </a:ext>
            </a:extLst>
          </p:cNvPr>
          <p:cNvCxnSpPr>
            <a:cxnSpLocks/>
            <a:endCxn id="38" idx="0"/>
          </p:cNvCxnSpPr>
          <p:nvPr/>
        </p:nvCxnSpPr>
        <p:spPr>
          <a:xfrm flipH="1">
            <a:off x="852228" y="2436339"/>
            <a:ext cx="1015507" cy="62325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E0A3F8C-CED6-281A-8DA2-8950318D1EEF}"/>
              </a:ext>
            </a:extLst>
          </p:cNvPr>
          <p:cNvCxnSpPr>
            <a:cxnSpLocks/>
            <a:endCxn id="37" idx="0"/>
          </p:cNvCxnSpPr>
          <p:nvPr/>
        </p:nvCxnSpPr>
        <p:spPr>
          <a:xfrm>
            <a:off x="2523963" y="2436339"/>
            <a:ext cx="0" cy="61798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6D06D29-1EB2-C2C0-CB15-C72CC650B906}"/>
              </a:ext>
            </a:extLst>
          </p:cNvPr>
          <p:cNvCxnSpPr>
            <a:cxnSpLocks/>
            <a:endCxn id="36" idx="0"/>
          </p:cNvCxnSpPr>
          <p:nvPr/>
        </p:nvCxnSpPr>
        <p:spPr>
          <a:xfrm>
            <a:off x="3103192" y="2433704"/>
            <a:ext cx="1071958" cy="62061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42BC33F-350E-053E-CC64-BA6F39EA0BA7}"/>
              </a:ext>
            </a:extLst>
          </p:cNvPr>
          <p:cNvCxnSpPr>
            <a:cxnSpLocks/>
            <a:endCxn id="32" idx="0"/>
          </p:cNvCxnSpPr>
          <p:nvPr/>
        </p:nvCxnSpPr>
        <p:spPr>
          <a:xfrm flipH="1">
            <a:off x="5866938" y="2433704"/>
            <a:ext cx="131319" cy="62061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4439BDC-0B23-6930-1342-632ED7786442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6624036" y="2433704"/>
            <a:ext cx="888417" cy="62061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ECB07620-F2B9-4823-1001-25BFC3652483}"/>
              </a:ext>
            </a:extLst>
          </p:cNvPr>
          <p:cNvCxnSpPr>
            <a:cxnSpLocks/>
          </p:cNvCxnSpPr>
          <p:nvPr/>
        </p:nvCxnSpPr>
        <p:spPr>
          <a:xfrm>
            <a:off x="534256" y="3389600"/>
            <a:ext cx="8423065" cy="628519"/>
          </a:xfrm>
          <a:prstGeom prst="bentConnector3">
            <a:avLst>
              <a:gd name="adj1" fmla="val -10"/>
            </a:avLst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>
            <a:extLst>
              <a:ext uri="{FF2B5EF4-FFF2-40B4-BE49-F238E27FC236}">
                <a16:creationId xmlns:a16="http://schemas.microsoft.com/office/drawing/2014/main" id="{50090B76-D768-588E-6574-A2193034847D}"/>
              </a:ext>
            </a:extLst>
          </p:cNvPr>
          <p:cNvCxnSpPr>
            <a:cxnSpLocks/>
          </p:cNvCxnSpPr>
          <p:nvPr/>
        </p:nvCxnSpPr>
        <p:spPr>
          <a:xfrm>
            <a:off x="1109609" y="3384332"/>
            <a:ext cx="7836854" cy="930814"/>
          </a:xfrm>
          <a:prstGeom prst="bentConnector3">
            <a:avLst>
              <a:gd name="adj1" fmla="val 182"/>
            </a:avLst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3132D6A3-91E1-228C-8AED-BCA6194D67C2}"/>
              </a:ext>
            </a:extLst>
          </p:cNvPr>
          <p:cNvCxnSpPr>
            <a:cxnSpLocks/>
          </p:cNvCxnSpPr>
          <p:nvPr/>
        </p:nvCxnSpPr>
        <p:spPr>
          <a:xfrm>
            <a:off x="2248832" y="3384332"/>
            <a:ext cx="6697631" cy="1255557"/>
          </a:xfrm>
          <a:prstGeom prst="bentConnector3">
            <a:avLst>
              <a:gd name="adj1" fmla="val -775"/>
            </a:avLst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>
            <a:extLst>
              <a:ext uri="{FF2B5EF4-FFF2-40B4-BE49-F238E27FC236}">
                <a16:creationId xmlns:a16="http://schemas.microsoft.com/office/drawing/2014/main" id="{57B85453-98E9-66AE-6B28-B2DAAFFB4991}"/>
              </a:ext>
            </a:extLst>
          </p:cNvPr>
          <p:cNvCxnSpPr>
            <a:cxnSpLocks/>
          </p:cNvCxnSpPr>
          <p:nvPr/>
        </p:nvCxnSpPr>
        <p:spPr>
          <a:xfrm>
            <a:off x="3803432" y="3392764"/>
            <a:ext cx="5153889" cy="1571868"/>
          </a:xfrm>
          <a:prstGeom prst="bentConnector3">
            <a:avLst>
              <a:gd name="adj1" fmla="val 562"/>
            </a:avLst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>
            <a:extLst>
              <a:ext uri="{FF2B5EF4-FFF2-40B4-BE49-F238E27FC236}">
                <a16:creationId xmlns:a16="http://schemas.microsoft.com/office/drawing/2014/main" id="{B32FD646-C463-6F7E-24F4-E501FD43B12A}"/>
              </a:ext>
            </a:extLst>
          </p:cNvPr>
          <p:cNvCxnSpPr>
            <a:cxnSpLocks/>
          </p:cNvCxnSpPr>
          <p:nvPr/>
        </p:nvCxnSpPr>
        <p:spPr>
          <a:xfrm>
            <a:off x="4508865" y="3389600"/>
            <a:ext cx="4448456" cy="1876466"/>
          </a:xfrm>
          <a:prstGeom prst="bentConnector3">
            <a:avLst>
              <a:gd name="adj1" fmla="val -811"/>
            </a:avLst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>
            <a:extLst>
              <a:ext uri="{FF2B5EF4-FFF2-40B4-BE49-F238E27FC236}">
                <a16:creationId xmlns:a16="http://schemas.microsoft.com/office/drawing/2014/main" id="{285B5DA3-8D6A-AEBE-3108-D9F3D6BFC9CC}"/>
              </a:ext>
            </a:extLst>
          </p:cNvPr>
          <p:cNvCxnSpPr>
            <a:cxnSpLocks/>
          </p:cNvCxnSpPr>
          <p:nvPr/>
        </p:nvCxnSpPr>
        <p:spPr>
          <a:xfrm>
            <a:off x="5554085" y="3392764"/>
            <a:ext cx="3403236" cy="2288845"/>
          </a:xfrm>
          <a:prstGeom prst="bentConnector3">
            <a:avLst>
              <a:gd name="adj1" fmla="val 188"/>
            </a:avLst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>
            <a:extLst>
              <a:ext uri="{FF2B5EF4-FFF2-40B4-BE49-F238E27FC236}">
                <a16:creationId xmlns:a16="http://schemas.microsoft.com/office/drawing/2014/main" id="{9A997A36-FB47-8301-23F0-256B790AE8DE}"/>
              </a:ext>
            </a:extLst>
          </p:cNvPr>
          <p:cNvCxnSpPr>
            <a:cxnSpLocks/>
          </p:cNvCxnSpPr>
          <p:nvPr/>
        </p:nvCxnSpPr>
        <p:spPr>
          <a:xfrm>
            <a:off x="6160052" y="3389600"/>
            <a:ext cx="2797269" cy="2569411"/>
          </a:xfrm>
          <a:prstGeom prst="bentConnector3">
            <a:avLst>
              <a:gd name="adj1" fmla="val -319"/>
            </a:avLst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>
            <a:extLst>
              <a:ext uri="{FF2B5EF4-FFF2-40B4-BE49-F238E27FC236}">
                <a16:creationId xmlns:a16="http://schemas.microsoft.com/office/drawing/2014/main" id="{D894D7E5-D630-2E27-1E8E-BF4D66AB52E9}"/>
              </a:ext>
            </a:extLst>
          </p:cNvPr>
          <p:cNvCxnSpPr>
            <a:cxnSpLocks/>
          </p:cNvCxnSpPr>
          <p:nvPr/>
        </p:nvCxnSpPr>
        <p:spPr>
          <a:xfrm rot="16200000" flipH="1">
            <a:off x="6615074" y="4024961"/>
            <a:ext cx="2972018" cy="1690760"/>
          </a:xfrm>
          <a:prstGeom prst="bentConnector3">
            <a:avLst>
              <a:gd name="adj1" fmla="val 100126"/>
            </a:avLst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4ED9205F-1FAE-46E5-3B4B-436676A93E4A}"/>
              </a:ext>
            </a:extLst>
          </p:cNvPr>
          <p:cNvSpPr txBox="1"/>
          <p:nvPr/>
        </p:nvSpPr>
        <p:spPr>
          <a:xfrm>
            <a:off x="6733093" y="1441375"/>
            <a:ext cx="718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Palatino Linotype" panose="02040502050505030304" pitchFamily="18" charset="0"/>
              </a:rPr>
              <a:t>Root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514A1C6-7E8A-8C8E-5C32-E73FA48CE03D}"/>
              </a:ext>
            </a:extLst>
          </p:cNvPr>
          <p:cNvSpPr txBox="1"/>
          <p:nvPr/>
        </p:nvSpPr>
        <p:spPr>
          <a:xfrm>
            <a:off x="8746296" y="2154844"/>
            <a:ext cx="1822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Palatino Linotype" panose="02040502050505030304" pitchFamily="18" charset="0"/>
              </a:rPr>
              <a:t>Internal nodes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8D05D32-A87E-B2FF-F7A8-EFEEA74C49D9}"/>
              </a:ext>
            </a:extLst>
          </p:cNvPr>
          <p:cNvSpPr txBox="1"/>
          <p:nvPr/>
        </p:nvSpPr>
        <p:spPr>
          <a:xfrm>
            <a:off x="9676854" y="3008816"/>
            <a:ext cx="1420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Palatino Linotype" panose="02040502050505030304" pitchFamily="18" charset="0"/>
              </a:rPr>
              <a:t>Leaf nodes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76848CE-3C08-5C11-B073-57B0D165298C}"/>
              </a:ext>
            </a:extLst>
          </p:cNvPr>
          <p:cNvSpPr txBox="1"/>
          <p:nvPr/>
        </p:nvSpPr>
        <p:spPr>
          <a:xfrm>
            <a:off x="10209998" y="6472082"/>
            <a:ext cx="601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Palatino Linotype" panose="02040502050505030304" pitchFamily="18" charset="0"/>
              </a:rPr>
              <a:t>File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AFEF6658-B140-8601-A367-D4A36BC21FB2}"/>
              </a:ext>
            </a:extLst>
          </p:cNvPr>
          <p:cNvCxnSpPr>
            <a:cxnSpLocks/>
          </p:cNvCxnSpPr>
          <p:nvPr/>
        </p:nvCxnSpPr>
        <p:spPr>
          <a:xfrm>
            <a:off x="5224868" y="1639500"/>
            <a:ext cx="1455703" cy="0"/>
          </a:xfrm>
          <a:prstGeom prst="straightConnector1">
            <a:avLst/>
          </a:prstGeom>
          <a:ln w="317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30A6065-1D08-4208-C436-AA79B48131D9}"/>
              </a:ext>
            </a:extLst>
          </p:cNvPr>
          <p:cNvCxnSpPr>
            <a:cxnSpLocks/>
          </p:cNvCxnSpPr>
          <p:nvPr/>
        </p:nvCxnSpPr>
        <p:spPr>
          <a:xfrm>
            <a:off x="7310024" y="2381236"/>
            <a:ext cx="1455703" cy="0"/>
          </a:xfrm>
          <a:prstGeom prst="straightConnector1">
            <a:avLst/>
          </a:prstGeom>
          <a:ln w="317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33D5F508-80ED-6C99-15FC-E086C695BFB2}"/>
              </a:ext>
            </a:extLst>
          </p:cNvPr>
          <p:cNvCxnSpPr>
            <a:cxnSpLocks/>
          </p:cNvCxnSpPr>
          <p:nvPr/>
        </p:nvCxnSpPr>
        <p:spPr>
          <a:xfrm>
            <a:off x="8218611" y="3221960"/>
            <a:ext cx="1455703" cy="0"/>
          </a:xfrm>
          <a:prstGeom prst="straightConnector1">
            <a:avLst/>
          </a:prstGeom>
          <a:ln w="317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7964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4D3F26-25BA-5876-87F3-AD709522C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61149-F361-71D3-1973-C9E0C301B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Equality Search on Non-Key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CADD5-2ADC-6A16-4EFB-E988FF7E7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513118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Let’s assume we have a query like the following:</a:t>
            </a:r>
          </a:p>
          <a:p>
            <a:pPr marL="0" indent="0"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select</a:t>
            </a:r>
            <a:r>
              <a:rPr lang="en-US" sz="2400" dirty="0">
                <a:latin typeface="Palatino Linotype" panose="02040502050505030304" pitchFamily="18" charset="0"/>
              </a:rPr>
              <a:t> * </a:t>
            </a:r>
            <a:r>
              <a:rPr lang="en-US" sz="2400" b="1" dirty="0">
                <a:latin typeface="Palatino Linotype" panose="02040502050505030304" pitchFamily="18" charset="0"/>
              </a:rPr>
              <a:t>from</a:t>
            </a:r>
            <a:r>
              <a:rPr lang="en-US" sz="2400" dirty="0">
                <a:latin typeface="Palatino Linotype" panose="02040502050505030304" pitchFamily="18" charset="0"/>
              </a:rPr>
              <a:t> instructors </a:t>
            </a:r>
            <a:r>
              <a:rPr lang="en-US" sz="2400" b="1" dirty="0">
                <a:latin typeface="Palatino Linotype" panose="02040502050505030304" pitchFamily="18" charset="0"/>
              </a:rPr>
              <a:t>where</a:t>
            </a:r>
            <a:r>
              <a:rPr lang="en-US" sz="2400" dirty="0">
                <a:latin typeface="Palatino Linotype" panose="02040502050505030304" pitchFamily="18" charset="0"/>
              </a:rPr>
              <a:t> age = 45;</a:t>
            </a:r>
          </a:p>
          <a:p>
            <a:pPr marL="0" indent="0">
              <a:buNone/>
            </a:pPr>
            <a:endParaRPr lang="en-US" sz="2400" dirty="0">
              <a:effectLst/>
              <a:latin typeface="Palatino Linotype" panose="02040502050505030304" pitchFamily="18" charset="0"/>
            </a:endParaRPr>
          </a:p>
          <a:p>
            <a:r>
              <a:rPr lang="en-US" sz="2400" dirty="0">
                <a:effectLst/>
                <a:latin typeface="Palatino Linotype" panose="02040502050505030304" pitchFamily="18" charset="0"/>
              </a:rPr>
              <a:t>The difference between this query and the previous query is that this query wants us to search a specific record on a non-key.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effectLst/>
                <a:latin typeface="Palatino Linotype" panose="02040502050505030304" pitchFamily="18" charset="0"/>
              </a:rPr>
              <a:t>Here, the attribute “age” is not the primary key. 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effectLst/>
                <a:latin typeface="Palatino Linotype" panose="02040502050505030304" pitchFamily="18" charset="0"/>
              </a:rPr>
              <a:t>So, what is the challenge with estimating the cost of this query?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5D7AEF-FCA2-367F-2D8B-6EF7C9BEC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51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338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CBFBDC-B601-B6EF-AB1D-E0D8C3068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D1606-2B15-BE6D-276C-F6A8C9A02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Equality Search on Non-Key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3E00E-41BA-5B38-3BCB-9D913310E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5131182"/>
          </a:xfrm>
        </p:spPr>
        <p:txBody>
          <a:bodyPr>
            <a:noAutofit/>
          </a:bodyPr>
          <a:lstStyle/>
          <a:p>
            <a:r>
              <a:rPr lang="en-US" sz="2400" dirty="0">
                <a:effectLst/>
                <a:latin typeface="Palatino Linotype" panose="02040502050505030304" pitchFamily="18" charset="0"/>
              </a:rPr>
              <a:t>B</a:t>
            </a:r>
            <a:r>
              <a:rPr lang="en-US" sz="2400" baseline="30000" dirty="0">
                <a:effectLst/>
                <a:latin typeface="Palatino Linotype" panose="02040502050505030304" pitchFamily="18" charset="0"/>
              </a:rPr>
              <a:t>+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-tree index is built over the primary key attribute.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effectLst/>
                <a:latin typeface="Palatino Linotype" panose="02040502050505030304" pitchFamily="18" charset="0"/>
              </a:rPr>
              <a:t>For non-key attributes, we do not have </a:t>
            </a:r>
            <a:r>
              <a:rPr lang="en-US" sz="2400" dirty="0">
                <a:latin typeface="Palatino Linotype" panose="02040502050505030304" pitchFamily="18" charset="0"/>
              </a:rPr>
              <a:t>an 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available index.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effectLst/>
                <a:latin typeface="Palatino Linotype" panose="02040502050505030304" pitchFamily="18" charset="0"/>
              </a:rPr>
              <a:t>So, we need to fetch multiple records and blocks as the index is not much useful.</a:t>
            </a:r>
          </a:p>
          <a:p>
            <a:pPr lvl="1"/>
            <a:endParaRPr lang="en-US" sz="2000" dirty="0">
              <a:effectLst/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841FE8-D399-B95B-918F-2ED584E94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52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5450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BB6ADB-5D4B-5F6F-647F-56EC7F4394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39713-87D8-E629-A7E3-1A8BDC286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Equality Search on Non-Key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67B94-AA3E-08AE-6AC5-C55982337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513118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Let’s assume the </a:t>
            </a:r>
            <a:r>
              <a:rPr lang="en-US" sz="2400" b="1" dirty="0">
                <a:latin typeface="Palatino Linotype" panose="02040502050505030304" pitchFamily="18" charset="0"/>
              </a:rPr>
              <a:t>height of the tree </a:t>
            </a:r>
            <a:r>
              <a:rPr lang="en-US" sz="2400" dirty="0">
                <a:latin typeface="Palatino Linotype" panose="02040502050505030304" pitchFamily="18" charset="0"/>
              </a:rPr>
              <a:t>total levels from root to leaf) = </a:t>
            </a:r>
            <a:r>
              <a:rPr lang="en-US" sz="2400" b="1" dirty="0">
                <a:latin typeface="Palatino Linotype" panose="02040502050505030304" pitchFamily="18" charset="0"/>
              </a:rPr>
              <a:t>h.</a:t>
            </a:r>
          </a:p>
          <a:p>
            <a:endParaRPr lang="en-US" sz="2400" b="1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Given,</a:t>
            </a:r>
          </a:p>
          <a:p>
            <a:pPr lvl="1"/>
            <a:r>
              <a:rPr lang="en-US" b="1" dirty="0">
                <a:effectLst/>
                <a:latin typeface="Palatino Linotype" panose="02040502050505030304" pitchFamily="18" charset="0"/>
              </a:rPr>
              <a:t>D</a:t>
            </a:r>
            <a:r>
              <a:rPr lang="en-US" dirty="0">
                <a:effectLst/>
                <a:latin typeface="Palatino Linotype" panose="02040502050505030304" pitchFamily="18" charset="0"/>
              </a:rPr>
              <a:t> </a:t>
            </a:r>
            <a:r>
              <a:rPr lang="en-US" dirty="0">
                <a:effectLst/>
                <a:latin typeface="Palatino Linotype" panose="02040502050505030304" pitchFamily="18" charset="0"/>
                <a:sym typeface="Wingdings" pitchFamily="2" charset="2"/>
              </a:rPr>
              <a:t> Time to transfer a block from</a:t>
            </a:r>
            <a:r>
              <a:rPr lang="en-US" dirty="0">
                <a:effectLst/>
                <a:latin typeface="Palatino Linotype" panose="02040502050505030304" pitchFamily="18" charset="0"/>
              </a:rPr>
              <a:t> disk.</a:t>
            </a:r>
          </a:p>
          <a:p>
            <a:pPr lvl="1"/>
            <a:r>
              <a:rPr lang="en-US" b="1" dirty="0">
                <a:effectLst/>
                <a:latin typeface="Palatino Linotype" panose="02040502050505030304" pitchFamily="18" charset="0"/>
              </a:rPr>
              <a:t>A</a:t>
            </a:r>
            <a:r>
              <a:rPr lang="en-US" dirty="0">
                <a:effectLst/>
                <a:latin typeface="Palatino Linotype" panose="02040502050505030304" pitchFamily="18" charset="0"/>
              </a:rPr>
              <a:t> </a:t>
            </a:r>
            <a:r>
              <a:rPr lang="en-US" dirty="0">
                <a:effectLst/>
                <a:latin typeface="Palatino Linotype" panose="02040502050505030304" pitchFamily="18" charset="0"/>
                <a:sym typeface="Wingdings" pitchFamily="2" charset="2"/>
              </a:rPr>
              <a:t> Block access time (Seek time + Rotational Latency)</a:t>
            </a:r>
            <a:r>
              <a:rPr lang="en-US" dirty="0">
                <a:effectLst/>
                <a:latin typeface="Palatino Linotype" panose="02040502050505030304" pitchFamily="18" charset="0"/>
              </a:rPr>
              <a:t> </a:t>
            </a:r>
          </a:p>
          <a:p>
            <a:pPr lvl="1"/>
            <a:r>
              <a:rPr lang="en-US" b="1" dirty="0">
                <a:latin typeface="Palatino Linotype" panose="02040502050505030304" pitchFamily="18" charset="0"/>
              </a:rPr>
              <a:t>b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 Number of blocks to fetch</a:t>
            </a:r>
            <a:endParaRPr lang="en-US" dirty="0">
              <a:effectLst/>
              <a:latin typeface="Palatino Linotype" panose="02040502050505030304" pitchFamily="18" charset="0"/>
            </a:endParaRPr>
          </a:p>
          <a:p>
            <a:pPr lvl="1"/>
            <a:endParaRPr lang="en-US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What is the cost of Equality Search on Non-Key?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C295D1-E3FF-095F-484A-46962D40C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53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2195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46F095-3F06-16C0-C003-95CB8481FF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91ABB-EA52-84C4-278A-32BC2F591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Equality Search on Non-Key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95656-1C03-E984-98F1-96323E17E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513118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Let’s assume the </a:t>
            </a:r>
            <a:r>
              <a:rPr lang="en-US" sz="2400" b="1" dirty="0">
                <a:latin typeface="Palatino Linotype" panose="02040502050505030304" pitchFamily="18" charset="0"/>
              </a:rPr>
              <a:t>height of the tree </a:t>
            </a:r>
            <a:r>
              <a:rPr lang="en-US" sz="2400" dirty="0">
                <a:latin typeface="Palatino Linotype" panose="02040502050505030304" pitchFamily="18" charset="0"/>
              </a:rPr>
              <a:t>total levels from root to leaf) = </a:t>
            </a:r>
            <a:r>
              <a:rPr lang="en-US" sz="2400" b="1" dirty="0">
                <a:latin typeface="Palatino Linotype" panose="02040502050505030304" pitchFamily="18" charset="0"/>
              </a:rPr>
              <a:t>h.</a:t>
            </a:r>
          </a:p>
          <a:p>
            <a:endParaRPr lang="en-US" sz="2400" b="1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Given,</a:t>
            </a:r>
          </a:p>
          <a:p>
            <a:pPr lvl="1"/>
            <a:r>
              <a:rPr lang="en-US" b="1" dirty="0">
                <a:effectLst/>
                <a:latin typeface="Palatino Linotype" panose="02040502050505030304" pitchFamily="18" charset="0"/>
              </a:rPr>
              <a:t>D</a:t>
            </a:r>
            <a:r>
              <a:rPr lang="en-US" dirty="0">
                <a:effectLst/>
                <a:latin typeface="Palatino Linotype" panose="02040502050505030304" pitchFamily="18" charset="0"/>
              </a:rPr>
              <a:t> </a:t>
            </a:r>
            <a:r>
              <a:rPr lang="en-US" dirty="0">
                <a:effectLst/>
                <a:latin typeface="Palatino Linotype" panose="02040502050505030304" pitchFamily="18" charset="0"/>
                <a:sym typeface="Wingdings" pitchFamily="2" charset="2"/>
              </a:rPr>
              <a:t> Time to transfer a block from</a:t>
            </a:r>
            <a:r>
              <a:rPr lang="en-US" dirty="0">
                <a:effectLst/>
                <a:latin typeface="Palatino Linotype" panose="02040502050505030304" pitchFamily="18" charset="0"/>
              </a:rPr>
              <a:t> disk.</a:t>
            </a:r>
          </a:p>
          <a:p>
            <a:pPr lvl="1"/>
            <a:r>
              <a:rPr lang="en-US" b="1" dirty="0">
                <a:effectLst/>
                <a:latin typeface="Palatino Linotype" panose="02040502050505030304" pitchFamily="18" charset="0"/>
              </a:rPr>
              <a:t>A</a:t>
            </a:r>
            <a:r>
              <a:rPr lang="en-US" dirty="0">
                <a:effectLst/>
                <a:latin typeface="Palatino Linotype" panose="02040502050505030304" pitchFamily="18" charset="0"/>
              </a:rPr>
              <a:t> </a:t>
            </a:r>
            <a:r>
              <a:rPr lang="en-US" dirty="0">
                <a:effectLst/>
                <a:latin typeface="Palatino Linotype" panose="02040502050505030304" pitchFamily="18" charset="0"/>
                <a:sym typeface="Wingdings" pitchFamily="2" charset="2"/>
              </a:rPr>
              <a:t> Block access time (Seek time + Rotational Latency)</a:t>
            </a:r>
          </a:p>
          <a:p>
            <a:pPr lvl="1"/>
            <a:r>
              <a:rPr lang="en-US" b="1" dirty="0">
                <a:latin typeface="Palatino Linotype" panose="02040502050505030304" pitchFamily="18" charset="0"/>
              </a:rPr>
              <a:t>b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 Number of blocks to fetch</a:t>
            </a:r>
            <a:r>
              <a:rPr lang="en-US" dirty="0">
                <a:effectLst/>
                <a:latin typeface="Palatino Linotype" panose="02040502050505030304" pitchFamily="18" charset="0"/>
              </a:rPr>
              <a:t> </a:t>
            </a:r>
          </a:p>
          <a:p>
            <a:pPr lvl="1"/>
            <a:endParaRPr lang="en-US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What is the cost of Equality Search on Non-Key?</a:t>
            </a:r>
          </a:p>
          <a:p>
            <a:pPr lvl="1"/>
            <a:r>
              <a:rPr lang="en-US" b="1" dirty="0">
                <a:latin typeface="Palatino Linotype" panose="02040502050505030304" pitchFamily="18" charset="0"/>
              </a:rPr>
              <a:t>(h+1) * (A+D) + b * 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4800C4-C849-F811-F557-B3E905978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54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5441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D5FB23-0B68-FC95-E4D4-58C9EECCC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BA96D-E268-5FF2-BFF9-E65B8E0B7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Equality Search on Non-Key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644D0-CA48-4D87-2679-1BEBAB634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5131182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(h+1) * (A+D) + b * D</a:t>
            </a:r>
          </a:p>
          <a:p>
            <a:endParaRPr lang="en-US" sz="2400" b="1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Most of the equation looks same, but </a:t>
            </a:r>
            <a:r>
              <a:rPr lang="en-US" sz="2400" b="1" dirty="0">
                <a:latin typeface="Palatino Linotype" panose="02040502050505030304" pitchFamily="18" charset="0"/>
              </a:rPr>
              <a:t>Why b*D?</a:t>
            </a:r>
          </a:p>
          <a:p>
            <a:pPr marL="0" indent="0">
              <a:buNone/>
            </a:pPr>
            <a:endParaRPr lang="en-US" sz="2400" b="1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874737-9659-C4D9-34C8-AA3AB634C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55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7776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BCA4C8-470F-880C-DCED-2C8CB82CE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8F56E-7BC7-56D7-D418-BFC65AB6F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Equality Search on Non-Key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3AD20-9009-5F02-D3AA-A66793BCF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5131182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(h+1) * (A+D) + b * D</a:t>
            </a:r>
          </a:p>
          <a:p>
            <a:endParaRPr lang="en-US" sz="2400" b="1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Most of the equation looks same, but </a:t>
            </a:r>
            <a:r>
              <a:rPr lang="en-US" sz="2400" b="1" dirty="0">
                <a:latin typeface="Palatino Linotype" panose="02040502050505030304" pitchFamily="18" charset="0"/>
              </a:rPr>
              <a:t>Why b*D?</a:t>
            </a:r>
          </a:p>
          <a:p>
            <a:endParaRPr lang="en-US" sz="2400" b="1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Because, we do not know which block the data that we want resides, so we need to access multiple blocks till we find the one.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The good thing is as all blocks are stored contiguously, so no extra seek time!</a:t>
            </a:r>
          </a:p>
          <a:p>
            <a:pPr marL="0" indent="0">
              <a:buNone/>
            </a:pPr>
            <a:endParaRPr lang="en-US" sz="2400" b="1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A3F803-A74C-BE58-02FE-7406DFA7C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56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95229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1C41B0-D202-3F06-D980-58FB822BE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407C8-4184-BE69-FA61-6261FF112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Equality Search on Secondary Key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77042-EA7E-1272-8C39-C40DCED56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513118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Let’s assume we have a query like the following:</a:t>
            </a:r>
          </a:p>
          <a:p>
            <a:pPr marL="0" indent="0"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select</a:t>
            </a:r>
            <a:r>
              <a:rPr lang="en-US" sz="2400" dirty="0">
                <a:latin typeface="Palatino Linotype" panose="02040502050505030304" pitchFamily="18" charset="0"/>
              </a:rPr>
              <a:t> * </a:t>
            </a:r>
            <a:r>
              <a:rPr lang="en-US" sz="2400" b="1" dirty="0">
                <a:latin typeface="Palatino Linotype" panose="02040502050505030304" pitchFamily="18" charset="0"/>
              </a:rPr>
              <a:t>from</a:t>
            </a:r>
            <a:r>
              <a:rPr lang="en-US" sz="2400" dirty="0">
                <a:latin typeface="Palatino Linotype" panose="02040502050505030304" pitchFamily="18" charset="0"/>
              </a:rPr>
              <a:t> instructors </a:t>
            </a:r>
            <a:r>
              <a:rPr lang="en-US" sz="2400" b="1" dirty="0">
                <a:latin typeface="Palatino Linotype" panose="02040502050505030304" pitchFamily="18" charset="0"/>
              </a:rPr>
              <a:t>where</a:t>
            </a:r>
            <a:r>
              <a:rPr lang="en-US" sz="2400" dirty="0">
                <a:latin typeface="Palatino Linotype" panose="02040502050505030304" pitchFamily="18" charset="0"/>
              </a:rPr>
              <a:t> age = 45;</a:t>
            </a:r>
          </a:p>
          <a:p>
            <a:pPr marL="0" indent="0">
              <a:buNone/>
            </a:pPr>
            <a:endParaRPr lang="en-US" sz="2400" dirty="0">
              <a:effectLst/>
              <a:latin typeface="Palatino Linotype" panose="02040502050505030304" pitchFamily="18" charset="0"/>
            </a:endParaRPr>
          </a:p>
          <a:p>
            <a:r>
              <a:rPr lang="en-US" sz="2400" dirty="0">
                <a:effectLst/>
                <a:latin typeface="Palatino Linotype" panose="02040502050505030304" pitchFamily="18" charset="0"/>
              </a:rPr>
              <a:t>But, now assume we have a second index on </a:t>
            </a:r>
            <a:r>
              <a:rPr lang="en-US" sz="2400" dirty="0">
                <a:latin typeface="Palatino Linotype" panose="02040502050505030304" pitchFamily="18" charset="0"/>
              </a:rPr>
              <a:t>the attribute “age”.</a:t>
            </a:r>
            <a:endParaRPr lang="en-US" sz="2400" dirty="0">
              <a:effectLst/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effectLst/>
                <a:latin typeface="Palatino Linotype" panose="02040502050505030304" pitchFamily="18" charset="0"/>
              </a:rPr>
              <a:t>Further, assume that our secondary index is also a B</a:t>
            </a:r>
            <a:r>
              <a:rPr lang="en-US" sz="2400" baseline="30000" dirty="0">
                <a:effectLst/>
                <a:latin typeface="Palatino Linotype" panose="02040502050505030304" pitchFamily="18" charset="0"/>
              </a:rPr>
              <a:t>+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-tree. 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effectLst/>
                <a:latin typeface="Palatino Linotype" panose="02040502050505030304" pitchFamily="18" charset="0"/>
              </a:rPr>
              <a:t>So, what is cost of this query?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9A77E2-891A-1D6E-00B9-BC41B3E7B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57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1790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FA0654-0D3F-4083-A8CE-8BC6FD13E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68C69-9FDC-475A-CD93-0DBA8A783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Equality Search on Secondary Key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81DBF-CFFE-BEFF-3B1B-F8F99551C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513118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Let’s assume the </a:t>
            </a:r>
            <a:r>
              <a:rPr lang="en-US" sz="2400" b="1" dirty="0">
                <a:latin typeface="Palatino Linotype" panose="02040502050505030304" pitchFamily="18" charset="0"/>
              </a:rPr>
              <a:t>height of the tree </a:t>
            </a:r>
            <a:r>
              <a:rPr lang="en-US" sz="2400" dirty="0">
                <a:latin typeface="Palatino Linotype" panose="02040502050505030304" pitchFamily="18" charset="0"/>
              </a:rPr>
              <a:t>total levels from root to leaf) = </a:t>
            </a:r>
            <a:r>
              <a:rPr lang="en-US" sz="2400" b="1" dirty="0">
                <a:latin typeface="Palatino Linotype" panose="02040502050505030304" pitchFamily="18" charset="0"/>
              </a:rPr>
              <a:t>h.</a:t>
            </a:r>
          </a:p>
          <a:p>
            <a:endParaRPr lang="en-US" sz="2400" b="1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Given,</a:t>
            </a:r>
          </a:p>
          <a:p>
            <a:pPr lvl="1"/>
            <a:r>
              <a:rPr lang="en-US" b="1" dirty="0">
                <a:effectLst/>
                <a:latin typeface="Palatino Linotype" panose="02040502050505030304" pitchFamily="18" charset="0"/>
              </a:rPr>
              <a:t>D</a:t>
            </a:r>
            <a:r>
              <a:rPr lang="en-US" dirty="0">
                <a:effectLst/>
                <a:latin typeface="Palatino Linotype" panose="02040502050505030304" pitchFamily="18" charset="0"/>
              </a:rPr>
              <a:t> </a:t>
            </a:r>
            <a:r>
              <a:rPr lang="en-US" dirty="0">
                <a:effectLst/>
                <a:latin typeface="Palatino Linotype" panose="02040502050505030304" pitchFamily="18" charset="0"/>
                <a:sym typeface="Wingdings" pitchFamily="2" charset="2"/>
              </a:rPr>
              <a:t> Time to transfer a block from</a:t>
            </a:r>
            <a:r>
              <a:rPr lang="en-US" dirty="0">
                <a:effectLst/>
                <a:latin typeface="Palatino Linotype" panose="02040502050505030304" pitchFamily="18" charset="0"/>
              </a:rPr>
              <a:t> disk.</a:t>
            </a:r>
          </a:p>
          <a:p>
            <a:pPr lvl="1"/>
            <a:r>
              <a:rPr lang="en-US" b="1" dirty="0">
                <a:effectLst/>
                <a:latin typeface="Palatino Linotype" panose="02040502050505030304" pitchFamily="18" charset="0"/>
              </a:rPr>
              <a:t>A</a:t>
            </a:r>
            <a:r>
              <a:rPr lang="en-US" dirty="0">
                <a:effectLst/>
                <a:latin typeface="Palatino Linotype" panose="02040502050505030304" pitchFamily="18" charset="0"/>
              </a:rPr>
              <a:t> </a:t>
            </a:r>
            <a:r>
              <a:rPr lang="en-US" dirty="0">
                <a:effectLst/>
                <a:latin typeface="Palatino Linotype" panose="02040502050505030304" pitchFamily="18" charset="0"/>
                <a:sym typeface="Wingdings" pitchFamily="2" charset="2"/>
              </a:rPr>
              <a:t> Block access time (Seek time + Rotational Latency)</a:t>
            </a:r>
            <a:r>
              <a:rPr lang="en-US" dirty="0">
                <a:effectLst/>
                <a:latin typeface="Palatino Linotype" panose="02040502050505030304" pitchFamily="18" charset="0"/>
              </a:rPr>
              <a:t> </a:t>
            </a:r>
          </a:p>
          <a:p>
            <a:pPr lvl="1"/>
            <a:endParaRPr lang="en-US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What is the cost of Equality Search on Secondary Key?</a:t>
            </a:r>
          </a:p>
          <a:p>
            <a:pPr lvl="1"/>
            <a:r>
              <a:rPr lang="en-US" b="1" dirty="0">
                <a:latin typeface="Palatino Linotype" panose="02040502050505030304" pitchFamily="18" charset="0"/>
              </a:rPr>
              <a:t>(h+1) * (A + D)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Why is this same as </a:t>
            </a:r>
            <a:r>
              <a:rPr lang="en-US" sz="2400" dirty="0">
                <a:latin typeface="Palatino Linotype" panose="02040502050505030304" pitchFamily="18" charset="0"/>
              </a:rPr>
              <a:t>Equality Search on Primary Key?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B632B9-F1D9-E975-FE33-F1BC0F87A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58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12902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6A4564-3C7B-90A0-DE44-964D89D437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F9102-6D92-D583-30FB-6936C4513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Equality Search on Secondary Key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61785-92DC-A92B-AF48-6C8231ECD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513118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The cost is same as equality on primary key because we have a B</a:t>
            </a:r>
            <a:r>
              <a:rPr lang="en-US" sz="2400" baseline="30000" dirty="0">
                <a:latin typeface="Palatino Linotype" panose="02040502050505030304" pitchFamily="18" charset="0"/>
              </a:rPr>
              <a:t>+</a:t>
            </a:r>
            <a:r>
              <a:rPr lang="en-US" sz="2400" dirty="0">
                <a:latin typeface="Palatino Linotype" panose="02040502050505030304" pitchFamily="18" charset="0"/>
              </a:rPr>
              <a:t>-tree and we are doing an exact match!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No extra blocks accessed.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9C2354-0BF6-FEEA-29AE-950887396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59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082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781E4F-C552-C364-F74F-761F971B1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E467F-4CD9-CC5D-DEED-07F58645F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Sample Midterm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E8EE5-8156-3700-65C5-ACF331AD0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pPr marL="0" marR="0" indent="0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Q2. </a:t>
            </a:r>
            <a:r>
              <a:rPr lang="en-US" sz="2400" kern="100" dirty="0">
                <a:effectLst/>
                <a:latin typeface="Palatino Linotype" panose="020405020505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Adam decides to build a two-level hierarchical index where level 1 is a sparse index and level 2 is a B+-tree. Adam makes the following statements about his design:</a:t>
            </a:r>
          </a:p>
          <a:p>
            <a:pPr marL="342900" marR="0" lvl="0" indent="-342900">
              <a:buFont typeface="+mj-lt"/>
              <a:buAutoNum type="arabicParenBoth"/>
            </a:pPr>
            <a:r>
              <a:rPr lang="en-US" sz="2400" kern="100" dirty="0">
                <a:effectLst/>
                <a:latin typeface="Palatino Linotype" panose="020405020505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Level 1 as sparse index can reside fully in memory.</a:t>
            </a:r>
          </a:p>
          <a:p>
            <a:pPr marL="342900" marR="0" lvl="0" indent="-342900">
              <a:buFont typeface="+mj-lt"/>
              <a:buAutoNum type="arabicParenBoth"/>
            </a:pPr>
            <a:r>
              <a:rPr lang="en-US" sz="2400" kern="100" dirty="0">
                <a:effectLst/>
                <a:latin typeface="Palatino Linotype" panose="020405020505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Level 2 supports O(log N) search.</a:t>
            </a:r>
          </a:p>
          <a:p>
            <a:pPr marL="342900" marR="0" lvl="0" indent="-342900">
              <a:buFont typeface="+mj-lt"/>
              <a:buAutoNum type="arabicParenBoth"/>
            </a:pPr>
            <a:r>
              <a:rPr lang="en-US" sz="2400" kern="100" dirty="0">
                <a:effectLst/>
                <a:latin typeface="Palatino Linotype" panose="020405020505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Keys in the sparse index map to the B+-tree, which helps in efficient traversal of the tree.</a:t>
            </a:r>
          </a:p>
          <a:p>
            <a:pPr marL="342900" marR="0" lvl="0" indent="-342900">
              <a:buFont typeface="+mj-lt"/>
              <a:buAutoNum type="arabicParenBoth"/>
            </a:pPr>
            <a:r>
              <a:rPr lang="en-US" sz="2400" kern="100" dirty="0">
                <a:effectLst/>
                <a:latin typeface="Palatino Linotype" panose="020405020505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His design offers better lookup complexity than O(log N).</a:t>
            </a:r>
          </a:p>
          <a:p>
            <a:pPr marL="0" marR="0" lvl="0" indent="0">
              <a:buNone/>
            </a:pPr>
            <a:endParaRPr lang="en-US" sz="2400" kern="100" dirty="0">
              <a:latin typeface="Palatino Linotype" panose="0204050205050503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buNone/>
            </a:pPr>
            <a:r>
              <a:rPr lang="en-US" sz="2400" kern="100" dirty="0">
                <a:effectLst/>
                <a:latin typeface="Palatino Linotype" panose="020405020505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Which of the statements are false?</a:t>
            </a:r>
          </a:p>
          <a:p>
            <a:pPr marL="342900" marR="0" lvl="0" indent="-342900">
              <a:buFont typeface="+mj-lt"/>
              <a:buAutoNum type="alphaLcParenBoth"/>
            </a:pPr>
            <a:r>
              <a:rPr lang="en-US" sz="2400" kern="100" dirty="0">
                <a:effectLst/>
                <a:latin typeface="Palatino Linotype" panose="020405020505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2+3+4		(b) 3+4		(c) 1+4		(d) 1+2+4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F24857-238E-BAD6-C91C-8CA7936C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BACBD9B-A38A-C7F2-5C87-B8EA30B0EECE}"/>
              </a:ext>
            </a:extLst>
          </p:cNvPr>
          <p:cNvSpPr/>
          <p:nvPr/>
        </p:nvSpPr>
        <p:spPr>
          <a:xfrm>
            <a:off x="3140765" y="5425657"/>
            <a:ext cx="469127" cy="47421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7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77728D-AE78-6906-8380-30BCE8298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C18DD-079B-FF45-12EC-025AF086D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Equality Search on Secondary Non-Key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EB1A5-73F6-698D-AC81-F1B23B3A1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513118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Let’s assume we have a query like the following:</a:t>
            </a:r>
          </a:p>
          <a:p>
            <a:pPr marL="0" indent="0"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select</a:t>
            </a:r>
            <a:r>
              <a:rPr lang="en-US" sz="2400" dirty="0">
                <a:latin typeface="Palatino Linotype" panose="02040502050505030304" pitchFamily="18" charset="0"/>
              </a:rPr>
              <a:t> * </a:t>
            </a:r>
            <a:r>
              <a:rPr lang="en-US" sz="2400" b="1" dirty="0">
                <a:latin typeface="Palatino Linotype" panose="02040502050505030304" pitchFamily="18" charset="0"/>
              </a:rPr>
              <a:t>from</a:t>
            </a:r>
            <a:r>
              <a:rPr lang="en-US" sz="2400" dirty="0">
                <a:latin typeface="Palatino Linotype" panose="02040502050505030304" pitchFamily="18" charset="0"/>
              </a:rPr>
              <a:t> instructors </a:t>
            </a:r>
            <a:r>
              <a:rPr lang="en-US" sz="2400" b="1" dirty="0">
                <a:latin typeface="Palatino Linotype" panose="02040502050505030304" pitchFamily="18" charset="0"/>
              </a:rPr>
              <a:t>where</a:t>
            </a:r>
            <a:r>
              <a:rPr lang="en-US" sz="2400" dirty="0">
                <a:latin typeface="Palatino Linotype" panose="02040502050505030304" pitchFamily="18" charset="0"/>
              </a:rPr>
              <a:t> salary = 10000;</a:t>
            </a:r>
          </a:p>
          <a:p>
            <a:pPr marL="0" indent="0">
              <a:buNone/>
            </a:pPr>
            <a:endParaRPr lang="en-US" sz="2400" dirty="0">
              <a:effectLst/>
              <a:latin typeface="Palatino Linotype" panose="02040502050505030304" pitchFamily="18" charset="0"/>
            </a:endParaRPr>
          </a:p>
          <a:p>
            <a:r>
              <a:rPr lang="en-US" sz="2400" dirty="0">
                <a:effectLst/>
                <a:latin typeface="Palatino Linotype" panose="02040502050505030304" pitchFamily="18" charset="0"/>
              </a:rPr>
              <a:t>But, now assume that we have a </a:t>
            </a:r>
          </a:p>
          <a:p>
            <a:pPr lvl="1"/>
            <a:r>
              <a:rPr lang="en-US" dirty="0">
                <a:effectLst/>
                <a:latin typeface="Palatino Linotype" panose="02040502050505030304" pitchFamily="18" charset="0"/>
              </a:rPr>
              <a:t>Primary index on “</a:t>
            </a:r>
            <a:r>
              <a:rPr lang="en-US" dirty="0">
                <a:latin typeface="Palatino Linotype" panose="02040502050505030304" pitchFamily="18" charset="0"/>
              </a:rPr>
              <a:t>Id”.</a:t>
            </a:r>
          </a:p>
          <a:p>
            <a:pPr lvl="1"/>
            <a:r>
              <a:rPr lang="en-US" dirty="0">
                <a:effectLst/>
                <a:latin typeface="Palatino Linotype" panose="02040502050505030304" pitchFamily="18" charset="0"/>
              </a:rPr>
              <a:t>Secondary index on “</a:t>
            </a:r>
            <a:r>
              <a:rPr lang="en-US" dirty="0">
                <a:latin typeface="Palatino Linotype" panose="02040502050505030304" pitchFamily="18" charset="0"/>
              </a:rPr>
              <a:t>age”.</a:t>
            </a:r>
          </a:p>
          <a:p>
            <a:pPr lvl="1"/>
            <a:r>
              <a:rPr lang="en-US" dirty="0">
                <a:effectLst/>
                <a:latin typeface="Palatino Linotype" panose="02040502050505030304" pitchFamily="18" charset="0"/>
              </a:rPr>
              <a:t>But, </a:t>
            </a:r>
            <a:r>
              <a:rPr lang="en-US" b="1" dirty="0">
                <a:effectLst/>
                <a:latin typeface="Palatino Linotype" panose="02040502050505030304" pitchFamily="18" charset="0"/>
              </a:rPr>
              <a:t>no index for “salary”</a:t>
            </a:r>
            <a:r>
              <a:rPr lang="en-US" dirty="0">
                <a:effectLst/>
                <a:latin typeface="Palatino Linotype" panose="02040502050505030304" pitchFamily="18" charset="0"/>
              </a:rPr>
              <a:t>.</a:t>
            </a: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effectLst/>
                <a:latin typeface="Palatino Linotype" panose="02040502050505030304" pitchFamily="18" charset="0"/>
              </a:rPr>
              <a:t>So, what is cost of this query?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03E49F-EA8D-B9EB-AB92-DEEF12031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60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98775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7B7DCB-D39C-8F2E-7663-4762CE6F1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E5BBC-1CB2-5C6A-05F2-7F08E3C37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Equality Search on Secondary Non-Key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99365-BBD1-F3B3-A608-AAC36DF85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513118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Let’s assume the </a:t>
            </a:r>
            <a:r>
              <a:rPr lang="en-US" sz="2400" b="1" dirty="0">
                <a:latin typeface="Palatino Linotype" panose="02040502050505030304" pitchFamily="18" charset="0"/>
              </a:rPr>
              <a:t>height of the tree </a:t>
            </a:r>
            <a:r>
              <a:rPr lang="en-US" sz="2400" dirty="0">
                <a:latin typeface="Palatino Linotype" panose="02040502050505030304" pitchFamily="18" charset="0"/>
              </a:rPr>
              <a:t>total levels from root to leaf) = </a:t>
            </a:r>
            <a:r>
              <a:rPr lang="en-US" sz="2400" b="1" dirty="0">
                <a:latin typeface="Palatino Linotype" panose="02040502050505030304" pitchFamily="18" charset="0"/>
              </a:rPr>
              <a:t>h.</a:t>
            </a:r>
          </a:p>
          <a:p>
            <a:endParaRPr lang="en-US" sz="2400" b="1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Given,</a:t>
            </a:r>
          </a:p>
          <a:p>
            <a:pPr lvl="1"/>
            <a:r>
              <a:rPr lang="en-US" b="1" dirty="0">
                <a:effectLst/>
                <a:latin typeface="Palatino Linotype" panose="02040502050505030304" pitchFamily="18" charset="0"/>
              </a:rPr>
              <a:t>D</a:t>
            </a:r>
            <a:r>
              <a:rPr lang="en-US" dirty="0">
                <a:effectLst/>
                <a:latin typeface="Palatino Linotype" panose="02040502050505030304" pitchFamily="18" charset="0"/>
              </a:rPr>
              <a:t> </a:t>
            </a:r>
            <a:r>
              <a:rPr lang="en-US" dirty="0">
                <a:effectLst/>
                <a:latin typeface="Palatino Linotype" panose="02040502050505030304" pitchFamily="18" charset="0"/>
                <a:sym typeface="Wingdings" pitchFamily="2" charset="2"/>
              </a:rPr>
              <a:t> Time to transfer a block from</a:t>
            </a:r>
            <a:r>
              <a:rPr lang="en-US" dirty="0">
                <a:effectLst/>
                <a:latin typeface="Palatino Linotype" panose="02040502050505030304" pitchFamily="18" charset="0"/>
              </a:rPr>
              <a:t> disk.</a:t>
            </a:r>
          </a:p>
          <a:p>
            <a:pPr lvl="1"/>
            <a:r>
              <a:rPr lang="en-US" b="1" dirty="0">
                <a:effectLst/>
                <a:latin typeface="Palatino Linotype" panose="02040502050505030304" pitchFamily="18" charset="0"/>
              </a:rPr>
              <a:t>A</a:t>
            </a:r>
            <a:r>
              <a:rPr lang="en-US" dirty="0">
                <a:effectLst/>
                <a:latin typeface="Palatino Linotype" panose="02040502050505030304" pitchFamily="18" charset="0"/>
              </a:rPr>
              <a:t> </a:t>
            </a:r>
            <a:r>
              <a:rPr lang="en-US" dirty="0">
                <a:effectLst/>
                <a:latin typeface="Palatino Linotype" panose="02040502050505030304" pitchFamily="18" charset="0"/>
                <a:sym typeface="Wingdings" pitchFamily="2" charset="2"/>
              </a:rPr>
              <a:t> Block access time (Seek time + Rotational Latency)</a:t>
            </a:r>
          </a:p>
          <a:p>
            <a:pPr lvl="1"/>
            <a:r>
              <a:rPr lang="en-US" b="1" dirty="0">
                <a:latin typeface="Palatino Linotype" panose="02040502050505030304" pitchFamily="18" charset="0"/>
              </a:rPr>
              <a:t>n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 Number of records to fetch</a:t>
            </a:r>
            <a:r>
              <a:rPr lang="en-US" dirty="0">
                <a:effectLst/>
                <a:latin typeface="Palatino Linotype" panose="02040502050505030304" pitchFamily="18" charset="0"/>
              </a:rPr>
              <a:t> </a:t>
            </a:r>
          </a:p>
          <a:p>
            <a:pPr lvl="1"/>
            <a:endParaRPr lang="en-US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What is the cost of Equality Search on Non-Key?</a:t>
            </a:r>
          </a:p>
          <a:p>
            <a:pPr lvl="1"/>
            <a:r>
              <a:rPr lang="en-US" b="1" dirty="0">
                <a:latin typeface="Palatino Linotype" panose="02040502050505030304" pitchFamily="18" charset="0"/>
              </a:rPr>
              <a:t>(</a:t>
            </a:r>
            <a:r>
              <a:rPr lang="en-US" b="1" dirty="0" err="1">
                <a:latin typeface="Palatino Linotype" panose="02040502050505030304" pitchFamily="18" charset="0"/>
              </a:rPr>
              <a:t>h+n</a:t>
            </a:r>
            <a:r>
              <a:rPr lang="en-US" b="1" dirty="0">
                <a:latin typeface="Palatino Linotype" panose="02040502050505030304" pitchFamily="18" charset="0"/>
              </a:rPr>
              <a:t>) * (A+D)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Why “n”?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C445C9-23BD-C13D-81B6-D0A186314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61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2761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F33FB6-50A4-1F30-BAD7-0D012C118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14F23-F69A-472C-3002-0DFBDC56A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Equality Search on Secondary Non-Key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4C134-0C10-389B-CC6E-40C5A00CF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5131182"/>
          </a:xfrm>
        </p:spPr>
        <p:txBody>
          <a:bodyPr>
            <a:noAutofit/>
          </a:bodyPr>
          <a:lstStyle/>
          <a:p>
            <a:r>
              <a:rPr lang="en-US" sz="2400" dirty="0">
                <a:effectLst/>
                <a:latin typeface="Palatino Linotype" panose="02040502050505030304" pitchFamily="18" charset="0"/>
              </a:rPr>
              <a:t>Recall that data on the disk is stored sequentially according to the primary index.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effectLst/>
                <a:latin typeface="Palatino Linotype" panose="02040502050505030304" pitchFamily="18" charset="0"/>
              </a:rPr>
              <a:t>If you are going to access the data according to the primary index, you will incur seek cost only once.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sz="2400" dirty="0">
              <a:effectLst/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5BD7DA-A204-77A0-E427-FCA8CBB3D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62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78653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1818DF-EFA3-51C0-3925-494490C867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F3D60-20AF-A836-0B83-A80079428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Equality Search on Secondary Non-Key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3728F-AF2E-E844-2962-71B2ED1C0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5131182"/>
          </a:xfrm>
        </p:spPr>
        <p:txBody>
          <a:bodyPr>
            <a:noAutofit/>
          </a:bodyPr>
          <a:lstStyle/>
          <a:p>
            <a:r>
              <a:rPr lang="en-US" sz="2400" dirty="0">
                <a:effectLst/>
                <a:latin typeface="Palatino Linotype" panose="02040502050505030304" pitchFamily="18" charset="0"/>
              </a:rPr>
              <a:t>Recall that data on the disk is stored sequentially according to the primary index.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effectLst/>
                <a:latin typeface="Palatino Linotype" panose="02040502050505030304" pitchFamily="18" charset="0"/>
              </a:rPr>
              <a:t>If you are going to access the data according to the primary index, you will incur seek cost only once.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effectLst/>
                <a:latin typeface="Palatino Linotype" panose="02040502050505030304" pitchFamily="18" charset="0"/>
              </a:rPr>
              <a:t>When you </a:t>
            </a:r>
            <a:r>
              <a:rPr lang="en-US" sz="2400" dirty="0">
                <a:latin typeface="Palatino Linotype" panose="02040502050505030304" pitchFamily="18" charset="0"/>
              </a:rPr>
              <a:t>search with the help of a secondary index, you lose the benefit of sequential data access.</a:t>
            </a:r>
            <a:endParaRPr lang="en-US" sz="2400" dirty="0">
              <a:effectLst/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AA015A-C5BB-99B4-A949-5DC16D4D7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63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73850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D42F0F-0107-A57C-815F-EE8F81144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78A71-79D6-0BE3-A7C8-5BCF72D4B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Equality Search on Secondary Non-Key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DD384-8B04-CDF7-10C8-D92BAB31C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5131182"/>
          </a:xfrm>
        </p:spPr>
        <p:txBody>
          <a:bodyPr>
            <a:noAutofit/>
          </a:bodyPr>
          <a:lstStyle/>
          <a:p>
            <a:r>
              <a:rPr lang="en-US" sz="2400" dirty="0">
                <a:effectLst/>
                <a:latin typeface="Palatino Linotype" panose="02040502050505030304" pitchFamily="18" charset="0"/>
              </a:rPr>
              <a:t>Recall that data on the disk is stored sequentially according to the primary index.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effectLst/>
                <a:latin typeface="Palatino Linotype" panose="02040502050505030304" pitchFamily="18" charset="0"/>
              </a:rPr>
              <a:t>If you are going to access the data according to the primary index, you will incur seek cost only once.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effectLst/>
                <a:latin typeface="Palatino Linotype" panose="02040502050505030304" pitchFamily="18" charset="0"/>
              </a:rPr>
              <a:t>When you </a:t>
            </a:r>
            <a:r>
              <a:rPr lang="en-US" sz="2400" dirty="0">
                <a:latin typeface="Palatino Linotype" panose="02040502050505030304" pitchFamily="18" charset="0"/>
              </a:rPr>
              <a:t>search with the help of a secondary index, you lose the benefit of sequential data access.</a:t>
            </a:r>
          </a:p>
          <a:p>
            <a:endParaRPr lang="en-US" sz="2400" dirty="0">
              <a:effectLst/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As you are searching on a secondary non-key, something for which index does not exist, then you will be fetching random blocks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seek cost.</a:t>
            </a:r>
            <a:endParaRPr lang="en-US" sz="2400" dirty="0">
              <a:effectLst/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6C4C9F-4D09-48D5-CC4F-294EF0A80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64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89299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59A27-81A0-1167-FAC0-25949AD80D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29DFE-8549-AF46-3D61-B86BD6726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Comparative Search on Primary Key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77772-BAB5-3559-0B21-BBC60495A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513118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Let’s assume we have the following queries:</a:t>
            </a:r>
          </a:p>
          <a:p>
            <a:pPr marL="0" indent="0"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select</a:t>
            </a:r>
            <a:r>
              <a:rPr lang="en-US" sz="2400" dirty="0">
                <a:latin typeface="Palatino Linotype" panose="02040502050505030304" pitchFamily="18" charset="0"/>
              </a:rPr>
              <a:t> * </a:t>
            </a:r>
            <a:r>
              <a:rPr lang="en-US" sz="2400" b="1" dirty="0">
                <a:latin typeface="Palatino Linotype" panose="02040502050505030304" pitchFamily="18" charset="0"/>
              </a:rPr>
              <a:t>from</a:t>
            </a:r>
            <a:r>
              <a:rPr lang="en-US" sz="2400" dirty="0">
                <a:latin typeface="Palatino Linotype" panose="02040502050505030304" pitchFamily="18" charset="0"/>
              </a:rPr>
              <a:t> instructors </a:t>
            </a:r>
            <a:r>
              <a:rPr lang="en-US" sz="2400" b="1" dirty="0">
                <a:latin typeface="Palatino Linotype" panose="02040502050505030304" pitchFamily="18" charset="0"/>
              </a:rPr>
              <a:t>where</a:t>
            </a:r>
            <a:r>
              <a:rPr lang="en-US" sz="2400" dirty="0">
                <a:latin typeface="Palatino Linotype" panose="02040502050505030304" pitchFamily="18" charset="0"/>
              </a:rPr>
              <a:t> id &lt; 10;</a:t>
            </a:r>
          </a:p>
          <a:p>
            <a:pPr marL="0" indent="0"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select</a:t>
            </a:r>
            <a:r>
              <a:rPr lang="en-US" sz="2400" dirty="0">
                <a:latin typeface="Palatino Linotype" panose="02040502050505030304" pitchFamily="18" charset="0"/>
              </a:rPr>
              <a:t> * </a:t>
            </a:r>
            <a:r>
              <a:rPr lang="en-US" sz="2400" b="1" dirty="0">
                <a:latin typeface="Palatino Linotype" panose="02040502050505030304" pitchFamily="18" charset="0"/>
              </a:rPr>
              <a:t>from</a:t>
            </a:r>
            <a:r>
              <a:rPr lang="en-US" sz="2400" dirty="0">
                <a:latin typeface="Palatino Linotype" panose="02040502050505030304" pitchFamily="18" charset="0"/>
              </a:rPr>
              <a:t> instructors </a:t>
            </a:r>
            <a:r>
              <a:rPr lang="en-US" sz="2400" b="1" dirty="0">
                <a:latin typeface="Palatino Linotype" panose="02040502050505030304" pitchFamily="18" charset="0"/>
              </a:rPr>
              <a:t>where</a:t>
            </a:r>
            <a:r>
              <a:rPr lang="en-US" sz="2400" dirty="0">
                <a:latin typeface="Palatino Linotype" panose="02040502050505030304" pitchFamily="18" charset="0"/>
              </a:rPr>
              <a:t> id &lt;= 10;</a:t>
            </a:r>
          </a:p>
          <a:p>
            <a:pPr marL="0" indent="0">
              <a:buNone/>
            </a:pPr>
            <a:endParaRPr lang="en-US" sz="2400" dirty="0">
              <a:effectLst/>
              <a:latin typeface="Palatino Linotype" panose="02040502050505030304" pitchFamily="18" charset="0"/>
            </a:endParaRPr>
          </a:p>
          <a:p>
            <a:r>
              <a:rPr lang="en-US" sz="2400" dirty="0">
                <a:effectLst/>
                <a:latin typeface="Palatino Linotype" panose="02040502050505030304" pitchFamily="18" charset="0"/>
              </a:rPr>
              <a:t>For these queries, we need to decide whether we want to use a B+-tree index or linear scan.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Why do we need to decide?</a:t>
            </a:r>
            <a:endParaRPr lang="en-US" dirty="0">
              <a:effectLst/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29C4D6-1B08-60D2-7EC9-53CAC3D1A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65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27381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4AD2B0-1D50-EADA-8E6A-18506AAE7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F5E16-093E-13EA-990F-CC58A00D0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Comparative Search on Primary Key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00C6B-4E45-0DF4-0161-BD8A75892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513118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Let’s assume we have the following queries:</a:t>
            </a:r>
          </a:p>
          <a:p>
            <a:pPr marL="0" indent="0"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select</a:t>
            </a:r>
            <a:r>
              <a:rPr lang="en-US" sz="2400" dirty="0">
                <a:latin typeface="Palatino Linotype" panose="02040502050505030304" pitchFamily="18" charset="0"/>
              </a:rPr>
              <a:t> * </a:t>
            </a:r>
            <a:r>
              <a:rPr lang="en-US" sz="2400" b="1" dirty="0">
                <a:latin typeface="Palatino Linotype" panose="02040502050505030304" pitchFamily="18" charset="0"/>
              </a:rPr>
              <a:t>from</a:t>
            </a:r>
            <a:r>
              <a:rPr lang="en-US" sz="2400" dirty="0">
                <a:latin typeface="Palatino Linotype" panose="02040502050505030304" pitchFamily="18" charset="0"/>
              </a:rPr>
              <a:t> instructors </a:t>
            </a:r>
            <a:r>
              <a:rPr lang="en-US" sz="2400" b="1" dirty="0">
                <a:latin typeface="Palatino Linotype" panose="02040502050505030304" pitchFamily="18" charset="0"/>
              </a:rPr>
              <a:t>where</a:t>
            </a:r>
            <a:r>
              <a:rPr lang="en-US" sz="2400" dirty="0">
                <a:latin typeface="Palatino Linotype" panose="02040502050505030304" pitchFamily="18" charset="0"/>
              </a:rPr>
              <a:t> id &lt; 10;</a:t>
            </a:r>
          </a:p>
          <a:p>
            <a:pPr marL="0" indent="0"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select</a:t>
            </a:r>
            <a:r>
              <a:rPr lang="en-US" sz="2400" dirty="0">
                <a:latin typeface="Palatino Linotype" panose="02040502050505030304" pitchFamily="18" charset="0"/>
              </a:rPr>
              <a:t> * </a:t>
            </a:r>
            <a:r>
              <a:rPr lang="en-US" sz="2400" b="1" dirty="0">
                <a:latin typeface="Palatino Linotype" panose="02040502050505030304" pitchFamily="18" charset="0"/>
              </a:rPr>
              <a:t>from</a:t>
            </a:r>
            <a:r>
              <a:rPr lang="en-US" sz="2400" dirty="0">
                <a:latin typeface="Palatino Linotype" panose="02040502050505030304" pitchFamily="18" charset="0"/>
              </a:rPr>
              <a:t> instructors </a:t>
            </a:r>
            <a:r>
              <a:rPr lang="en-US" sz="2400" b="1" dirty="0">
                <a:latin typeface="Palatino Linotype" panose="02040502050505030304" pitchFamily="18" charset="0"/>
              </a:rPr>
              <a:t>where</a:t>
            </a:r>
            <a:r>
              <a:rPr lang="en-US" sz="2400" dirty="0">
                <a:latin typeface="Palatino Linotype" panose="02040502050505030304" pitchFamily="18" charset="0"/>
              </a:rPr>
              <a:t> id &lt;= 10;</a:t>
            </a:r>
          </a:p>
          <a:p>
            <a:pPr marL="0" indent="0">
              <a:buNone/>
            </a:pPr>
            <a:endParaRPr lang="en-US" sz="2400" dirty="0">
              <a:effectLst/>
              <a:latin typeface="Palatino Linotype" panose="02040502050505030304" pitchFamily="18" charset="0"/>
            </a:endParaRPr>
          </a:p>
          <a:p>
            <a:r>
              <a:rPr lang="en-US" sz="2400" dirty="0">
                <a:effectLst/>
                <a:latin typeface="Palatino Linotype" panose="02040502050505030304" pitchFamily="18" charset="0"/>
              </a:rPr>
              <a:t>For these queries, we need to decide whether we want to use a B</a:t>
            </a:r>
            <a:r>
              <a:rPr lang="en-US" sz="2400" baseline="30000" dirty="0">
                <a:effectLst/>
                <a:latin typeface="Palatino Linotype" panose="02040502050505030304" pitchFamily="18" charset="0"/>
              </a:rPr>
              <a:t>+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-tree index or linear scan.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Why do we need to decide?</a:t>
            </a:r>
            <a:endParaRPr lang="en-US" dirty="0">
              <a:effectLst/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03AB5-DB33-6653-7DB6-938DA2C3F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66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82384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8DD4E9-ED38-50B2-271C-952C616C09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DA53A-74AB-E7EC-EB6B-78377E5BD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Comparative Search on Primary Key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0280A-449C-7D07-090F-71B6BC157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513118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Let’s assume we have the following queries:</a:t>
            </a:r>
          </a:p>
          <a:p>
            <a:pPr marL="0" indent="0"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select</a:t>
            </a:r>
            <a:r>
              <a:rPr lang="en-US" sz="2400" dirty="0">
                <a:latin typeface="Palatino Linotype" panose="02040502050505030304" pitchFamily="18" charset="0"/>
              </a:rPr>
              <a:t> * </a:t>
            </a:r>
            <a:r>
              <a:rPr lang="en-US" sz="2400" b="1" dirty="0">
                <a:latin typeface="Palatino Linotype" panose="02040502050505030304" pitchFamily="18" charset="0"/>
              </a:rPr>
              <a:t>from</a:t>
            </a:r>
            <a:r>
              <a:rPr lang="en-US" sz="2400" dirty="0">
                <a:latin typeface="Palatino Linotype" panose="02040502050505030304" pitchFamily="18" charset="0"/>
              </a:rPr>
              <a:t> instructors </a:t>
            </a:r>
            <a:r>
              <a:rPr lang="en-US" sz="2400" b="1" dirty="0">
                <a:latin typeface="Palatino Linotype" panose="02040502050505030304" pitchFamily="18" charset="0"/>
              </a:rPr>
              <a:t>where</a:t>
            </a:r>
            <a:r>
              <a:rPr lang="en-US" sz="2400" dirty="0">
                <a:latin typeface="Palatino Linotype" panose="02040502050505030304" pitchFamily="18" charset="0"/>
              </a:rPr>
              <a:t> id &lt; 10;</a:t>
            </a:r>
          </a:p>
          <a:p>
            <a:pPr marL="0" indent="0"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select</a:t>
            </a:r>
            <a:r>
              <a:rPr lang="en-US" sz="2400" dirty="0">
                <a:latin typeface="Palatino Linotype" panose="02040502050505030304" pitchFamily="18" charset="0"/>
              </a:rPr>
              <a:t> * </a:t>
            </a:r>
            <a:r>
              <a:rPr lang="en-US" sz="2400" b="1" dirty="0">
                <a:latin typeface="Palatino Linotype" panose="02040502050505030304" pitchFamily="18" charset="0"/>
              </a:rPr>
              <a:t>from</a:t>
            </a:r>
            <a:r>
              <a:rPr lang="en-US" sz="2400" dirty="0">
                <a:latin typeface="Palatino Linotype" panose="02040502050505030304" pitchFamily="18" charset="0"/>
              </a:rPr>
              <a:t> instructors </a:t>
            </a:r>
            <a:r>
              <a:rPr lang="en-US" sz="2400" b="1" dirty="0">
                <a:latin typeface="Palatino Linotype" panose="02040502050505030304" pitchFamily="18" charset="0"/>
              </a:rPr>
              <a:t>where</a:t>
            </a:r>
            <a:r>
              <a:rPr lang="en-US" sz="2400" dirty="0">
                <a:latin typeface="Palatino Linotype" panose="02040502050505030304" pitchFamily="18" charset="0"/>
              </a:rPr>
              <a:t> id &lt;= 10;</a:t>
            </a:r>
          </a:p>
          <a:p>
            <a:pPr marL="0" indent="0">
              <a:buNone/>
            </a:pPr>
            <a:endParaRPr lang="en-US" sz="2400" dirty="0">
              <a:effectLst/>
              <a:latin typeface="Palatino Linotype" panose="02040502050505030304" pitchFamily="18" charset="0"/>
            </a:endParaRPr>
          </a:p>
          <a:p>
            <a:r>
              <a:rPr lang="en-US" sz="2400" dirty="0">
                <a:effectLst/>
                <a:latin typeface="Palatino Linotype" panose="02040502050505030304" pitchFamily="18" charset="0"/>
              </a:rPr>
              <a:t>For these queries, we need to decide whether we want to use a B</a:t>
            </a:r>
            <a:r>
              <a:rPr lang="en-US" sz="2400" baseline="30000" dirty="0">
                <a:effectLst/>
                <a:latin typeface="Palatino Linotype" panose="02040502050505030304" pitchFamily="18" charset="0"/>
              </a:rPr>
              <a:t>+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-tree index or linear scan.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Why do we need to decide?</a:t>
            </a:r>
            <a:endParaRPr lang="en-US" dirty="0">
              <a:effectLst/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Because linear scan will often result in cheaper estimate as we have to get all the values less or less than equal to the primary key.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CC46B7-8742-883B-4FAB-6A8A54169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67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69221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D0701A-F23C-8642-4D54-C96E23E32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FADEB-2C78-3DD8-E02E-7FB97CF7E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Comparative Search on Primary Key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D9F98-9834-4DCB-D846-1B2F4748E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513118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Let’s assume we have the following queries:</a:t>
            </a:r>
          </a:p>
          <a:p>
            <a:pPr marL="0" indent="0"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select</a:t>
            </a:r>
            <a:r>
              <a:rPr lang="en-US" sz="2400" dirty="0">
                <a:latin typeface="Palatino Linotype" panose="02040502050505030304" pitchFamily="18" charset="0"/>
              </a:rPr>
              <a:t> * </a:t>
            </a:r>
            <a:r>
              <a:rPr lang="en-US" sz="2400" b="1" dirty="0">
                <a:latin typeface="Palatino Linotype" panose="02040502050505030304" pitchFamily="18" charset="0"/>
              </a:rPr>
              <a:t>from</a:t>
            </a:r>
            <a:r>
              <a:rPr lang="en-US" sz="2400" dirty="0">
                <a:latin typeface="Palatino Linotype" panose="02040502050505030304" pitchFamily="18" charset="0"/>
              </a:rPr>
              <a:t> instructors </a:t>
            </a:r>
            <a:r>
              <a:rPr lang="en-US" sz="2400" b="1" dirty="0">
                <a:latin typeface="Palatino Linotype" panose="02040502050505030304" pitchFamily="18" charset="0"/>
              </a:rPr>
              <a:t>where</a:t>
            </a:r>
            <a:r>
              <a:rPr lang="en-US" sz="2400" dirty="0">
                <a:latin typeface="Palatino Linotype" panose="02040502050505030304" pitchFamily="18" charset="0"/>
              </a:rPr>
              <a:t> id &gt; 10;</a:t>
            </a:r>
          </a:p>
          <a:p>
            <a:pPr marL="0" indent="0"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select</a:t>
            </a:r>
            <a:r>
              <a:rPr lang="en-US" sz="2400" dirty="0">
                <a:latin typeface="Palatino Linotype" panose="02040502050505030304" pitchFamily="18" charset="0"/>
              </a:rPr>
              <a:t> * </a:t>
            </a:r>
            <a:r>
              <a:rPr lang="en-US" sz="2400" b="1" dirty="0">
                <a:latin typeface="Palatino Linotype" panose="02040502050505030304" pitchFamily="18" charset="0"/>
              </a:rPr>
              <a:t>from</a:t>
            </a:r>
            <a:r>
              <a:rPr lang="en-US" sz="2400" dirty="0">
                <a:latin typeface="Palatino Linotype" panose="02040502050505030304" pitchFamily="18" charset="0"/>
              </a:rPr>
              <a:t> instructors </a:t>
            </a:r>
            <a:r>
              <a:rPr lang="en-US" sz="2400" b="1" dirty="0">
                <a:latin typeface="Palatino Linotype" panose="02040502050505030304" pitchFamily="18" charset="0"/>
              </a:rPr>
              <a:t>where</a:t>
            </a:r>
            <a:r>
              <a:rPr lang="en-US" sz="2400" dirty="0">
                <a:latin typeface="Palatino Linotype" panose="02040502050505030304" pitchFamily="18" charset="0"/>
              </a:rPr>
              <a:t> id &gt;= 10;</a:t>
            </a:r>
          </a:p>
          <a:p>
            <a:pPr marL="0" indent="0">
              <a:buNone/>
            </a:pPr>
            <a:endParaRPr lang="en-US" sz="2400" dirty="0">
              <a:effectLst/>
              <a:latin typeface="Palatino Linotype" panose="02040502050505030304" pitchFamily="18" charset="0"/>
            </a:endParaRPr>
          </a:p>
          <a:p>
            <a:r>
              <a:rPr lang="en-US" sz="2400" dirty="0">
                <a:effectLst/>
                <a:latin typeface="Palatino Linotype" panose="02040502050505030304" pitchFamily="18" charset="0"/>
              </a:rPr>
              <a:t>For these queries, we will make use of a B+-tree index , followed by a fil</a:t>
            </a:r>
            <a:r>
              <a:rPr lang="en-US" sz="2400" dirty="0">
                <a:latin typeface="Palatino Linotype" panose="02040502050505030304" pitchFamily="18" charset="0"/>
              </a:rPr>
              <a:t>e scan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Why do we need to decide?</a:t>
            </a:r>
            <a:endParaRPr lang="en-US" dirty="0">
              <a:effectLst/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8B209D-D17C-4885-35C8-508820195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68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07196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0CADBE-A712-CFA5-2E7F-69E298172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4DBF2-9816-6A04-C05A-E696F63C3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Comparative Search on Primary Key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079C8-D2C9-9CBF-F089-BBC3E56C3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513118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Let’s assume we have the following queries:</a:t>
            </a:r>
          </a:p>
          <a:p>
            <a:pPr marL="0" indent="0"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select</a:t>
            </a:r>
            <a:r>
              <a:rPr lang="en-US" sz="2400" dirty="0">
                <a:latin typeface="Palatino Linotype" panose="02040502050505030304" pitchFamily="18" charset="0"/>
              </a:rPr>
              <a:t> * </a:t>
            </a:r>
            <a:r>
              <a:rPr lang="en-US" sz="2400" b="1" dirty="0">
                <a:latin typeface="Palatino Linotype" panose="02040502050505030304" pitchFamily="18" charset="0"/>
              </a:rPr>
              <a:t>from</a:t>
            </a:r>
            <a:r>
              <a:rPr lang="en-US" sz="2400" dirty="0">
                <a:latin typeface="Palatino Linotype" panose="02040502050505030304" pitchFamily="18" charset="0"/>
              </a:rPr>
              <a:t> instructors </a:t>
            </a:r>
            <a:r>
              <a:rPr lang="en-US" sz="2400" b="1" dirty="0">
                <a:latin typeface="Palatino Linotype" panose="02040502050505030304" pitchFamily="18" charset="0"/>
              </a:rPr>
              <a:t>where</a:t>
            </a:r>
            <a:r>
              <a:rPr lang="en-US" sz="2400" dirty="0">
                <a:latin typeface="Palatino Linotype" panose="02040502050505030304" pitchFamily="18" charset="0"/>
              </a:rPr>
              <a:t> id &gt; 10;</a:t>
            </a:r>
          </a:p>
          <a:p>
            <a:pPr marL="0" indent="0"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select</a:t>
            </a:r>
            <a:r>
              <a:rPr lang="en-US" sz="2400" dirty="0">
                <a:latin typeface="Palatino Linotype" panose="02040502050505030304" pitchFamily="18" charset="0"/>
              </a:rPr>
              <a:t> * </a:t>
            </a:r>
            <a:r>
              <a:rPr lang="en-US" sz="2400" b="1" dirty="0">
                <a:latin typeface="Palatino Linotype" panose="02040502050505030304" pitchFamily="18" charset="0"/>
              </a:rPr>
              <a:t>from</a:t>
            </a:r>
            <a:r>
              <a:rPr lang="en-US" sz="2400" dirty="0">
                <a:latin typeface="Palatino Linotype" panose="02040502050505030304" pitchFamily="18" charset="0"/>
              </a:rPr>
              <a:t> instructors </a:t>
            </a:r>
            <a:r>
              <a:rPr lang="en-US" sz="2400" b="1" dirty="0">
                <a:latin typeface="Palatino Linotype" panose="02040502050505030304" pitchFamily="18" charset="0"/>
              </a:rPr>
              <a:t>where</a:t>
            </a:r>
            <a:r>
              <a:rPr lang="en-US" sz="2400" dirty="0">
                <a:latin typeface="Palatino Linotype" panose="02040502050505030304" pitchFamily="18" charset="0"/>
              </a:rPr>
              <a:t> id &gt;= 10;</a:t>
            </a:r>
          </a:p>
          <a:p>
            <a:pPr marL="0" indent="0">
              <a:buNone/>
            </a:pPr>
            <a:endParaRPr lang="en-US" sz="2400" dirty="0">
              <a:effectLst/>
              <a:latin typeface="Palatino Linotype" panose="02040502050505030304" pitchFamily="18" charset="0"/>
            </a:endParaRPr>
          </a:p>
          <a:p>
            <a:r>
              <a:rPr lang="en-US" sz="2400" dirty="0">
                <a:effectLst/>
                <a:latin typeface="Palatino Linotype" panose="02040502050505030304" pitchFamily="18" charset="0"/>
              </a:rPr>
              <a:t>For these queries, we will make use of a B+-tree index, followed by a fil</a:t>
            </a:r>
            <a:r>
              <a:rPr lang="en-US" sz="2400" dirty="0">
                <a:latin typeface="Palatino Linotype" panose="02040502050505030304" pitchFamily="18" charset="0"/>
              </a:rPr>
              <a:t>e scan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Why do we need to decide?</a:t>
            </a:r>
            <a:endParaRPr lang="en-US" dirty="0">
              <a:effectLst/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Because the last record to access is the end of the file.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What is the cost?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F45364-2892-ED86-4F99-D1D7BFE8E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69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710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19F0C-D406-C597-B168-A3B11A5EE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65D8D-FE6A-5663-E398-C7E914CF7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785" y="2902226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Query Processing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37F388-2964-EC78-0E82-7A9577C9B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38570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61658-C110-DD5D-A874-E43102A0D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2253B-C6A0-B152-33E6-9C1D332F7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Comparative Search on Primary Key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98D61-621D-5228-0F7F-ABD767A41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513118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Cost same as equality </a:t>
            </a:r>
            <a:r>
              <a:rPr lang="en-US" sz="2400">
                <a:latin typeface="Palatino Linotype" panose="02040502050505030304" pitchFamily="18" charset="0"/>
              </a:rPr>
              <a:t>on non-key.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Let’s assume the </a:t>
            </a:r>
            <a:r>
              <a:rPr lang="en-US" sz="2400" b="1" dirty="0">
                <a:latin typeface="Palatino Linotype" panose="02040502050505030304" pitchFamily="18" charset="0"/>
              </a:rPr>
              <a:t>height of the tree </a:t>
            </a:r>
            <a:r>
              <a:rPr lang="en-US" sz="2400" dirty="0">
                <a:latin typeface="Palatino Linotype" panose="02040502050505030304" pitchFamily="18" charset="0"/>
              </a:rPr>
              <a:t>total levels from root to leaf) = </a:t>
            </a:r>
            <a:r>
              <a:rPr lang="en-US" sz="2400" b="1" dirty="0">
                <a:latin typeface="Palatino Linotype" panose="02040502050505030304" pitchFamily="18" charset="0"/>
              </a:rPr>
              <a:t>h.</a:t>
            </a:r>
          </a:p>
          <a:p>
            <a:endParaRPr lang="en-US" sz="2400" b="1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Given,</a:t>
            </a:r>
          </a:p>
          <a:p>
            <a:pPr lvl="1"/>
            <a:r>
              <a:rPr lang="en-US" b="1" dirty="0">
                <a:effectLst/>
                <a:latin typeface="Palatino Linotype" panose="02040502050505030304" pitchFamily="18" charset="0"/>
              </a:rPr>
              <a:t>D</a:t>
            </a:r>
            <a:r>
              <a:rPr lang="en-US" dirty="0">
                <a:effectLst/>
                <a:latin typeface="Palatino Linotype" panose="02040502050505030304" pitchFamily="18" charset="0"/>
              </a:rPr>
              <a:t> </a:t>
            </a:r>
            <a:r>
              <a:rPr lang="en-US" dirty="0">
                <a:effectLst/>
                <a:latin typeface="Palatino Linotype" panose="02040502050505030304" pitchFamily="18" charset="0"/>
                <a:sym typeface="Wingdings" pitchFamily="2" charset="2"/>
              </a:rPr>
              <a:t> Time to transfer a block from</a:t>
            </a:r>
            <a:r>
              <a:rPr lang="en-US" dirty="0">
                <a:effectLst/>
                <a:latin typeface="Palatino Linotype" panose="02040502050505030304" pitchFamily="18" charset="0"/>
              </a:rPr>
              <a:t> disk.</a:t>
            </a:r>
          </a:p>
          <a:p>
            <a:pPr lvl="1"/>
            <a:r>
              <a:rPr lang="en-US" b="1" dirty="0">
                <a:effectLst/>
                <a:latin typeface="Palatino Linotype" panose="02040502050505030304" pitchFamily="18" charset="0"/>
              </a:rPr>
              <a:t>A</a:t>
            </a:r>
            <a:r>
              <a:rPr lang="en-US" dirty="0">
                <a:effectLst/>
                <a:latin typeface="Palatino Linotype" panose="02040502050505030304" pitchFamily="18" charset="0"/>
              </a:rPr>
              <a:t> </a:t>
            </a:r>
            <a:r>
              <a:rPr lang="en-US" dirty="0">
                <a:effectLst/>
                <a:latin typeface="Palatino Linotype" panose="02040502050505030304" pitchFamily="18" charset="0"/>
                <a:sym typeface="Wingdings" pitchFamily="2" charset="2"/>
              </a:rPr>
              <a:t> Block access time (Seek time + Rotational Latency)</a:t>
            </a:r>
          </a:p>
          <a:p>
            <a:pPr lvl="1"/>
            <a:r>
              <a:rPr lang="en-US" b="1" dirty="0">
                <a:latin typeface="Palatino Linotype" panose="02040502050505030304" pitchFamily="18" charset="0"/>
              </a:rPr>
              <a:t>b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 Number of blocks to fetch</a:t>
            </a:r>
            <a:r>
              <a:rPr lang="en-US" dirty="0">
                <a:effectLst/>
                <a:latin typeface="Palatino Linotype" panose="02040502050505030304" pitchFamily="18" charset="0"/>
              </a:rPr>
              <a:t> </a:t>
            </a:r>
          </a:p>
          <a:p>
            <a:pPr lvl="1"/>
            <a:endParaRPr lang="en-US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What is the cost of Equality Search on Non-Key?</a:t>
            </a:r>
          </a:p>
          <a:p>
            <a:pPr lvl="1"/>
            <a:r>
              <a:rPr lang="en-US" b="1" dirty="0">
                <a:latin typeface="Palatino Linotype" panose="02040502050505030304" pitchFamily="18" charset="0"/>
              </a:rPr>
              <a:t>(h+1) * (A+D) + b * 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86307C-2E30-3F16-34FA-6DA0DCD80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70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301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8F98A-0309-64AD-25D4-2EADA24F1D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EFA93-DC1D-01A2-6B3F-410596652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What is meant by Query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7972C-9595-8222-5D54-A21B8FD12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Any activity that is related to extracting data from the database.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D87D36-7FC9-8196-FE77-6323015A8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206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7F7882-4312-BED5-74FC-99041610C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44BAB-FE96-8D3D-3FF0-155E69212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What is meant by Query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831AB-F2A7-DEA8-10AC-0F625AB15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Any activity that is related to extracting data from the database.</a:t>
            </a:r>
          </a:p>
          <a:p>
            <a:pPr marL="0" indent="0" algn="just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We can sub-divide query processing into three tasks:</a:t>
            </a:r>
          </a:p>
          <a:p>
            <a:pPr lvl="1" algn="just"/>
            <a:r>
              <a:rPr lang="en-US" dirty="0">
                <a:effectLst/>
                <a:latin typeface="Palatino Linotype" panose="02040502050505030304" pitchFamily="18" charset="0"/>
              </a:rPr>
              <a:t>Parsing and translation.</a:t>
            </a:r>
            <a:endParaRPr lang="en-US" dirty="0">
              <a:latin typeface="Palatino Linotype" panose="02040502050505030304" pitchFamily="18" charset="0"/>
            </a:endParaRPr>
          </a:p>
          <a:p>
            <a:pPr lvl="1" algn="just"/>
            <a:r>
              <a:rPr lang="en-US" dirty="0">
                <a:effectLst/>
                <a:latin typeface="Palatino Linotype" panose="02040502050505030304" pitchFamily="18" charset="0"/>
              </a:rPr>
              <a:t>Optimization.</a:t>
            </a:r>
            <a:endParaRPr lang="en-US" dirty="0">
              <a:latin typeface="Palatino Linotype" panose="02040502050505030304" pitchFamily="18" charset="0"/>
            </a:endParaRPr>
          </a:p>
          <a:p>
            <a:pPr lvl="1" algn="just"/>
            <a:r>
              <a:rPr lang="en-US" dirty="0">
                <a:effectLst/>
                <a:latin typeface="Palatino Linotype" panose="02040502050505030304" pitchFamily="18" charset="0"/>
              </a:rPr>
              <a:t>Evaluation.</a:t>
            </a:r>
          </a:p>
          <a:p>
            <a:pPr lvl="1" algn="just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605E79-8A42-65B6-BFE2-8873AA3F5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9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64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60291</TotalTime>
  <Words>3821</Words>
  <Application>Microsoft Macintosh PowerPoint</Application>
  <PresentationFormat>Widescreen</PresentationFormat>
  <Paragraphs>587</Paragraphs>
  <Slides>70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6" baseType="lpstr">
      <vt:lpstr>Arial</vt:lpstr>
      <vt:lpstr>Calibri</vt:lpstr>
      <vt:lpstr>Calibri Light</vt:lpstr>
      <vt:lpstr>Palatino Linotype</vt:lpstr>
      <vt:lpstr>Symbol</vt:lpstr>
      <vt:lpstr>Office Theme</vt:lpstr>
      <vt:lpstr>Database Processing CS 451 / 551</vt:lpstr>
      <vt:lpstr>Assignment 1 is Out! Deadline: Oct 29, 2024 at 11:59pm   Midterm: Oct 31, 2024 (in class)</vt:lpstr>
      <vt:lpstr>Sample Midterm Questions</vt:lpstr>
      <vt:lpstr>Sample Midterm Questions</vt:lpstr>
      <vt:lpstr>Sample Midterm Questions</vt:lpstr>
      <vt:lpstr>Sample Midterm Questions</vt:lpstr>
      <vt:lpstr>Query Processing</vt:lpstr>
      <vt:lpstr>What is meant by Query Processing</vt:lpstr>
      <vt:lpstr>What is meant by Query Processing</vt:lpstr>
      <vt:lpstr>What is meant by Query Processing</vt:lpstr>
      <vt:lpstr>Parser</vt:lpstr>
      <vt:lpstr>Parser</vt:lpstr>
      <vt:lpstr>Parser</vt:lpstr>
      <vt:lpstr>Parser</vt:lpstr>
      <vt:lpstr>Parser</vt:lpstr>
      <vt:lpstr>Parser</vt:lpstr>
      <vt:lpstr>Parser</vt:lpstr>
      <vt:lpstr>Parser</vt:lpstr>
      <vt:lpstr>What are the challenges with Parsing a Query</vt:lpstr>
      <vt:lpstr>What are the challenges with Parsing a Query</vt:lpstr>
      <vt:lpstr>What are the challenges with Parsing a Query</vt:lpstr>
      <vt:lpstr>What are the challenges with Parsing a Query</vt:lpstr>
      <vt:lpstr>What are the challenges with Parsing a Query</vt:lpstr>
      <vt:lpstr>Query Evaluation</vt:lpstr>
      <vt:lpstr>Query Evaluation</vt:lpstr>
      <vt:lpstr>What are the challenges with Evaluating a Query</vt:lpstr>
      <vt:lpstr>What are the challenges with Evaluating a Query</vt:lpstr>
      <vt:lpstr>What are the challenges with Evaluating a Query</vt:lpstr>
      <vt:lpstr>What are the challenges with Evaluating a Query</vt:lpstr>
      <vt:lpstr>Evaluation Plan</vt:lpstr>
      <vt:lpstr>Evaluation Plan</vt:lpstr>
      <vt:lpstr>A simple query Evaluation Plan</vt:lpstr>
      <vt:lpstr>Cost Optimization</vt:lpstr>
      <vt:lpstr>Cost Optimization</vt:lpstr>
      <vt:lpstr>How to Measure cost of a Query?</vt:lpstr>
      <vt:lpstr>How to Measure cost of a Query?</vt:lpstr>
      <vt:lpstr>How to Measure cost of a Query?</vt:lpstr>
      <vt:lpstr>How to Measure cost of a Query?</vt:lpstr>
      <vt:lpstr>Scans and Searching</vt:lpstr>
      <vt:lpstr>Scans and Searching</vt:lpstr>
      <vt:lpstr>File Scans: Linear Search</vt:lpstr>
      <vt:lpstr>File Scans: Linear Search</vt:lpstr>
      <vt:lpstr>File Scans: Linear Search</vt:lpstr>
      <vt:lpstr>Equality Search on Primary Key</vt:lpstr>
      <vt:lpstr>Equality Search on Primary Key</vt:lpstr>
      <vt:lpstr>Equality Search on Primary Key</vt:lpstr>
      <vt:lpstr>Equality Search on Primary Key</vt:lpstr>
      <vt:lpstr>Equality Search on Primary Key</vt:lpstr>
      <vt:lpstr>Equality Search on Primary Key</vt:lpstr>
      <vt:lpstr>Equality Search on Primary Key</vt:lpstr>
      <vt:lpstr>Equality Search on Non-Key</vt:lpstr>
      <vt:lpstr>Equality Search on Non-Key</vt:lpstr>
      <vt:lpstr>Equality Search on Non-Key</vt:lpstr>
      <vt:lpstr>Equality Search on Non-Key</vt:lpstr>
      <vt:lpstr>Equality Search on Non-Key</vt:lpstr>
      <vt:lpstr>Equality Search on Non-Key</vt:lpstr>
      <vt:lpstr>Equality Search on Secondary Key</vt:lpstr>
      <vt:lpstr>Equality Search on Secondary Key</vt:lpstr>
      <vt:lpstr>Equality Search on Secondary Key</vt:lpstr>
      <vt:lpstr>Equality Search on Secondary Non-Key</vt:lpstr>
      <vt:lpstr>Equality Search on Secondary Non-Key</vt:lpstr>
      <vt:lpstr>Equality Search on Secondary Non-Key</vt:lpstr>
      <vt:lpstr>Equality Search on Secondary Non-Key</vt:lpstr>
      <vt:lpstr>Equality Search on Secondary Non-Key</vt:lpstr>
      <vt:lpstr>Comparative Search on Primary Key</vt:lpstr>
      <vt:lpstr>Comparative Search on Primary Key</vt:lpstr>
      <vt:lpstr>Comparative Search on Primary Key</vt:lpstr>
      <vt:lpstr>Comparative Search on Primary Key</vt:lpstr>
      <vt:lpstr>Comparative Search on Primary Key</vt:lpstr>
      <vt:lpstr>Comparative Search on Primary Key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Databases</dc:title>
  <dc:creator>Suyash Gupta</dc:creator>
  <cp:lastModifiedBy>Suyash Gupta</cp:lastModifiedBy>
  <cp:revision>1264</cp:revision>
  <dcterms:created xsi:type="dcterms:W3CDTF">2023-07-25T15:37:00Z</dcterms:created>
  <dcterms:modified xsi:type="dcterms:W3CDTF">2024-10-29T17:23:32Z</dcterms:modified>
</cp:coreProperties>
</file>