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  <p:sldMasterId id="2147483664" r:id="rId2"/>
  </p:sldMasterIdLst>
  <p:notesMasterIdLst>
    <p:notesMasterId r:id="rId62"/>
  </p:notesMasterIdLst>
  <p:sldIdLst>
    <p:sldId id="426" r:id="rId3"/>
    <p:sldId id="439" r:id="rId4"/>
    <p:sldId id="447" r:id="rId5"/>
    <p:sldId id="445" r:id="rId6"/>
    <p:sldId id="450" r:id="rId7"/>
    <p:sldId id="449" r:id="rId8"/>
    <p:sldId id="347" r:id="rId9"/>
    <p:sldId id="448" r:id="rId10"/>
    <p:sldId id="452" r:id="rId11"/>
    <p:sldId id="453" r:id="rId12"/>
    <p:sldId id="454" r:id="rId13"/>
    <p:sldId id="455" r:id="rId14"/>
    <p:sldId id="456" r:id="rId15"/>
    <p:sldId id="461" r:id="rId16"/>
    <p:sldId id="462" r:id="rId17"/>
    <p:sldId id="405" r:id="rId18"/>
    <p:sldId id="487" r:id="rId19"/>
    <p:sldId id="427" r:id="rId20"/>
    <p:sldId id="488" r:id="rId21"/>
    <p:sldId id="460" r:id="rId22"/>
    <p:sldId id="357" r:id="rId23"/>
    <p:sldId id="332" r:id="rId24"/>
    <p:sldId id="478" r:id="rId25"/>
    <p:sldId id="428" r:id="rId26"/>
    <p:sldId id="395" r:id="rId27"/>
    <p:sldId id="490" r:id="rId28"/>
    <p:sldId id="393" r:id="rId29"/>
    <p:sldId id="389" r:id="rId30"/>
    <p:sldId id="390" r:id="rId31"/>
    <p:sldId id="491" r:id="rId32"/>
    <p:sldId id="463" r:id="rId33"/>
    <p:sldId id="433" r:id="rId34"/>
    <p:sldId id="432" r:id="rId35"/>
    <p:sldId id="381" r:id="rId36"/>
    <p:sldId id="384" r:id="rId37"/>
    <p:sldId id="434" r:id="rId38"/>
    <p:sldId id="435" r:id="rId39"/>
    <p:sldId id="383" r:id="rId40"/>
    <p:sldId id="492" r:id="rId41"/>
    <p:sldId id="441" r:id="rId42"/>
    <p:sldId id="443" r:id="rId43"/>
    <p:sldId id="444" r:id="rId44"/>
    <p:sldId id="424" r:id="rId45"/>
    <p:sldId id="367" r:id="rId46"/>
    <p:sldId id="373" r:id="rId47"/>
    <p:sldId id="464" r:id="rId48"/>
    <p:sldId id="486" r:id="rId49"/>
    <p:sldId id="397" r:id="rId50"/>
    <p:sldId id="398" r:id="rId51"/>
    <p:sldId id="436" r:id="rId52"/>
    <p:sldId id="386" r:id="rId53"/>
    <p:sldId id="438" r:id="rId54"/>
    <p:sldId id="496" r:id="rId55"/>
    <p:sldId id="351" r:id="rId56"/>
    <p:sldId id="497" r:id="rId57"/>
    <p:sldId id="322" r:id="rId58"/>
    <p:sldId id="493" r:id="rId59"/>
    <p:sldId id="495" r:id="rId60"/>
    <p:sldId id="273" r:id="rId61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EB00"/>
    <a:srgbClr val="FF85FF"/>
    <a:srgbClr val="0028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32" autoAdjust="0"/>
    <p:restoredTop sz="96928"/>
  </p:normalViewPr>
  <p:slideViewPr>
    <p:cSldViewPr snapToGrid="0" snapToObjects="1" showGuides="1">
      <p:cViewPr varScale="1">
        <p:scale>
          <a:sx n="117" d="100"/>
          <a:sy n="117" d="100"/>
        </p:scale>
        <p:origin x="200" y="3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30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2988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83186DA-F8FA-8F42-99E4-09401C873ECE}" type="datetimeFigureOut">
              <a:rPr lang="en-US"/>
              <a:pPr>
                <a:defRPr/>
              </a:pPr>
              <a:t>1/29/21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4BE11EB-81BF-2748-A5FD-17A6A6F7B8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334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79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68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726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082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320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708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anchor="b"/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8BF3D5-38EF-374E-BFD2-D5E266F94DC9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12DB178-AB32-ED43-AE86-2318DA2A03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483CE023-8071-3146-8ED7-D7237CE992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45912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D20AE-C615-2344-B639-91132024F998}" type="datetime1">
              <a:rPr lang="en-US" smtClean="0"/>
              <a:t>1/29/21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CFBDE-1A49-DD47-B76E-B1DD92BF88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9947C1E-20B0-D84D-93FD-BB51FBD49565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4A801D8-70D2-F84E-8105-7DE16B272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1B17A81B-5C60-2A45-B7B1-122DB6C1D2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059657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626E5-2173-CE42-9A3A-9D0280A130FB}" type="datetime1">
              <a:rPr lang="en-US" smtClean="0"/>
              <a:t>1/29/21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1387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5957D-17A7-9948-990B-9221B2FAF2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622A8E-8D46-E140-813C-3CC465C7F0C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E5ED579-9531-3E47-A045-117E4661FE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AAA0E799-C939-9A4A-8627-CE1043E7D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376041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4CF51-CCCD-9145-9A01-27EF4A177C6A}" type="datetime1">
              <a:rPr lang="en-US" smtClean="0"/>
              <a:t>1/29/21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5BD0E-D79D-5348-88A8-63CDAC2F7F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B7E6AC-D705-8D43-853C-5A7F5EE8093A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66AC286-A2BB-3B4F-8629-92CAB9D5CC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576310B-81A3-DD45-B66E-DB7CEDB6FA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870818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71945" y="2576835"/>
            <a:ext cx="9948430" cy="784830"/>
          </a:xfrm>
        </p:spPr>
        <p:txBody>
          <a:bodyPr/>
          <a:lstStyle>
            <a:lvl1pPr algn="l">
              <a:defRPr sz="5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911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098E7-0ADC-F946-9D38-8C56E8006520}" type="datetime1">
              <a:rPr lang="en-US" smtClean="0"/>
              <a:t>1/29/21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C82AE-65B5-5F45-8275-52C6097CB6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718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BA75A-B912-F74E-A9D4-651B7F50876C}" type="datetime1">
              <a:rPr lang="en-US" smtClean="0"/>
              <a:t>1/29/21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FEE71-9B71-6B46-AEC7-3E841132EC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168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/Subhea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31" y="4478670"/>
            <a:ext cx="9935308" cy="1297661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D1A42-A83B-B845-8C63-8A829E7F4EC2}" type="datetime1">
              <a:rPr lang="en-US" smtClean="0"/>
              <a:t>1/29/21</a:t>
            </a:fld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EEE0F-1913-1744-B27A-085382E8FE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400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87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F04DE-CD21-1A40-AC4D-DBAA45965120}" type="datetime1">
              <a:rPr lang="en-US" smtClean="0"/>
              <a:t>1/29/21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356A3-0B47-F24C-A729-C9D87CE92B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E5F9EE-118B-5746-BB5D-CEF034584B7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AA95CE8-FD47-5946-BEA5-30D58ED2D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31BEC64-EA8E-0849-9F2E-A75871847A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874981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C2DFB-B55C-0E45-B5E7-B9E41C6F79AA}" type="datetime1">
              <a:rPr lang="en-US" smtClean="0"/>
              <a:t>1/29/21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9991A-064A-CE4A-B518-ADBA70FA0A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9A9956-57ED-BD4E-892E-2553FC4500A4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92B6CCB-CF6B-FC4C-8737-C4779CDC7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3" name="Picture 12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E88AAA7-558D-7142-ACDB-27C1879383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633286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7F907-D5F1-FC45-867C-3C0C8121C199}" type="datetime1">
              <a:rPr lang="en-US" smtClean="0"/>
              <a:t>1/29/21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0368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B10E9-29F9-C149-B0B1-F403037D60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0AB693-1C06-9D48-8D56-4B012722AFD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5A0C33F-6DBA-374B-91B9-C62B61EBD5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A9E95B1-2BDB-0E44-9E77-A3F34CE3D4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16040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2125A-4220-4446-9D5E-9D8886D124C2}" type="datetime1">
              <a:rPr lang="en-US" smtClean="0"/>
              <a:t>1/29/21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982BD-B7FB-BF49-8087-6E31D769C1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D04043-B8A5-B341-8E5F-07BCBCA934B3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5" name="Picture 1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1450D3F-4911-CD42-BEED-4F90F5D110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6" name="Picture 15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2B9D5B2-26A4-5649-9186-A818021D95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43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4F9EB-60F9-B047-9198-DEA3ACAE8BD8}" type="datetime1">
              <a:rPr lang="en-US" smtClean="0"/>
              <a:t>1/29/21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33230-E3C7-BE43-BC4E-2B9AEDD10F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ABD13A-FBC1-D340-9E88-EDF607B211EF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1" name="Picture 1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C7AE79C-FF70-7C44-9F6A-9B8D46E6AB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2" name="Picture 11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F0973775-2CB6-8F4E-94E1-0EBFB16D89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010781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6793D-39D3-1B4E-9875-315E2DC90FAE}" type="datetime1">
              <a:rPr lang="en-US" smtClean="0"/>
              <a:t>1/29/21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53545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777E2-D620-B047-A672-D6ACE96FF9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961A62-5834-BB4A-AF81-24E57D6393F1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7" name="Picture 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98E27ED-03D0-BD48-A0C5-CE18F70F24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8" name="Picture 7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2664356F-2D3B-9E4C-BCA7-C025D22004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605308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3C823-D04E-3640-AEB7-E28A420E8D31}" type="datetime1">
              <a:rPr lang="en-US" smtClean="0"/>
              <a:t>1/29/21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F9B19-9008-1047-97F4-4FD9B9528B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B91F7A-3BE5-8141-BFD4-7CA3FCCF6C2C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A8CE92C-BA5A-3A45-85D2-9AFC2C02AA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DBA3992-271D-CE47-9ECD-DB93C5A446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580935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75D17-C00A-0D44-B91F-27F65D87AB2A}" type="datetime1">
              <a:rPr lang="en-US" smtClean="0"/>
              <a:t>1/29/21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A31D9-F80B-FE4A-8147-92AAF9ED9B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3D130B6-65B5-AF46-8C69-50B10263498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63C6D69-7366-E34F-8722-DAC1D42F46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EDE8FAA0-3B75-0243-A33A-B12A209FBE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120646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81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24B84A8-A888-DA4C-A58F-628DA4621DBF}" type="datetime1">
              <a:rPr lang="en-US" smtClean="0"/>
              <a:t>1/29/21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81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81750"/>
            <a:ext cx="1554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0AC7EB-9328-0843-B970-D0D03097A4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44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8" r:id="rId13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176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838200" y="6137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31EB928A-905A-3143-99AC-E1D24A17ABCB}" type="datetime1">
              <a:rPr lang="en-US" smtClean="0"/>
              <a:t>1/29/21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137275"/>
            <a:ext cx="1395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FF5B77E0-938C-184E-A8E0-BEB8B2DF60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038600" y="61372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205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050" y="6197600"/>
            <a:ext cx="11906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gupta-suyash.github.io/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18" Type="http://schemas.openxmlformats.org/officeDocument/2006/relationships/image" Target="../media/image46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45.sv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19" Type="http://schemas.openxmlformats.org/officeDocument/2006/relationships/image" Target="../media/image47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51.sv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5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5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59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63.svg"/><Relationship Id="rId3" Type="http://schemas.openxmlformats.org/officeDocument/2006/relationships/image" Target="../media/image31.svg"/><Relationship Id="rId7" Type="http://schemas.openxmlformats.org/officeDocument/2006/relationships/image" Target="../media/image59.svg"/><Relationship Id="rId12" Type="http://schemas.openxmlformats.org/officeDocument/2006/relationships/image" Target="../media/image6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11" Type="http://schemas.openxmlformats.org/officeDocument/2006/relationships/image" Target="../media/image61.svg"/><Relationship Id="rId5" Type="http://schemas.openxmlformats.org/officeDocument/2006/relationships/image" Target="../media/image33.svg"/><Relationship Id="rId10" Type="http://schemas.openxmlformats.org/officeDocument/2006/relationships/image" Target="../media/image60.png"/><Relationship Id="rId4" Type="http://schemas.openxmlformats.org/officeDocument/2006/relationships/image" Target="../media/image32.png"/><Relationship Id="rId9" Type="http://schemas.openxmlformats.org/officeDocument/2006/relationships/image" Target="../media/image29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svg"/><Relationship Id="rId18" Type="http://schemas.openxmlformats.org/officeDocument/2006/relationships/image" Target="../media/image81.png"/><Relationship Id="rId3" Type="http://schemas.openxmlformats.org/officeDocument/2006/relationships/image" Target="../media/image66.svg"/><Relationship Id="rId21" Type="http://schemas.openxmlformats.org/officeDocument/2006/relationships/image" Target="../media/image84.svg"/><Relationship Id="rId7" Type="http://schemas.openxmlformats.org/officeDocument/2006/relationships/image" Target="../media/image70.svg"/><Relationship Id="rId12" Type="http://schemas.openxmlformats.org/officeDocument/2006/relationships/image" Target="../media/image75.png"/><Relationship Id="rId17" Type="http://schemas.openxmlformats.org/officeDocument/2006/relationships/image" Target="../media/image80.svg"/><Relationship Id="rId2" Type="http://schemas.openxmlformats.org/officeDocument/2006/relationships/image" Target="../media/image65.png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11" Type="http://schemas.openxmlformats.org/officeDocument/2006/relationships/image" Target="../media/image74.svg"/><Relationship Id="rId5" Type="http://schemas.openxmlformats.org/officeDocument/2006/relationships/image" Target="../media/image68.svg"/><Relationship Id="rId15" Type="http://schemas.openxmlformats.org/officeDocument/2006/relationships/image" Target="../media/image78.svg"/><Relationship Id="rId10" Type="http://schemas.openxmlformats.org/officeDocument/2006/relationships/image" Target="../media/image73.png"/><Relationship Id="rId19" Type="http://schemas.openxmlformats.org/officeDocument/2006/relationships/image" Target="../media/image82.svg"/><Relationship Id="rId4" Type="http://schemas.openxmlformats.org/officeDocument/2006/relationships/image" Target="../media/image67.png"/><Relationship Id="rId9" Type="http://schemas.openxmlformats.org/officeDocument/2006/relationships/image" Target="../media/image72.svg"/><Relationship Id="rId1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0.svg"/><Relationship Id="rId7" Type="http://schemas.openxmlformats.org/officeDocument/2006/relationships/image" Target="../media/image92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94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0.svg"/><Relationship Id="rId7" Type="http://schemas.openxmlformats.org/officeDocument/2006/relationships/image" Target="../media/image92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94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25.svg"/><Relationship Id="rId18" Type="http://schemas.openxmlformats.org/officeDocument/2006/relationships/image" Target="../media/image10.png"/><Relationship Id="rId3" Type="http://schemas.openxmlformats.org/officeDocument/2006/relationships/image" Target="../media/image96.svg"/><Relationship Id="rId21" Type="http://schemas.openxmlformats.org/officeDocument/2006/relationships/image" Target="../media/image13.svg"/><Relationship Id="rId7" Type="http://schemas.openxmlformats.org/officeDocument/2006/relationships/image" Target="../media/image100.svg"/><Relationship Id="rId12" Type="http://schemas.openxmlformats.org/officeDocument/2006/relationships/image" Target="../media/image24.png"/><Relationship Id="rId17" Type="http://schemas.openxmlformats.org/officeDocument/2006/relationships/image" Target="../media/image29.svg"/><Relationship Id="rId2" Type="http://schemas.openxmlformats.org/officeDocument/2006/relationships/image" Target="../media/image95.png"/><Relationship Id="rId16" Type="http://schemas.openxmlformats.org/officeDocument/2006/relationships/image" Target="../media/image28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9.png"/><Relationship Id="rId11" Type="http://schemas.openxmlformats.org/officeDocument/2006/relationships/image" Target="../media/image104.svg"/><Relationship Id="rId5" Type="http://schemas.openxmlformats.org/officeDocument/2006/relationships/image" Target="../media/image98.svg"/><Relationship Id="rId15" Type="http://schemas.openxmlformats.org/officeDocument/2006/relationships/image" Target="../media/image27.svg"/><Relationship Id="rId10" Type="http://schemas.openxmlformats.org/officeDocument/2006/relationships/image" Target="../media/image103.png"/><Relationship Id="rId19" Type="http://schemas.openxmlformats.org/officeDocument/2006/relationships/image" Target="../media/image11.svg"/><Relationship Id="rId4" Type="http://schemas.openxmlformats.org/officeDocument/2006/relationships/image" Target="../media/image97.png"/><Relationship Id="rId9" Type="http://schemas.openxmlformats.org/officeDocument/2006/relationships/image" Target="../media/image102.svg"/><Relationship Id="rId1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8.svg"/><Relationship Id="rId4" Type="http://schemas.openxmlformats.org/officeDocument/2006/relationships/image" Target="../media/image107.sv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116.svg"/><Relationship Id="rId3" Type="http://schemas.openxmlformats.org/officeDocument/2006/relationships/image" Target="../media/image109.svg"/><Relationship Id="rId7" Type="http://schemas.openxmlformats.org/officeDocument/2006/relationships/image" Target="../media/image40.png"/><Relationship Id="rId12" Type="http://schemas.openxmlformats.org/officeDocument/2006/relationships/image" Target="../media/image115.png"/><Relationship Id="rId17" Type="http://schemas.openxmlformats.org/officeDocument/2006/relationships/image" Target="../media/image120.svg"/><Relationship Id="rId2" Type="http://schemas.openxmlformats.org/officeDocument/2006/relationships/image" Target="../media/image30.png"/><Relationship Id="rId16" Type="http://schemas.openxmlformats.org/officeDocument/2006/relationships/image" Target="../media/image1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1.svg"/><Relationship Id="rId11" Type="http://schemas.openxmlformats.org/officeDocument/2006/relationships/image" Target="../media/image114.svg"/><Relationship Id="rId5" Type="http://schemas.openxmlformats.org/officeDocument/2006/relationships/image" Target="../media/image110.svg"/><Relationship Id="rId15" Type="http://schemas.openxmlformats.org/officeDocument/2006/relationships/image" Target="../media/image118.svg"/><Relationship Id="rId10" Type="http://schemas.openxmlformats.org/officeDocument/2006/relationships/image" Target="../media/image113.svg"/><Relationship Id="rId4" Type="http://schemas.openxmlformats.org/officeDocument/2006/relationships/image" Target="../media/image38.png"/><Relationship Id="rId9" Type="http://schemas.openxmlformats.org/officeDocument/2006/relationships/image" Target="../media/image112.png"/><Relationship Id="rId14" Type="http://schemas.openxmlformats.org/officeDocument/2006/relationships/image" Target="../media/image11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sv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24.svg"/><Relationship Id="rId7" Type="http://schemas.openxmlformats.org/officeDocument/2006/relationships/image" Target="../media/image11.sv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126.svg"/><Relationship Id="rId10" Type="http://schemas.openxmlformats.org/officeDocument/2006/relationships/image" Target="../media/image127.png"/><Relationship Id="rId4" Type="http://schemas.openxmlformats.org/officeDocument/2006/relationships/image" Target="../media/image125.png"/><Relationship Id="rId9" Type="http://schemas.openxmlformats.org/officeDocument/2006/relationships/image" Target="../media/image13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9.svg"/><Relationship Id="rId4" Type="http://schemas.openxmlformats.org/officeDocument/2006/relationships/image" Target="../media/image12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resilientdb.com/" TargetMode="Externa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sv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svg"/><Relationship Id="rId5" Type="http://schemas.openxmlformats.org/officeDocument/2006/relationships/image" Target="../media/image139.png"/><Relationship Id="rId4" Type="http://schemas.openxmlformats.org/officeDocument/2006/relationships/image" Target="../media/image138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sv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8.tif"/><Relationship Id="rId5" Type="http://schemas.openxmlformats.org/officeDocument/2006/relationships/image" Target="../media/image147.jpg"/><Relationship Id="rId4" Type="http://schemas.openxmlformats.org/officeDocument/2006/relationships/image" Target="../media/image146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13.svg"/><Relationship Id="rId5" Type="http://schemas.openxmlformats.org/officeDocument/2006/relationships/image" Target="../media/image27.svg"/><Relationship Id="rId10" Type="http://schemas.openxmlformats.org/officeDocument/2006/relationships/image" Target="../media/image12.png"/><Relationship Id="rId4" Type="http://schemas.openxmlformats.org/officeDocument/2006/relationships/image" Target="../media/image26.png"/><Relationship Id="rId9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40065"/>
            <a:ext cx="12192000" cy="1311128"/>
          </a:xfrm>
        </p:spPr>
        <p:txBody>
          <a:bodyPr/>
          <a:lstStyle/>
          <a:p>
            <a:pPr algn="ctr"/>
            <a:r>
              <a:rPr lang="en-US" sz="4400" b="0" dirty="0">
                <a:solidFill>
                  <a:schemeClr val="tx1"/>
                </a:solidFill>
                <a:latin typeface="Palatino Linotype" panose="02040502050505030304" pitchFamily="18" charset="0"/>
              </a:rPr>
              <a:t>Resilient and Scalable Architecture for Permissioned Blockchain Fabrics</a:t>
            </a:r>
            <a:endParaRPr lang="en-US" sz="440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02627" y="2807989"/>
            <a:ext cx="2366964" cy="757130"/>
          </a:xfrm>
        </p:spPr>
        <p:txBody>
          <a:bodyPr/>
          <a:lstStyle/>
          <a:p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Suyash Gupta</a:t>
            </a:r>
          </a:p>
        </p:txBody>
      </p:sp>
      <p:pic>
        <p:nvPicPr>
          <p:cNvPr id="5" name="Picture 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7A83A3B9-DB55-5644-ABFA-CED01ADDA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65" y="3186554"/>
            <a:ext cx="2097104" cy="945327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264D1A-BF44-424C-9A49-C54604A0F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2607" y="3236814"/>
            <a:ext cx="2097104" cy="844805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50BBB30C-9B6C-C549-BF20-04E28645E680}"/>
              </a:ext>
            </a:extLst>
          </p:cNvPr>
          <p:cNvSpPr txBox="1">
            <a:spLocks/>
          </p:cNvSpPr>
          <p:nvPr/>
        </p:nvSpPr>
        <p:spPr bwMode="auto">
          <a:xfrm>
            <a:off x="4025246" y="3563624"/>
            <a:ext cx="3769997" cy="239552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MokaBlox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LLC</a:t>
            </a:r>
          </a:p>
          <a:p>
            <a:pPr algn="ctr" eaLnBrk="1" hangingPunct="1"/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Exploratory Systems Lab</a:t>
            </a:r>
          </a:p>
          <a:p>
            <a:pPr algn="ctr" eaLnBrk="1" hangingPunct="1"/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University of California Davis</a:t>
            </a:r>
          </a:p>
          <a:p>
            <a:pPr algn="ctr" eaLnBrk="1" hangingPunct="1"/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  <a:hlinkClick r:id="rId5"/>
              </a:rPr>
              <a:t>https://gupta-suyash.github.io/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sz="2000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sz="2000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99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9"/>
    </mc:Choice>
    <mc:Fallback xmlns="">
      <p:transition spd="slow" advTm="279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A5EF94-D747-A248-A6FE-5249C9550FFD}"/>
              </a:ext>
            </a:extLst>
          </p:cNvPr>
          <p:cNvSpPr txBox="1"/>
          <p:nvPr/>
        </p:nvSpPr>
        <p:spPr>
          <a:xfrm>
            <a:off x="3427795" y="5216706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Alice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213B5F-1FA6-3340-B32E-377C37E8FCA8}"/>
              </a:ext>
            </a:extLst>
          </p:cNvPr>
          <p:cNvSpPr txBox="1"/>
          <p:nvPr/>
        </p:nvSpPr>
        <p:spPr>
          <a:xfrm>
            <a:off x="7980013" y="5203454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Bob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04" y="335806"/>
            <a:ext cx="11039061" cy="847283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Blockchain: Democracy 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Vote</a:t>
            </a:r>
            <a:endParaRPr lang="en-US" altLang="en-US" sz="4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Graphic 19" descr="Database">
            <a:extLst>
              <a:ext uri="{FF2B5EF4-FFF2-40B4-BE49-F238E27FC236}">
                <a16:creationId xmlns:a16="http://schemas.microsoft.com/office/drawing/2014/main" id="{3FE212BB-C8B8-FA4C-938F-25D52E57B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2788" y="4041851"/>
            <a:ext cx="1231608" cy="1289335"/>
          </a:xfrm>
          <a:prstGeom prst="rect">
            <a:avLst/>
          </a:prstGeom>
        </p:spPr>
      </p:pic>
      <p:pic>
        <p:nvPicPr>
          <p:cNvPr id="22" name="Graphic 21" descr="Database">
            <a:extLst>
              <a:ext uri="{FF2B5EF4-FFF2-40B4-BE49-F238E27FC236}">
                <a16:creationId xmlns:a16="http://schemas.microsoft.com/office/drawing/2014/main" id="{F43BE28E-DE5E-C943-9DFF-695EE3D9B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4269" y="4093520"/>
            <a:ext cx="1231608" cy="1289335"/>
          </a:xfrm>
          <a:prstGeom prst="rect">
            <a:avLst/>
          </a:prstGeom>
        </p:spPr>
      </p:pic>
      <p:pic>
        <p:nvPicPr>
          <p:cNvPr id="23" name="Graphic 22" descr="Database">
            <a:extLst>
              <a:ext uri="{FF2B5EF4-FFF2-40B4-BE49-F238E27FC236}">
                <a16:creationId xmlns:a16="http://schemas.microsoft.com/office/drawing/2014/main" id="{2DE30C80-EBB3-6F4D-849B-C70FCE3B7B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0943" y="2500135"/>
            <a:ext cx="1231608" cy="1289335"/>
          </a:xfrm>
          <a:prstGeom prst="rect">
            <a:avLst/>
          </a:prstGeom>
        </p:spPr>
      </p:pic>
      <p:pic>
        <p:nvPicPr>
          <p:cNvPr id="24" name="Graphic 23" descr="Database">
            <a:extLst>
              <a:ext uri="{FF2B5EF4-FFF2-40B4-BE49-F238E27FC236}">
                <a16:creationId xmlns:a16="http://schemas.microsoft.com/office/drawing/2014/main" id="{F0143BB0-2588-9946-BA4E-E5CCF05A92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1402214"/>
            <a:ext cx="1231608" cy="1289335"/>
          </a:xfrm>
          <a:prstGeom prst="rect">
            <a:avLst/>
          </a:prstGeom>
        </p:spPr>
      </p:pic>
      <p:pic>
        <p:nvPicPr>
          <p:cNvPr id="39" name="Graphic 38" descr="Database">
            <a:extLst>
              <a:ext uri="{FF2B5EF4-FFF2-40B4-BE49-F238E27FC236}">
                <a16:creationId xmlns:a16="http://schemas.microsoft.com/office/drawing/2014/main" id="{AAFFF76A-A452-F949-BBC6-2032989EB9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5376331"/>
            <a:ext cx="1231608" cy="1289335"/>
          </a:xfrm>
          <a:prstGeom prst="rect">
            <a:avLst/>
          </a:prstGeom>
        </p:spPr>
      </p:pic>
      <p:pic>
        <p:nvPicPr>
          <p:cNvPr id="40" name="Graphic 39" descr="Database">
            <a:extLst>
              <a:ext uri="{FF2B5EF4-FFF2-40B4-BE49-F238E27FC236}">
                <a16:creationId xmlns:a16="http://schemas.microsoft.com/office/drawing/2014/main" id="{2A0D2DC8-EF38-3249-B92B-6C54CEAD93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2788" y="2480138"/>
            <a:ext cx="1231608" cy="1289335"/>
          </a:xfrm>
          <a:prstGeom prst="rect">
            <a:avLst/>
          </a:prstGeom>
        </p:spPr>
      </p:pic>
      <p:pic>
        <p:nvPicPr>
          <p:cNvPr id="18" name="Graphic 17" descr="Envelope">
            <a:extLst>
              <a:ext uri="{FF2B5EF4-FFF2-40B4-BE49-F238E27FC236}">
                <a16:creationId xmlns:a16="http://schemas.microsoft.com/office/drawing/2014/main" id="{E1E8D72A-6D9E-EF41-8244-A2334930B7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530580" y="4950395"/>
            <a:ext cx="582122" cy="582122"/>
          </a:xfrm>
          <a:prstGeom prst="rect">
            <a:avLst/>
          </a:prstGeom>
        </p:spPr>
      </p:pic>
      <p:pic>
        <p:nvPicPr>
          <p:cNvPr id="19" name="Graphic 18" descr="Envelope">
            <a:extLst>
              <a:ext uri="{FF2B5EF4-FFF2-40B4-BE49-F238E27FC236}">
                <a16:creationId xmlns:a16="http://schemas.microsoft.com/office/drawing/2014/main" id="{7B89135D-E7B7-D44D-AAA0-1AE6D10EAA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11051" y="2520953"/>
            <a:ext cx="582122" cy="582122"/>
          </a:xfrm>
          <a:prstGeom prst="rect">
            <a:avLst/>
          </a:prstGeom>
        </p:spPr>
      </p:pic>
      <p:pic>
        <p:nvPicPr>
          <p:cNvPr id="21" name="Graphic 20" descr="Envelope">
            <a:extLst>
              <a:ext uri="{FF2B5EF4-FFF2-40B4-BE49-F238E27FC236}">
                <a16:creationId xmlns:a16="http://schemas.microsoft.com/office/drawing/2014/main" id="{1423B4C6-F709-7D4E-B8E5-CA289E0C8D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0598704">
            <a:off x="4390608" y="4043651"/>
            <a:ext cx="582122" cy="582122"/>
          </a:xfrm>
          <a:prstGeom prst="rect">
            <a:avLst/>
          </a:prstGeom>
        </p:spPr>
      </p:pic>
      <p:pic>
        <p:nvPicPr>
          <p:cNvPr id="31" name="Graphic 30" descr="Envelope">
            <a:extLst>
              <a:ext uri="{FF2B5EF4-FFF2-40B4-BE49-F238E27FC236}">
                <a16:creationId xmlns:a16="http://schemas.microsoft.com/office/drawing/2014/main" id="{9D698859-2DAF-F546-903B-8655B2F1AE1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644378">
            <a:off x="4543662" y="2850723"/>
            <a:ext cx="582122" cy="582122"/>
          </a:xfrm>
          <a:prstGeom prst="rect">
            <a:avLst/>
          </a:prstGeom>
        </p:spPr>
      </p:pic>
      <p:pic>
        <p:nvPicPr>
          <p:cNvPr id="32" name="Graphic 31" descr="Envelope">
            <a:extLst>
              <a:ext uri="{FF2B5EF4-FFF2-40B4-BE49-F238E27FC236}">
                <a16:creationId xmlns:a16="http://schemas.microsoft.com/office/drawing/2014/main" id="{EB887A3D-F0B2-C54F-A27D-A11393D0F8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9878168">
            <a:off x="7571727" y="3073877"/>
            <a:ext cx="582122" cy="582122"/>
          </a:xfrm>
          <a:prstGeom prst="rect">
            <a:avLst/>
          </a:prstGeom>
        </p:spPr>
      </p:pic>
      <p:pic>
        <p:nvPicPr>
          <p:cNvPr id="34" name="Graphic 33" descr="Envelope">
            <a:extLst>
              <a:ext uri="{FF2B5EF4-FFF2-40B4-BE49-F238E27FC236}">
                <a16:creationId xmlns:a16="http://schemas.microsoft.com/office/drawing/2014/main" id="{FA2550A8-6D12-F24D-9540-BDFA253BE2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229467">
            <a:off x="7412499" y="4857349"/>
            <a:ext cx="582122" cy="58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8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888 0.01319 L 0.01914 -0.1439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78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185 -0.01759 L -0.01276 0.1129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652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82 -0.00023 L 0.10651 -0.040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201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25E-6 -4.07407E-6 L 0.09766 0.0935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386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4102 -0.00833 L -0.10963 0.0988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9" y="534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888 0.0132 L -0.10117 -0.1032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468573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Voting Rules </a:t>
            </a: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Consensus</a:t>
            </a:r>
            <a:endParaRPr lang="en-US" altLang="en-US" sz="4400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B00099-7F6D-1242-BB6E-E5CC78D941BA}"/>
              </a:ext>
            </a:extLst>
          </p:cNvPr>
          <p:cNvSpPr txBox="1"/>
          <p:nvPr/>
        </p:nvSpPr>
        <p:spPr>
          <a:xfrm>
            <a:off x="2372139" y="1762712"/>
            <a:ext cx="7726017" cy="38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Every replica should vote once!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Count each vote only once!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Winner </a:t>
            </a: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who gets majority of votes.</a:t>
            </a:r>
            <a:endParaRPr lang="en-US" sz="32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Ensure only one winner!</a:t>
            </a:r>
          </a:p>
        </p:txBody>
      </p:sp>
      <p:pic>
        <p:nvPicPr>
          <p:cNvPr id="6" name="Graphic 5" descr="Group brainstorm with solid fill">
            <a:extLst>
              <a:ext uri="{FF2B5EF4-FFF2-40B4-BE49-F238E27FC236}">
                <a16:creationId xmlns:a16="http://schemas.microsoft.com/office/drawing/2014/main" id="{AD1C40BC-33BC-984D-9458-5D4C9FC78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2139" y="1962529"/>
            <a:ext cx="1805609" cy="180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6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A5EF94-D747-A248-A6FE-5249C9550FFD}"/>
              </a:ext>
            </a:extLst>
          </p:cNvPr>
          <p:cNvSpPr txBox="1"/>
          <p:nvPr/>
        </p:nvSpPr>
        <p:spPr>
          <a:xfrm>
            <a:off x="3427795" y="5216706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Alice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213B5F-1FA6-3340-B32E-377C37E8FCA8}"/>
              </a:ext>
            </a:extLst>
          </p:cNvPr>
          <p:cNvSpPr txBox="1"/>
          <p:nvPr/>
        </p:nvSpPr>
        <p:spPr>
          <a:xfrm>
            <a:off x="7980013" y="5203454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Bob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3498"/>
            <a:ext cx="12160752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Everything is fine until there are </a:t>
            </a:r>
            <a:r>
              <a:rPr lang="en-US" sz="44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Adversaries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!</a:t>
            </a:r>
            <a:endParaRPr lang="en-US" altLang="en-US" sz="4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Graphic 19" descr="Database">
            <a:extLst>
              <a:ext uri="{FF2B5EF4-FFF2-40B4-BE49-F238E27FC236}">
                <a16:creationId xmlns:a16="http://schemas.microsoft.com/office/drawing/2014/main" id="{3FE212BB-C8B8-FA4C-938F-25D52E57B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2788" y="4041851"/>
            <a:ext cx="1231608" cy="1289335"/>
          </a:xfrm>
          <a:prstGeom prst="rect">
            <a:avLst/>
          </a:prstGeom>
        </p:spPr>
      </p:pic>
      <p:pic>
        <p:nvPicPr>
          <p:cNvPr id="22" name="Graphic 21" descr="Database">
            <a:extLst>
              <a:ext uri="{FF2B5EF4-FFF2-40B4-BE49-F238E27FC236}">
                <a16:creationId xmlns:a16="http://schemas.microsoft.com/office/drawing/2014/main" id="{F43BE28E-DE5E-C943-9DFF-695EE3D9B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4269" y="4093520"/>
            <a:ext cx="1231608" cy="1289335"/>
          </a:xfrm>
          <a:prstGeom prst="rect">
            <a:avLst/>
          </a:prstGeom>
        </p:spPr>
      </p:pic>
      <p:pic>
        <p:nvPicPr>
          <p:cNvPr id="23" name="Graphic 22" descr="Database">
            <a:extLst>
              <a:ext uri="{FF2B5EF4-FFF2-40B4-BE49-F238E27FC236}">
                <a16:creationId xmlns:a16="http://schemas.microsoft.com/office/drawing/2014/main" id="{2DE30C80-EBB3-6F4D-849B-C70FCE3B7B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0943" y="2500135"/>
            <a:ext cx="1231608" cy="1289335"/>
          </a:xfrm>
          <a:prstGeom prst="rect">
            <a:avLst/>
          </a:prstGeom>
        </p:spPr>
      </p:pic>
      <p:pic>
        <p:nvPicPr>
          <p:cNvPr id="24" name="Graphic 23" descr="Database">
            <a:extLst>
              <a:ext uri="{FF2B5EF4-FFF2-40B4-BE49-F238E27FC236}">
                <a16:creationId xmlns:a16="http://schemas.microsoft.com/office/drawing/2014/main" id="{F0143BB0-2588-9946-BA4E-E5CCF05A92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1402214"/>
            <a:ext cx="1231608" cy="1289335"/>
          </a:xfrm>
          <a:prstGeom prst="rect">
            <a:avLst/>
          </a:prstGeom>
        </p:spPr>
      </p:pic>
      <p:pic>
        <p:nvPicPr>
          <p:cNvPr id="39" name="Graphic 38" descr="Database">
            <a:extLst>
              <a:ext uri="{FF2B5EF4-FFF2-40B4-BE49-F238E27FC236}">
                <a16:creationId xmlns:a16="http://schemas.microsoft.com/office/drawing/2014/main" id="{AAFFF76A-A452-F949-BBC6-2032989EB9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5376331"/>
            <a:ext cx="1231608" cy="1289335"/>
          </a:xfrm>
          <a:prstGeom prst="rect">
            <a:avLst/>
          </a:prstGeom>
        </p:spPr>
      </p:pic>
      <p:pic>
        <p:nvPicPr>
          <p:cNvPr id="40" name="Graphic 39" descr="Database">
            <a:extLst>
              <a:ext uri="{FF2B5EF4-FFF2-40B4-BE49-F238E27FC236}">
                <a16:creationId xmlns:a16="http://schemas.microsoft.com/office/drawing/2014/main" id="{2A0D2DC8-EF38-3249-B92B-6C54CEAD93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2788" y="2480138"/>
            <a:ext cx="1231608" cy="1289335"/>
          </a:xfrm>
          <a:prstGeom prst="rect">
            <a:avLst/>
          </a:prstGeom>
        </p:spPr>
      </p:pic>
      <p:pic>
        <p:nvPicPr>
          <p:cNvPr id="35" name="Graphic 34" descr="Skull">
            <a:extLst>
              <a:ext uri="{FF2B5EF4-FFF2-40B4-BE49-F238E27FC236}">
                <a16:creationId xmlns:a16="http://schemas.microsoft.com/office/drawing/2014/main" id="{A7BC393D-C5E3-7A49-85A2-42D824121F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34707" y="3976712"/>
            <a:ext cx="1287770" cy="1256555"/>
          </a:xfrm>
          <a:prstGeom prst="rect">
            <a:avLst/>
          </a:prstGeom>
        </p:spPr>
      </p:pic>
      <p:sp>
        <p:nvSpPr>
          <p:cNvPr id="42" name="Multiply 41">
            <a:extLst>
              <a:ext uri="{FF2B5EF4-FFF2-40B4-BE49-F238E27FC236}">
                <a16:creationId xmlns:a16="http://schemas.microsoft.com/office/drawing/2014/main" id="{45ACD7C8-685F-A34E-B1AA-A5286438592B}"/>
              </a:ext>
            </a:extLst>
          </p:cNvPr>
          <p:cNvSpPr/>
          <p:nvPr/>
        </p:nvSpPr>
        <p:spPr>
          <a:xfrm>
            <a:off x="3169626" y="2499295"/>
            <a:ext cx="1634241" cy="1321414"/>
          </a:xfrm>
          <a:prstGeom prst="mathMultiply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pic>
        <p:nvPicPr>
          <p:cNvPr id="6" name="Graphic 5" descr="Crying face with solid fill with solid fill">
            <a:extLst>
              <a:ext uri="{FF2B5EF4-FFF2-40B4-BE49-F238E27FC236}">
                <a16:creationId xmlns:a16="http://schemas.microsoft.com/office/drawing/2014/main" id="{A012508A-6450-C14D-B1B6-56BF3AA757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502740" y="1343839"/>
            <a:ext cx="1489365" cy="148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84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8428"/>
            <a:ext cx="12160752" cy="166443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Solution 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b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</a:br>
            <a:r>
              <a:rPr lang="en-US" sz="4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Byzantine-Fault Tolerant Consensus</a:t>
            </a:r>
            <a:endParaRPr lang="en-US" altLang="en-US" sz="4400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phic 3" descr="Grinning face with solid fill with solid fill">
            <a:extLst>
              <a:ext uri="{FF2B5EF4-FFF2-40B4-BE49-F238E27FC236}">
                <a16:creationId xmlns:a16="http://schemas.microsoft.com/office/drawing/2014/main" id="{12CEBDEF-0768-2844-9B8C-162666CB6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54915" y="5205127"/>
            <a:ext cx="1289335" cy="128933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D8AA389-A2B3-854A-8D10-9001BB1E8813}"/>
              </a:ext>
            </a:extLst>
          </p:cNvPr>
          <p:cNvSpPr txBox="1"/>
          <p:nvPr/>
        </p:nvSpPr>
        <p:spPr>
          <a:xfrm>
            <a:off x="5123470" y="3340327"/>
            <a:ext cx="37687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Secure</a:t>
            </a:r>
          </a:p>
          <a:p>
            <a:pPr algn="just"/>
            <a:endParaRPr lang="en-US" sz="32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Authenticated</a:t>
            </a:r>
          </a:p>
        </p:txBody>
      </p:sp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CC620092-4606-0A4F-A157-CDBEFBBE6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8991" y="3104541"/>
            <a:ext cx="755374" cy="755374"/>
          </a:xfrm>
          <a:prstGeom prst="rect">
            <a:avLst/>
          </a:prstGeom>
        </p:spPr>
      </p:pic>
      <p:pic>
        <p:nvPicPr>
          <p:cNvPr id="32" name="Graphic 31" descr="Checkmark with solid fill">
            <a:extLst>
              <a:ext uri="{FF2B5EF4-FFF2-40B4-BE49-F238E27FC236}">
                <a16:creationId xmlns:a16="http://schemas.microsoft.com/office/drawing/2014/main" id="{58F5D483-DE86-8C4F-B4F4-C90AE856D9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8991" y="4007264"/>
            <a:ext cx="755374" cy="75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8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99318" y="300737"/>
            <a:ext cx="10515600" cy="69910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Minimal Expectations!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ontent Placeholder 5">
            <a:extLst>
              <a:ext uri="{FF2B5EF4-FFF2-40B4-BE49-F238E27FC236}">
                <a16:creationId xmlns:a16="http://schemas.microsoft.com/office/drawing/2014/main" id="{94DB9185-42D6-F14B-9724-87082AE69D2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7322" y="1465123"/>
            <a:ext cx="11569147" cy="864211"/>
          </a:xfrm>
        </p:spPr>
        <p:txBody>
          <a:bodyPr rtlCol="0"/>
          <a:lstStyle/>
          <a:p>
            <a:pPr marL="0" indent="0" algn="ctr" fontAlgn="auto">
              <a:lnSpc>
                <a:spcPct val="25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Be </a:t>
            </a:r>
            <a:r>
              <a:rPr lang="en-US" sz="2400" b="1" dirty="0">
                <a:solidFill>
                  <a:srgbClr val="00B0F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Safe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All replicas should have same state.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4156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83EED58-2169-6E4E-A1C6-433BF388E42B}"/>
              </a:ext>
            </a:extLst>
          </p:cNvPr>
          <p:cNvGrpSpPr/>
          <p:nvPr/>
        </p:nvGrpSpPr>
        <p:grpSpPr>
          <a:xfrm>
            <a:off x="3591336" y="2587307"/>
            <a:ext cx="6100842" cy="3529042"/>
            <a:chOff x="3591336" y="2587307"/>
            <a:chExt cx="6100842" cy="3529042"/>
          </a:xfrm>
        </p:grpSpPr>
        <p:pic>
          <p:nvPicPr>
            <p:cNvPr id="6" name="Graphic 5" descr="Database">
              <a:extLst>
                <a:ext uri="{FF2B5EF4-FFF2-40B4-BE49-F238E27FC236}">
                  <a16:creationId xmlns:a16="http://schemas.microsoft.com/office/drawing/2014/main" id="{D3F56E7F-3A0A-BC4C-A89A-D2BDFCC25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74637" y="4108930"/>
              <a:ext cx="1917541" cy="2007419"/>
            </a:xfrm>
            <a:prstGeom prst="rect">
              <a:avLst/>
            </a:prstGeom>
          </p:spPr>
        </p:pic>
        <p:pic>
          <p:nvPicPr>
            <p:cNvPr id="7" name="Graphic 6" descr="Database">
              <a:extLst>
                <a:ext uri="{FF2B5EF4-FFF2-40B4-BE49-F238E27FC236}">
                  <a16:creationId xmlns:a16="http://schemas.microsoft.com/office/drawing/2014/main" id="{2CCC9877-034F-2045-8D15-A98A96A3A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591336" y="4108930"/>
              <a:ext cx="1917541" cy="2007419"/>
            </a:xfrm>
            <a:prstGeom prst="rect">
              <a:avLst/>
            </a:prstGeom>
          </p:spPr>
        </p:pic>
        <p:pic>
          <p:nvPicPr>
            <p:cNvPr id="8" name="Graphic 7" descr="Database">
              <a:extLst>
                <a:ext uri="{FF2B5EF4-FFF2-40B4-BE49-F238E27FC236}">
                  <a16:creationId xmlns:a16="http://schemas.microsoft.com/office/drawing/2014/main" id="{037FBED1-DB44-2C4E-AA72-E78EDE4B7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98882" y="2587307"/>
              <a:ext cx="1917541" cy="200741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5FD6AC7-06B1-EB4E-BF0E-4F87F44A7287}"/>
                </a:ext>
              </a:extLst>
            </p:cNvPr>
            <p:cNvSpPr txBox="1"/>
            <p:nvPr/>
          </p:nvSpPr>
          <p:spPr>
            <a:xfrm>
              <a:off x="8205410" y="5100058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X = 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CDC947-879A-F641-A169-5C26CB6C6311}"/>
                </a:ext>
              </a:extLst>
            </p:cNvPr>
            <p:cNvSpPr txBox="1"/>
            <p:nvPr/>
          </p:nvSpPr>
          <p:spPr>
            <a:xfrm>
              <a:off x="3995605" y="5119745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X = 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F71C80-82BD-BF48-8436-CE70539F15F0}"/>
                </a:ext>
              </a:extLst>
            </p:cNvPr>
            <p:cNvSpPr txBox="1"/>
            <p:nvPr/>
          </p:nvSpPr>
          <p:spPr>
            <a:xfrm>
              <a:off x="6140148" y="3601705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X =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396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99318" y="300737"/>
            <a:ext cx="10515600" cy="69910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Minimal Expectations!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ontent Placeholder 5">
            <a:extLst>
              <a:ext uri="{FF2B5EF4-FFF2-40B4-BE49-F238E27FC236}">
                <a16:creationId xmlns:a16="http://schemas.microsoft.com/office/drawing/2014/main" id="{94DB9185-42D6-F14B-9724-87082AE69D2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7322" y="1465123"/>
            <a:ext cx="11569147" cy="864211"/>
          </a:xfrm>
        </p:spPr>
        <p:txBody>
          <a:bodyPr rtlCol="0"/>
          <a:lstStyle/>
          <a:p>
            <a:pPr marL="0" indent="0" algn="ctr" fontAlgn="auto">
              <a:lnSpc>
                <a:spcPct val="25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Stay </a:t>
            </a:r>
            <a:r>
              <a:rPr lang="en-US" sz="2400" b="1" dirty="0">
                <a:solidFill>
                  <a:srgbClr val="00B0F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Live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  System should continue processing transactions from good clients.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4156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83EED58-2169-6E4E-A1C6-433BF388E42B}"/>
              </a:ext>
            </a:extLst>
          </p:cNvPr>
          <p:cNvGrpSpPr/>
          <p:nvPr/>
        </p:nvGrpSpPr>
        <p:grpSpPr>
          <a:xfrm>
            <a:off x="5905627" y="2455423"/>
            <a:ext cx="6100842" cy="3529042"/>
            <a:chOff x="3591336" y="2587307"/>
            <a:chExt cx="6100842" cy="3529042"/>
          </a:xfrm>
        </p:grpSpPr>
        <p:pic>
          <p:nvPicPr>
            <p:cNvPr id="6" name="Graphic 5" descr="Database">
              <a:extLst>
                <a:ext uri="{FF2B5EF4-FFF2-40B4-BE49-F238E27FC236}">
                  <a16:creationId xmlns:a16="http://schemas.microsoft.com/office/drawing/2014/main" id="{D3F56E7F-3A0A-BC4C-A89A-D2BDFCC25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74637" y="4108930"/>
              <a:ext cx="1917541" cy="2007419"/>
            </a:xfrm>
            <a:prstGeom prst="rect">
              <a:avLst/>
            </a:prstGeom>
          </p:spPr>
        </p:pic>
        <p:pic>
          <p:nvPicPr>
            <p:cNvPr id="7" name="Graphic 6" descr="Database">
              <a:extLst>
                <a:ext uri="{FF2B5EF4-FFF2-40B4-BE49-F238E27FC236}">
                  <a16:creationId xmlns:a16="http://schemas.microsoft.com/office/drawing/2014/main" id="{2CCC9877-034F-2045-8D15-A98A96A3A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591336" y="4108930"/>
              <a:ext cx="1917541" cy="2007419"/>
            </a:xfrm>
            <a:prstGeom prst="rect">
              <a:avLst/>
            </a:prstGeom>
          </p:spPr>
        </p:pic>
        <p:pic>
          <p:nvPicPr>
            <p:cNvPr id="8" name="Graphic 7" descr="Database">
              <a:extLst>
                <a:ext uri="{FF2B5EF4-FFF2-40B4-BE49-F238E27FC236}">
                  <a16:creationId xmlns:a16="http://schemas.microsoft.com/office/drawing/2014/main" id="{037FBED1-DB44-2C4E-AA72-E78EDE4B7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98882" y="2587307"/>
              <a:ext cx="1917541" cy="2007419"/>
            </a:xfrm>
            <a:prstGeom prst="rect">
              <a:avLst/>
            </a:prstGeom>
          </p:spPr>
        </p:pic>
      </p:grpSp>
      <p:pic>
        <p:nvPicPr>
          <p:cNvPr id="13" name="Graphic 12" descr="Male profile">
            <a:extLst>
              <a:ext uri="{FF2B5EF4-FFF2-40B4-BE49-F238E27FC236}">
                <a16:creationId xmlns:a16="http://schemas.microsoft.com/office/drawing/2014/main" id="{65CC0ABF-4D97-064D-8FA8-1801E26001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5767" y="3302368"/>
            <a:ext cx="2178151" cy="2007419"/>
          </a:xfrm>
          <a:prstGeom prst="rect">
            <a:avLst/>
          </a:prstGeom>
        </p:spPr>
      </p:pic>
      <p:pic>
        <p:nvPicPr>
          <p:cNvPr id="9" name="Graphic 8" descr="Repeat with solid fill">
            <a:extLst>
              <a:ext uri="{FF2B5EF4-FFF2-40B4-BE49-F238E27FC236}">
                <a16:creationId xmlns:a16="http://schemas.microsoft.com/office/drawing/2014/main" id="{FAB1CB4E-4508-3146-943D-1313DADA1A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68969" y="4363383"/>
            <a:ext cx="1238858" cy="1238858"/>
          </a:xfrm>
          <a:prstGeom prst="rect">
            <a:avLst/>
          </a:prstGeom>
        </p:spPr>
      </p:pic>
      <p:pic>
        <p:nvPicPr>
          <p:cNvPr id="15" name="Graphic 14" descr="Transfer with solid fill">
            <a:extLst>
              <a:ext uri="{FF2B5EF4-FFF2-40B4-BE49-F238E27FC236}">
                <a16:creationId xmlns:a16="http://schemas.microsoft.com/office/drawing/2014/main" id="{C850AD44-1882-EE45-96AF-6F98A7D0F8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26313" y="3597076"/>
            <a:ext cx="1332107" cy="133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40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9F94B-F981-2649-979D-25621EA53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11A79D1-75D9-3249-87E6-17430B3F4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8844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 Applications??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75AE28-A1BE-6340-80BF-C6DF1F5E7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2194" y="1461654"/>
            <a:ext cx="4407611" cy="415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723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9F94B-F981-2649-979D-25621EA53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11A79D1-75D9-3249-87E6-17430B3F4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8844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There are many more…</a:t>
            </a:r>
            <a:endParaRPr lang="en-US" altLang="en-US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5E8F695-BFF0-DD40-AB64-822EA6FED35C}"/>
              </a:ext>
            </a:extLst>
          </p:cNvPr>
          <p:cNvGrpSpPr/>
          <p:nvPr/>
        </p:nvGrpSpPr>
        <p:grpSpPr>
          <a:xfrm>
            <a:off x="8414115" y="1799303"/>
            <a:ext cx="3555260" cy="1700784"/>
            <a:chOff x="1660684" y="4195293"/>
            <a:chExt cx="3555260" cy="1703804"/>
          </a:xfrm>
        </p:grpSpPr>
        <p:pic>
          <p:nvPicPr>
            <p:cNvPr id="11" name="Graphic 10" descr="Upward trend">
              <a:extLst>
                <a:ext uri="{FF2B5EF4-FFF2-40B4-BE49-F238E27FC236}">
                  <a16:creationId xmlns:a16="http://schemas.microsoft.com/office/drawing/2014/main" id="{C9230AB8-0B18-BF43-8CCB-A820E407C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016062" y="4652493"/>
              <a:ext cx="1199882" cy="1199882"/>
            </a:xfrm>
            <a:prstGeom prst="rect">
              <a:avLst/>
            </a:prstGeom>
          </p:spPr>
        </p:pic>
        <p:pic>
          <p:nvPicPr>
            <p:cNvPr id="13" name="Graphic 12" descr="Lightning bolt">
              <a:extLst>
                <a:ext uri="{FF2B5EF4-FFF2-40B4-BE49-F238E27FC236}">
                  <a16:creationId xmlns:a16="http://schemas.microsoft.com/office/drawing/2014/main" id="{06E5A9C1-8017-2F49-8040-1040C55E9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256209" y="4195293"/>
              <a:ext cx="914400" cy="914400"/>
            </a:xfrm>
            <a:prstGeom prst="rect">
              <a:avLst/>
            </a:prstGeom>
          </p:spPr>
        </p:pic>
        <p:sp>
          <p:nvSpPr>
            <p:cNvPr id="14" name="Content Placeholder 4">
              <a:extLst>
                <a:ext uri="{FF2B5EF4-FFF2-40B4-BE49-F238E27FC236}">
                  <a16:creationId xmlns:a16="http://schemas.microsoft.com/office/drawing/2014/main" id="{9EC06583-AD12-4A4D-AAB5-2A7A507F4C9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660684" y="5062971"/>
              <a:ext cx="2461543" cy="836126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Energy Trading </a:t>
              </a:r>
            </a:p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and Management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2A8344-80E4-B148-A318-415D850E6FB9}"/>
              </a:ext>
            </a:extLst>
          </p:cNvPr>
          <p:cNvGrpSpPr/>
          <p:nvPr/>
        </p:nvGrpSpPr>
        <p:grpSpPr>
          <a:xfrm>
            <a:off x="5043683" y="4297448"/>
            <a:ext cx="2501885" cy="1823430"/>
            <a:chOff x="6310393" y="3869030"/>
            <a:chExt cx="2501885" cy="1823430"/>
          </a:xfrm>
        </p:grpSpPr>
        <p:pic>
          <p:nvPicPr>
            <p:cNvPr id="17" name="Graphic 16" descr="Doctor">
              <a:extLst>
                <a:ext uri="{FF2B5EF4-FFF2-40B4-BE49-F238E27FC236}">
                  <a16:creationId xmlns:a16="http://schemas.microsoft.com/office/drawing/2014/main" id="{757730B3-1A8D-304C-9102-5BCA5AE70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310393" y="4492579"/>
              <a:ext cx="1199881" cy="1199881"/>
            </a:xfrm>
            <a:prstGeom prst="rect">
              <a:avLst/>
            </a:prstGeom>
          </p:spPr>
        </p:pic>
        <p:pic>
          <p:nvPicPr>
            <p:cNvPr id="19" name="Graphic 18" descr="Heart with pulse">
              <a:extLst>
                <a:ext uri="{FF2B5EF4-FFF2-40B4-BE49-F238E27FC236}">
                  <a16:creationId xmlns:a16="http://schemas.microsoft.com/office/drawing/2014/main" id="{40BD32C8-6417-3843-993A-C5B239547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945241" y="3869030"/>
              <a:ext cx="1011245" cy="1011245"/>
            </a:xfrm>
            <a:prstGeom prst="rect">
              <a:avLst/>
            </a:prstGeom>
          </p:spPr>
        </p:pic>
        <p:sp>
          <p:nvSpPr>
            <p:cNvPr id="20" name="Content Placeholder 4">
              <a:extLst>
                <a:ext uri="{FF2B5EF4-FFF2-40B4-BE49-F238E27FC236}">
                  <a16:creationId xmlns:a16="http://schemas.microsoft.com/office/drawing/2014/main" id="{3B7804A8-FF0F-1D40-870D-5BF1D2274CC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168874" y="4852324"/>
              <a:ext cx="1643404" cy="40011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Healthcare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F14B058-C3C2-B84A-8BDB-0984492BA04F}"/>
              </a:ext>
            </a:extLst>
          </p:cNvPr>
          <p:cNvGrpSpPr/>
          <p:nvPr/>
        </p:nvGrpSpPr>
        <p:grpSpPr>
          <a:xfrm>
            <a:off x="292885" y="1732325"/>
            <a:ext cx="3035408" cy="2188689"/>
            <a:chOff x="7939990" y="2171988"/>
            <a:chExt cx="3035408" cy="2188689"/>
          </a:xfrm>
        </p:grpSpPr>
        <p:pic>
          <p:nvPicPr>
            <p:cNvPr id="24" name="Graphic 23" descr="Open hand with plant">
              <a:extLst>
                <a:ext uri="{FF2B5EF4-FFF2-40B4-BE49-F238E27FC236}">
                  <a16:creationId xmlns:a16="http://schemas.microsoft.com/office/drawing/2014/main" id="{3ED1C872-9C8E-6449-A694-1ACD0C051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866855" y="2760487"/>
              <a:ext cx="1108543" cy="1108543"/>
            </a:xfrm>
            <a:prstGeom prst="rect">
              <a:avLst/>
            </a:prstGeom>
          </p:spPr>
        </p:pic>
        <p:pic>
          <p:nvPicPr>
            <p:cNvPr id="26" name="Graphic 25" descr="Sustainability">
              <a:extLst>
                <a:ext uri="{FF2B5EF4-FFF2-40B4-BE49-F238E27FC236}">
                  <a16:creationId xmlns:a16="http://schemas.microsoft.com/office/drawing/2014/main" id="{9A995949-4454-3B46-A3C3-5C196E832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939990" y="2954630"/>
              <a:ext cx="1108544" cy="1108544"/>
            </a:xfrm>
            <a:prstGeom prst="rect">
              <a:avLst/>
            </a:prstGeom>
          </p:spPr>
        </p:pic>
        <p:pic>
          <p:nvPicPr>
            <p:cNvPr id="28" name="Graphic 27" descr="Globe">
              <a:extLst>
                <a:ext uri="{FF2B5EF4-FFF2-40B4-BE49-F238E27FC236}">
                  <a16:creationId xmlns:a16="http://schemas.microsoft.com/office/drawing/2014/main" id="{639BCE83-4C42-314C-BB57-4C6BE1C21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758312" y="2171988"/>
              <a:ext cx="1108544" cy="1108544"/>
            </a:xfrm>
            <a:prstGeom prst="rect">
              <a:avLst/>
            </a:prstGeom>
          </p:spPr>
        </p:pic>
        <p:sp>
          <p:nvSpPr>
            <p:cNvPr id="29" name="Content Placeholder 4">
              <a:extLst>
                <a:ext uri="{FF2B5EF4-FFF2-40B4-BE49-F238E27FC236}">
                  <a16:creationId xmlns:a16="http://schemas.microsoft.com/office/drawing/2014/main" id="{CF7DB6D0-5A21-1A46-B632-5606C75E3A7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91334" y="3524551"/>
              <a:ext cx="1732722" cy="836126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Waste </a:t>
              </a:r>
            </a:p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Management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7478BD1-3038-344E-83D4-D7C4A22C093A}"/>
              </a:ext>
            </a:extLst>
          </p:cNvPr>
          <p:cNvGrpSpPr/>
          <p:nvPr/>
        </p:nvGrpSpPr>
        <p:grpSpPr>
          <a:xfrm>
            <a:off x="4471669" y="1618565"/>
            <a:ext cx="3964892" cy="2187236"/>
            <a:chOff x="5630017" y="1053153"/>
            <a:chExt cx="3964892" cy="2187236"/>
          </a:xfrm>
        </p:grpSpPr>
        <p:pic>
          <p:nvPicPr>
            <p:cNvPr id="32" name="Graphic 31" descr="Laptop">
              <a:extLst>
                <a:ext uri="{FF2B5EF4-FFF2-40B4-BE49-F238E27FC236}">
                  <a16:creationId xmlns:a16="http://schemas.microsoft.com/office/drawing/2014/main" id="{38F98D4E-0530-8C45-861F-C3EC68212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296273" y="1053153"/>
              <a:ext cx="1123454" cy="1123454"/>
            </a:xfrm>
            <a:prstGeom prst="rect">
              <a:avLst/>
            </a:prstGeom>
          </p:spPr>
        </p:pic>
        <p:pic>
          <p:nvPicPr>
            <p:cNvPr id="34" name="Graphic 33" descr="Classroom">
              <a:extLst>
                <a:ext uri="{FF2B5EF4-FFF2-40B4-BE49-F238E27FC236}">
                  <a16:creationId xmlns:a16="http://schemas.microsoft.com/office/drawing/2014/main" id="{89D5B982-8724-B04D-8646-CF71AFFDD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630017" y="1925165"/>
              <a:ext cx="1315224" cy="1315224"/>
            </a:xfrm>
            <a:prstGeom prst="rect">
              <a:avLst/>
            </a:prstGeom>
          </p:spPr>
        </p:pic>
        <p:pic>
          <p:nvPicPr>
            <p:cNvPr id="36" name="Graphic 35" descr="Checklist">
              <a:extLst>
                <a:ext uri="{FF2B5EF4-FFF2-40B4-BE49-F238E27FC236}">
                  <a16:creationId xmlns:a16="http://schemas.microsoft.com/office/drawing/2014/main" id="{C0611D3A-1DAC-8C4D-9E5E-D9A8D390B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6946449" y="1961301"/>
              <a:ext cx="1123454" cy="1123454"/>
            </a:xfrm>
            <a:prstGeom prst="rect">
              <a:avLst/>
            </a:prstGeom>
          </p:spPr>
        </p:pic>
        <p:sp>
          <p:nvSpPr>
            <p:cNvPr id="37" name="Content Placeholder 4">
              <a:extLst>
                <a:ext uri="{FF2B5EF4-FFF2-40B4-BE49-F238E27FC236}">
                  <a16:creationId xmlns:a16="http://schemas.microsoft.com/office/drawing/2014/main" id="{67F41C77-F94C-994D-81F4-8E5D311AC5B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133366" y="1434480"/>
              <a:ext cx="2461543" cy="40011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Project Tracking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3808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562708" y="452791"/>
            <a:ext cx="10515600" cy="69910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only Cryptocurrencies?</a:t>
            </a:r>
            <a:endParaRPr lang="en-US" alt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ontent Placeholder 5">
            <a:extLst>
              <a:ext uri="{FF2B5EF4-FFF2-40B4-BE49-F238E27FC236}">
                <a16:creationId xmlns:a16="http://schemas.microsoft.com/office/drawing/2014/main" id="{94DB9185-42D6-F14B-9724-87082AE69D2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06782" y="1741321"/>
            <a:ext cx="7595753" cy="4195892"/>
          </a:xfrm>
        </p:spPr>
        <p:txBody>
          <a:bodyPr rtlCol="0"/>
          <a:lstStyle/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Low Throughput 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&lt; 10 </a:t>
            </a:r>
            <a:r>
              <a:rPr lang="en-US" sz="2400" dirty="0" err="1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txns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/s.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Extreme Energy consumption (Proof-of-Work).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Reward-based model!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Identities unknown.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Multiple chains -- Forks!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4156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15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562708" y="452791"/>
            <a:ext cx="10515600" cy="69910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Positive Steps Taken</a:t>
            </a:r>
            <a:endParaRPr lang="en-US" alt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4156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AFF83C3-6C13-9449-9049-2520443637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377947"/>
              </p:ext>
            </p:extLst>
          </p:nvPr>
        </p:nvGraphicFramePr>
        <p:xfrm>
          <a:off x="1122218" y="2070482"/>
          <a:ext cx="9956089" cy="2459952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{B301B821-A1FF-4177-AEE7-76D212191A09}</a:tableStyleId>
              </a:tblPr>
              <a:tblGrid>
                <a:gridCol w="3584864">
                  <a:extLst>
                    <a:ext uri="{9D8B030D-6E8A-4147-A177-3AD203B41FA5}">
                      <a16:colId xmlns:a16="http://schemas.microsoft.com/office/drawing/2014/main" val="1774253520"/>
                    </a:ext>
                  </a:extLst>
                </a:gridCol>
                <a:gridCol w="3086100">
                  <a:extLst>
                    <a:ext uri="{9D8B030D-6E8A-4147-A177-3AD203B41FA5}">
                      <a16:colId xmlns:a16="http://schemas.microsoft.com/office/drawing/2014/main" val="1061243817"/>
                    </a:ext>
                  </a:extLst>
                </a:gridCol>
                <a:gridCol w="3285125">
                  <a:extLst>
                    <a:ext uri="{9D8B030D-6E8A-4147-A177-3AD203B41FA5}">
                      <a16:colId xmlns:a16="http://schemas.microsoft.com/office/drawing/2014/main" val="343804213"/>
                    </a:ext>
                  </a:extLst>
                </a:gridCol>
              </a:tblGrid>
              <a:tr h="614988">
                <a:tc>
                  <a:txBody>
                    <a:bodyPr/>
                    <a:lstStyle/>
                    <a:p>
                      <a:pPr algn="ctr"/>
                      <a:endParaRPr lang="en-US" sz="2400" b="1" i="0" dirty="0"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Palatino Linotype" panose="02040502050505030304" pitchFamily="18" charset="0"/>
                        </a:rPr>
                        <a:t>Proof-of-Stake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Palatino Linotype" panose="02040502050505030304" pitchFamily="18" charset="0"/>
                        </a:rPr>
                        <a:t>Traditional BFT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6166752"/>
                  </a:ext>
                </a:extLst>
              </a:tr>
              <a:tr h="614988">
                <a:tc>
                  <a:txBody>
                    <a:bodyPr/>
                    <a:lstStyle/>
                    <a:p>
                      <a:pPr algn="just"/>
                      <a:r>
                        <a:rPr lang="en-US" sz="2400" b="1" i="0" dirty="0">
                          <a:latin typeface="Palatino Linotype" panose="02040502050505030304" pitchFamily="18" charset="0"/>
                        </a:rPr>
                        <a:t>Energy Efficient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i="0" dirty="0"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i="0"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1370357"/>
                  </a:ext>
                </a:extLst>
              </a:tr>
              <a:tr h="614988">
                <a:tc>
                  <a:txBody>
                    <a:bodyPr/>
                    <a:lstStyle/>
                    <a:p>
                      <a:pPr algn="just"/>
                      <a:r>
                        <a:rPr lang="en-US" sz="2400" b="1" i="0" dirty="0">
                          <a:latin typeface="Palatino Linotype" panose="02040502050505030304" pitchFamily="18" charset="0"/>
                        </a:rPr>
                        <a:t>Incentive Independence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i="0"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i="0"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1157370"/>
                  </a:ext>
                </a:extLst>
              </a:tr>
              <a:tr h="614988">
                <a:tc>
                  <a:txBody>
                    <a:bodyPr/>
                    <a:lstStyle/>
                    <a:p>
                      <a:pPr algn="just"/>
                      <a:r>
                        <a:rPr lang="en-US" sz="2400" b="1" i="0" dirty="0">
                          <a:latin typeface="Palatino Linotype" panose="02040502050505030304" pitchFamily="18" charset="0"/>
                        </a:rPr>
                        <a:t>Identity Hiding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i="0" dirty="0"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i="0" dirty="0">
                        <a:latin typeface="Palatino Linotype" panose="0204050205050503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4131137"/>
                  </a:ext>
                </a:extLst>
              </a:tr>
            </a:tbl>
          </a:graphicData>
        </a:graphic>
      </p:graphicFrame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0D4393AE-CF78-FE4C-9E25-35B643985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42821" y="2623823"/>
            <a:ext cx="755374" cy="755374"/>
          </a:xfrm>
          <a:prstGeom prst="rect">
            <a:avLst/>
          </a:prstGeom>
        </p:spPr>
      </p:pic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91928747-0201-FF43-9DE0-2B4D7602F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4629" y="2623823"/>
            <a:ext cx="755374" cy="755374"/>
          </a:xfrm>
          <a:prstGeom prst="rect">
            <a:avLst/>
          </a:prstGeom>
        </p:spPr>
      </p:pic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96CDF9B9-3D5D-5547-BE5D-59B9EF08B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4629" y="3199441"/>
            <a:ext cx="755374" cy="755374"/>
          </a:xfrm>
          <a:prstGeom prst="rect">
            <a:avLst/>
          </a:prstGeom>
        </p:spPr>
      </p:pic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DD887CE3-A69C-A44B-9E98-35F8FFCAE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42821" y="3868579"/>
            <a:ext cx="755374" cy="755374"/>
          </a:xfrm>
          <a:prstGeom prst="rect">
            <a:avLst/>
          </a:prstGeom>
        </p:spPr>
      </p:pic>
      <p:pic>
        <p:nvPicPr>
          <p:cNvPr id="6" name="Graphic 5" descr="Close with solid fill">
            <a:extLst>
              <a:ext uri="{FF2B5EF4-FFF2-40B4-BE49-F238E27FC236}">
                <a16:creationId xmlns:a16="http://schemas.microsoft.com/office/drawing/2014/main" id="{67550939-73B4-8D40-ABA2-5C3ECAA979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42821" y="3245038"/>
            <a:ext cx="755374" cy="755374"/>
          </a:xfrm>
          <a:prstGeom prst="rect">
            <a:avLst/>
          </a:prstGeom>
        </p:spPr>
      </p:pic>
      <p:pic>
        <p:nvPicPr>
          <p:cNvPr id="13" name="Graphic 12" descr="Close with solid fill">
            <a:extLst>
              <a:ext uri="{FF2B5EF4-FFF2-40B4-BE49-F238E27FC236}">
                <a16:creationId xmlns:a16="http://schemas.microsoft.com/office/drawing/2014/main" id="{5E33AA38-185D-754C-94B1-7CBD918E35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44629" y="3864938"/>
            <a:ext cx="755374" cy="755374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97ABC57-707A-184F-AB13-ABF4A0BAC0FC}"/>
              </a:ext>
            </a:extLst>
          </p:cNvPr>
          <p:cNvSpPr/>
          <p:nvPr/>
        </p:nvSpPr>
        <p:spPr>
          <a:xfrm>
            <a:off x="7730835" y="1581908"/>
            <a:ext cx="3269673" cy="3281038"/>
          </a:xfrm>
          <a:prstGeom prst="ellipse">
            <a:avLst/>
          </a:prstGeom>
          <a:noFill/>
          <a:ln w="730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D35D6B-5A10-AA40-9BC3-9E36005B87F7}"/>
              </a:ext>
            </a:extLst>
          </p:cNvPr>
          <p:cNvSpPr txBox="1"/>
          <p:nvPr/>
        </p:nvSpPr>
        <p:spPr>
          <a:xfrm>
            <a:off x="3449782" y="5090327"/>
            <a:ext cx="8589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Our focus </a:t>
            </a:r>
            <a:r>
              <a:rPr lang="en-US" sz="36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36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Permissioned Blockchains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83B0B5-1B06-2842-BCC2-80E7864E618C}"/>
              </a:ext>
            </a:extLst>
          </p:cNvPr>
          <p:cNvSpPr txBox="1"/>
          <p:nvPr/>
        </p:nvSpPr>
        <p:spPr>
          <a:xfrm>
            <a:off x="1953491" y="4813327"/>
            <a:ext cx="98505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Applications include Blockchain Databases </a:t>
            </a:r>
            <a:r>
              <a:rPr lang="en-US" sz="36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Acceptable to Organizations</a:t>
            </a:r>
            <a:endParaRPr lang="en-US" sz="3600" b="1" dirty="0">
              <a:solidFill>
                <a:srgbClr val="00206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4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  <p:bldP spid="15" grpId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>
            <a:off x="2159918" y="2760552"/>
            <a:ext cx="3998440" cy="2286964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8539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4CC81D-BDE3-4B47-8C7E-3B72DC2A4B8E}"/>
              </a:ext>
            </a:extLst>
          </p:cNvPr>
          <p:cNvGrpSpPr/>
          <p:nvPr/>
        </p:nvGrpSpPr>
        <p:grpSpPr>
          <a:xfrm>
            <a:off x="274685" y="4114674"/>
            <a:ext cx="1798843" cy="1959142"/>
            <a:chOff x="919383" y="3205054"/>
            <a:chExt cx="1798843" cy="195914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47653A3-9322-D841-B5B2-4FDE9AA7D746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7" name="Graphic 6" descr="School girl with solid fill">
              <a:extLst>
                <a:ext uri="{FF2B5EF4-FFF2-40B4-BE49-F238E27FC236}">
                  <a16:creationId xmlns:a16="http://schemas.microsoft.com/office/drawing/2014/main" id="{2D224471-1154-C04D-868A-BC15B3CD6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4A8B989-57F1-244A-A81D-E5D176A2522A}"/>
              </a:ext>
            </a:extLst>
          </p:cNvPr>
          <p:cNvGrpSpPr/>
          <p:nvPr/>
        </p:nvGrpSpPr>
        <p:grpSpPr>
          <a:xfrm>
            <a:off x="10110188" y="3777464"/>
            <a:ext cx="1798843" cy="1945890"/>
            <a:chOff x="3076398" y="3205054"/>
            <a:chExt cx="1798843" cy="1945890"/>
          </a:xfrm>
        </p:grpSpPr>
        <p:pic>
          <p:nvPicPr>
            <p:cNvPr id="18" name="Graphic 17" descr="School boy with solid fill">
              <a:extLst>
                <a:ext uri="{FF2B5EF4-FFF2-40B4-BE49-F238E27FC236}">
                  <a16:creationId xmlns:a16="http://schemas.microsoft.com/office/drawing/2014/main" id="{061DA0F4-0FB3-CB4C-97F6-EFC42CF28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D150582-CC85-2B4A-BE18-5CCE5854FBBA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23D71DD-FBEA-E140-9C03-2236CAB97E8D}"/>
              </a:ext>
            </a:extLst>
          </p:cNvPr>
          <p:cNvGrpSpPr/>
          <p:nvPr/>
        </p:nvGrpSpPr>
        <p:grpSpPr>
          <a:xfrm>
            <a:off x="5112764" y="250217"/>
            <a:ext cx="2179981" cy="2327028"/>
            <a:chOff x="4927236" y="443681"/>
            <a:chExt cx="2179981" cy="2327028"/>
          </a:xfrm>
        </p:grpSpPr>
        <p:pic>
          <p:nvPicPr>
            <p:cNvPr id="9" name="Graphic 8" descr="Bank outline">
              <a:extLst>
                <a:ext uri="{FF2B5EF4-FFF2-40B4-BE49-F238E27FC236}">
                  <a16:creationId xmlns:a16="http://schemas.microsoft.com/office/drawing/2014/main" id="{8D482286-F20F-0D40-A433-B938E8B76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27236" y="443681"/>
              <a:ext cx="2179981" cy="2179981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75789F6-C4D0-8442-A5DC-04376700A662}"/>
                </a:ext>
              </a:extLst>
            </p:cNvPr>
            <p:cNvSpPr txBox="1"/>
            <p:nvPr/>
          </p:nvSpPr>
          <p:spPr>
            <a:xfrm>
              <a:off x="5475977" y="2370599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Bank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A7BB99C5-DECB-6F48-9C6A-4197C21CF5E9}"/>
              </a:ext>
            </a:extLst>
          </p:cNvPr>
          <p:cNvSpPr txBox="1"/>
          <p:nvPr/>
        </p:nvSpPr>
        <p:spPr>
          <a:xfrm rot="19775439">
            <a:off x="2750116" y="3530527"/>
            <a:ext cx="212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Savings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AC59CFF-9604-2844-80B4-E4DEC7B2D3B2}"/>
              </a:ext>
            </a:extLst>
          </p:cNvPr>
          <p:cNvCxnSpPr>
            <a:cxnSpLocks/>
          </p:cNvCxnSpPr>
          <p:nvPr/>
        </p:nvCxnSpPr>
        <p:spPr>
          <a:xfrm flipH="1" flipV="1">
            <a:off x="6345206" y="2763379"/>
            <a:ext cx="3716866" cy="2437256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5EFF99A1-B154-6B4A-B770-2CC713452220}"/>
              </a:ext>
            </a:extLst>
          </p:cNvPr>
          <p:cNvSpPr txBox="1"/>
          <p:nvPr/>
        </p:nvSpPr>
        <p:spPr>
          <a:xfrm rot="1928369">
            <a:off x="7141090" y="3453716"/>
            <a:ext cx="212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Savings</a:t>
            </a:r>
          </a:p>
        </p:txBody>
      </p:sp>
    </p:spTree>
    <p:extLst>
      <p:ext uri="{BB962C8B-B14F-4D97-AF65-F5344CB8AC3E}">
        <p14:creationId xmlns:p14="http://schemas.microsoft.com/office/powerpoint/2010/main" val="147918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8428"/>
            <a:ext cx="12160752" cy="166443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Research Focus 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b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</a:br>
            <a:r>
              <a:rPr lang="en-US" sz="4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Make BFT Consensus Efficient</a:t>
            </a:r>
            <a:endParaRPr lang="en-US" altLang="en-US" sz="4400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8AA389-A2B3-854A-8D10-9001BB1E8813}"/>
              </a:ext>
            </a:extLst>
          </p:cNvPr>
          <p:cNvSpPr txBox="1"/>
          <p:nvPr/>
        </p:nvSpPr>
        <p:spPr>
          <a:xfrm>
            <a:off x="3008243" y="3761047"/>
            <a:ext cx="6175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No Compromise on Security</a:t>
            </a:r>
          </a:p>
        </p:txBody>
      </p:sp>
    </p:spTree>
    <p:extLst>
      <p:ext uri="{BB962C8B-B14F-4D97-AF65-F5344CB8AC3E}">
        <p14:creationId xmlns:p14="http://schemas.microsoft.com/office/powerpoint/2010/main" val="263614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5503227"/>
            <a:ext cx="10515600" cy="50667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First practical BFT implementation.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105373" y="3576926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/>
          <p:nvPr/>
        </p:nvCxnSpPr>
        <p:spPr>
          <a:xfrm>
            <a:off x="2105373" y="2936846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105373" y="2296766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105373" y="4217006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1125282" y="1481084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809816" y="2742056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809816" y="3348223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710304" y="4021178"/>
            <a:ext cx="1385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105373" y="1661580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909595" y="2135889"/>
            <a:ext cx="1114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345072" y="1674599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4163555" y="2303438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4163555" y="2303438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163555" y="2296766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334755" y="166158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163555" y="1676119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992355" y="1676119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821155" y="166575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6000174" y="2290095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6002671" y="2303438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5982039" y="3581547"/>
            <a:ext cx="1844108" cy="6369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7496F28-A145-4495-9631-B39E24071410}"/>
              </a:ext>
            </a:extLst>
          </p:cNvPr>
          <p:cNvCxnSpPr>
            <a:cxnSpLocks/>
          </p:cNvCxnSpPr>
          <p:nvPr/>
        </p:nvCxnSpPr>
        <p:spPr>
          <a:xfrm>
            <a:off x="5992355" y="2936846"/>
            <a:ext cx="1846770" cy="6361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>
            <a:off x="5982039" y="2936846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 flipV="1">
            <a:off x="5992355" y="2943046"/>
            <a:ext cx="1828799" cy="633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649955" y="1654964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367007" y="1680083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399321" y="4222983"/>
            <a:ext cx="1600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O(n)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508335" y="4229102"/>
            <a:ext cx="1135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</a:t>
            </a:r>
            <a:r>
              <a:rPr lang="en-US" sz="2000" baseline="30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356577" y="4222236"/>
            <a:ext cx="1180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Commit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</a:t>
            </a:r>
            <a:r>
              <a:rPr lang="en-US" sz="2000" baseline="30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7E5C4081-05C2-47D9-B9FC-E95B8D087EF4}"/>
              </a:ext>
            </a:extLst>
          </p:cNvPr>
          <p:cNvCxnSpPr>
            <a:cxnSpLocks/>
          </p:cNvCxnSpPr>
          <p:nvPr/>
        </p:nvCxnSpPr>
        <p:spPr>
          <a:xfrm flipV="1">
            <a:off x="7841786" y="2283903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CEEF9964-3F56-48B7-9B73-56CCF0194CD7}"/>
              </a:ext>
            </a:extLst>
          </p:cNvPr>
          <p:cNvCxnSpPr>
            <a:cxnSpLocks/>
          </p:cNvCxnSpPr>
          <p:nvPr/>
        </p:nvCxnSpPr>
        <p:spPr>
          <a:xfrm flipV="1">
            <a:off x="7844283" y="2297246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129AF4AC-8D21-49FE-8C5F-F19DBE3A7819}"/>
              </a:ext>
            </a:extLst>
          </p:cNvPr>
          <p:cNvCxnSpPr>
            <a:cxnSpLocks/>
          </p:cNvCxnSpPr>
          <p:nvPr/>
        </p:nvCxnSpPr>
        <p:spPr>
          <a:xfrm>
            <a:off x="7823651" y="3575355"/>
            <a:ext cx="1844108" cy="6369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D3062CA9-3BC6-475C-B4B5-AAC3728011A3}"/>
              </a:ext>
            </a:extLst>
          </p:cNvPr>
          <p:cNvCxnSpPr>
            <a:cxnSpLocks/>
          </p:cNvCxnSpPr>
          <p:nvPr/>
        </p:nvCxnSpPr>
        <p:spPr>
          <a:xfrm>
            <a:off x="7833967" y="2930654"/>
            <a:ext cx="1815988" cy="6361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D7B54EDE-6105-4838-897F-5161CD790A55}"/>
              </a:ext>
            </a:extLst>
          </p:cNvPr>
          <p:cNvCxnSpPr>
            <a:cxnSpLocks/>
          </p:cNvCxnSpPr>
          <p:nvPr/>
        </p:nvCxnSpPr>
        <p:spPr>
          <a:xfrm>
            <a:off x="7823651" y="2930654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1926913D-7CDF-4A38-8A67-1FA64FD48760}"/>
              </a:ext>
            </a:extLst>
          </p:cNvPr>
          <p:cNvCxnSpPr>
            <a:cxnSpLocks/>
          </p:cNvCxnSpPr>
          <p:nvPr/>
        </p:nvCxnSpPr>
        <p:spPr>
          <a:xfrm flipV="1">
            <a:off x="7833967" y="2936854"/>
            <a:ext cx="1828799" cy="633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>
            <a:off x="7813335" y="2301342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>
            <a:off x="7813335" y="2301342"/>
            <a:ext cx="1839115" cy="125430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813335" y="2294670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1034255" y="164691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652450" y="1654965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 flipV="1">
            <a:off x="9660269" y="1654965"/>
            <a:ext cx="1373986" cy="12655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 flipV="1">
            <a:off x="9652450" y="1661555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882177" y="4221233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44950" y="4229365"/>
            <a:ext cx="109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180496" y="1566046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180496" y="2178073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180496" y="2813259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180496" y="3472068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180496" y="4100227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1C38094-B120-6A4D-A4FC-290BC1F69DB7}"/>
              </a:ext>
            </a:extLst>
          </p:cNvPr>
          <p:cNvSpPr txBox="1">
            <a:spLocks/>
          </p:cNvSpPr>
          <p:nvPr/>
        </p:nvSpPr>
        <p:spPr bwMode="auto">
          <a:xfrm>
            <a:off x="482894" y="467501"/>
            <a:ext cx="109728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Practical Byzantine Fault Tolerance (PBFT)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FCFC1666-B4DB-7147-BA9A-62F158333D2C}"/>
              </a:ext>
            </a:extLst>
          </p:cNvPr>
          <p:cNvSpPr txBox="1">
            <a:spLocks/>
          </p:cNvSpPr>
          <p:nvPr/>
        </p:nvSpPr>
        <p:spPr bwMode="auto">
          <a:xfrm>
            <a:off x="833058" y="5498311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Consensus among n replicas &amp; at most f byzantine </a:t>
            </a: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n &gt;= 3f+1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BF510D20-8D87-2742-95BE-7CF9E359191F}"/>
              </a:ext>
            </a:extLst>
          </p:cNvPr>
          <p:cNvSpPr txBox="1">
            <a:spLocks/>
          </p:cNvSpPr>
          <p:nvPr/>
        </p:nvSpPr>
        <p:spPr bwMode="auto">
          <a:xfrm>
            <a:off x="844828" y="5502240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 = 4 replicas and f &lt;= 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040792-7757-8E42-9814-562F00DD0428}"/>
              </a:ext>
            </a:extLst>
          </p:cNvPr>
          <p:cNvGrpSpPr/>
          <p:nvPr/>
        </p:nvGrpSpPr>
        <p:grpSpPr>
          <a:xfrm>
            <a:off x="8863023" y="1801205"/>
            <a:ext cx="1554164" cy="3599982"/>
            <a:chOff x="8852975" y="1630388"/>
            <a:chExt cx="1554164" cy="359998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604207A-B0F0-6E43-9F52-B0647A997477}"/>
                </a:ext>
              </a:extLst>
            </p:cNvPr>
            <p:cNvSpPr/>
            <p:nvPr/>
          </p:nvSpPr>
          <p:spPr>
            <a:xfrm>
              <a:off x="9457323" y="1630388"/>
              <a:ext cx="345469" cy="2597766"/>
            </a:xfrm>
            <a:prstGeom prst="ellipse">
              <a:avLst/>
            </a:prstGeom>
            <a:noFill/>
            <a:ln w="412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13928AE-EF02-5F45-874C-1E3DA0538D5D}"/>
                </a:ext>
              </a:extLst>
            </p:cNvPr>
            <p:cNvCxnSpPr>
              <a:stCxn id="10" idx="4"/>
            </p:cNvCxnSpPr>
            <p:nvPr/>
          </p:nvCxnSpPr>
          <p:spPr>
            <a:xfrm flipH="1">
              <a:off x="9630057" y="4228154"/>
              <a:ext cx="1" cy="48962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itle 1">
              <a:extLst>
                <a:ext uri="{FF2B5EF4-FFF2-40B4-BE49-F238E27FC236}">
                  <a16:creationId xmlns:a16="http://schemas.microsoft.com/office/drawing/2014/main" id="{018E24F6-F2BA-8B44-A8D3-2093884043F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852975" y="4723693"/>
              <a:ext cx="1554164" cy="5066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srgbClr val="002060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Execute</a:t>
              </a:r>
              <a:endParaRPr lang="en-US" altLang="en-US" sz="2400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3" name="Graphic 62" descr="School girl with solid fill">
            <a:extLst>
              <a:ext uri="{FF2B5EF4-FFF2-40B4-BE49-F238E27FC236}">
                <a16:creationId xmlns:a16="http://schemas.microsoft.com/office/drawing/2014/main" id="{DE94D6E0-1740-5E47-AB77-C0423254A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954" y="1153131"/>
            <a:ext cx="838012" cy="838012"/>
          </a:xfrm>
          <a:prstGeom prst="rect">
            <a:avLst/>
          </a:prstGeom>
        </p:spPr>
      </p:pic>
      <p:pic>
        <p:nvPicPr>
          <p:cNvPr id="65" name="Graphic 64" descr="Database">
            <a:extLst>
              <a:ext uri="{FF2B5EF4-FFF2-40B4-BE49-F238E27FC236}">
                <a16:creationId xmlns:a16="http://schemas.microsoft.com/office/drawing/2014/main" id="{06D6BFD0-CFB4-3440-ACB1-A2577B595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16" y="1929271"/>
            <a:ext cx="671063" cy="702517"/>
          </a:xfrm>
          <a:prstGeom prst="rect">
            <a:avLst/>
          </a:prstGeom>
        </p:spPr>
      </p:pic>
      <p:pic>
        <p:nvPicPr>
          <p:cNvPr id="66" name="Graphic 65" descr="Database">
            <a:extLst>
              <a:ext uri="{FF2B5EF4-FFF2-40B4-BE49-F238E27FC236}">
                <a16:creationId xmlns:a16="http://schemas.microsoft.com/office/drawing/2014/main" id="{C32080C0-83D1-E345-9FC1-BBE56AC20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021" y="2612526"/>
            <a:ext cx="671063" cy="702517"/>
          </a:xfrm>
          <a:prstGeom prst="rect">
            <a:avLst/>
          </a:prstGeom>
        </p:spPr>
      </p:pic>
      <p:pic>
        <p:nvPicPr>
          <p:cNvPr id="68" name="Graphic 67" descr="Database">
            <a:extLst>
              <a:ext uri="{FF2B5EF4-FFF2-40B4-BE49-F238E27FC236}">
                <a16:creationId xmlns:a16="http://schemas.microsoft.com/office/drawing/2014/main" id="{72C4F664-A42D-0B46-B9AE-5A9C39EF7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616" y="3291809"/>
            <a:ext cx="671063" cy="702517"/>
          </a:xfrm>
          <a:prstGeom prst="rect">
            <a:avLst/>
          </a:prstGeom>
        </p:spPr>
      </p:pic>
      <p:pic>
        <p:nvPicPr>
          <p:cNvPr id="69" name="Graphic 68" descr="Database">
            <a:extLst>
              <a:ext uri="{FF2B5EF4-FFF2-40B4-BE49-F238E27FC236}">
                <a16:creationId xmlns:a16="http://schemas.microsoft.com/office/drawing/2014/main" id="{9A377AFF-418B-2B42-B234-69BB8164CA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616" y="4021178"/>
            <a:ext cx="671063" cy="702517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EB0D25BB-2BEA-0847-8A38-5440B9A698B0}"/>
              </a:ext>
            </a:extLst>
          </p:cNvPr>
          <p:cNvSpPr txBox="1"/>
          <p:nvPr/>
        </p:nvSpPr>
        <p:spPr>
          <a:xfrm>
            <a:off x="3804128" y="5449935"/>
            <a:ext cx="5084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Two Phases of O(n</a:t>
            </a:r>
            <a:r>
              <a:rPr lang="en-US" sz="3600" b="1" baseline="30000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)!!!</a:t>
            </a:r>
          </a:p>
        </p:txBody>
      </p:sp>
    </p:spTree>
    <p:extLst>
      <p:ext uri="{BB962C8B-B14F-4D97-AF65-F5344CB8AC3E}">
        <p14:creationId xmlns:p14="http://schemas.microsoft.com/office/powerpoint/2010/main" val="249207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/>
      <p:bldP spid="10241" grpId="1"/>
      <p:bldP spid="10279" grpId="0"/>
      <p:bldP spid="168" grpId="0"/>
      <p:bldP spid="169" grpId="0"/>
      <p:bldP spid="170" grpId="0"/>
      <p:bldP spid="214" grpId="0"/>
      <p:bldP spid="215" grpId="0"/>
      <p:bldP spid="57" grpId="0"/>
      <p:bldP spid="57" grpId="1"/>
      <p:bldP spid="58" grpId="0"/>
      <p:bldP spid="58" grpId="1"/>
      <p:bldP spid="7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</a:rPr>
              <a:t>Several Exciting Solutions</a:t>
            </a:r>
            <a:endParaRPr lang="en-US" altLang="en-US" dirty="0">
              <a:solidFill>
                <a:srgbClr val="00B05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88855" y="2025254"/>
            <a:ext cx="5614289" cy="3062249"/>
          </a:xfrm>
        </p:spPr>
        <p:txBody>
          <a:bodyPr rtlCol="0"/>
          <a:lstStyle/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dirty="0">
                <a:latin typeface="Palatino Linotype" panose="02040502050505030304" pitchFamily="18" charset="0"/>
                <a:sym typeface="Wingdings" pitchFamily="2" charset="2"/>
              </a:rPr>
              <a:t> Twin-path protocols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err="1">
                <a:latin typeface="Palatino Linotype" panose="02040502050505030304" pitchFamily="18" charset="0"/>
                <a:sym typeface="Wingdings" pitchFamily="2" charset="2"/>
              </a:rPr>
              <a:t>Zyzzva</a:t>
            </a: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 [SOSP’07], SBFT [DSN’19]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Fast-path and Slow-path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Fall in throughput on failures.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May depend on client (Zyzzyva)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46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99318" y="3387444"/>
            <a:ext cx="10515600" cy="589777"/>
          </a:xfrm>
        </p:spPr>
        <p:txBody>
          <a:bodyPr/>
          <a:lstStyle/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Speculative Execution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C0B53ADB-8E97-264A-B7FC-751DB95DA5A3}"/>
              </a:ext>
            </a:extLst>
          </p:cNvPr>
          <p:cNvSpPr txBox="1">
            <a:spLocks/>
          </p:cNvSpPr>
          <p:nvPr/>
        </p:nvSpPr>
        <p:spPr bwMode="auto">
          <a:xfrm>
            <a:off x="0" y="734557"/>
            <a:ext cx="121920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Proof-of-Execution (PoE)*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0649526C-8725-FD45-BDB3-B4BA9D4CA662}"/>
              </a:ext>
            </a:extLst>
          </p:cNvPr>
          <p:cNvSpPr txBox="1">
            <a:spLocks/>
          </p:cNvSpPr>
          <p:nvPr/>
        </p:nvSpPr>
        <p:spPr bwMode="auto">
          <a:xfrm>
            <a:off x="905946" y="4162707"/>
            <a:ext cx="10515600" cy="589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Out-of-Order</a:t>
            </a:r>
            <a:r>
              <a:rPr lang="en-US" sz="2400" dirty="0">
                <a:latin typeface="Palatino Linotype" panose="02040502050505030304" pitchFamily="18" charset="0"/>
              </a:rPr>
              <a:t> Message Processing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8F3ABC60-5881-B94C-BE8D-A749B046D8D5}"/>
              </a:ext>
            </a:extLst>
          </p:cNvPr>
          <p:cNvSpPr txBox="1">
            <a:spLocks/>
          </p:cNvSpPr>
          <p:nvPr/>
        </p:nvSpPr>
        <p:spPr bwMode="auto">
          <a:xfrm>
            <a:off x="899321" y="2565806"/>
            <a:ext cx="10515600" cy="589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latin typeface="Palatino Linotype" panose="02040502050505030304" pitchFamily="18" charset="0"/>
              </a:rPr>
              <a:t>Three-phase 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Linear</a:t>
            </a:r>
            <a:r>
              <a:rPr lang="en-US" sz="2400" dirty="0">
                <a:latin typeface="Palatino Linotype" panose="02040502050505030304" pitchFamily="18" charset="0"/>
              </a:rPr>
              <a:t> protocol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EDDA84BE-098F-BA4B-A321-BE2B33DFEE78}"/>
              </a:ext>
            </a:extLst>
          </p:cNvPr>
          <p:cNvSpPr txBox="1">
            <a:spLocks/>
          </p:cNvSpPr>
          <p:nvPr/>
        </p:nvSpPr>
        <p:spPr bwMode="auto">
          <a:xfrm>
            <a:off x="899322" y="4924708"/>
            <a:ext cx="10515600" cy="589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No dependence </a:t>
            </a:r>
            <a:r>
              <a:rPr lang="en-US" sz="2400" dirty="0">
                <a:latin typeface="Palatino Linotype" panose="02040502050505030304" pitchFamily="18" charset="0"/>
              </a:rPr>
              <a:t>on clients or trusted component.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50FDC84-8DFB-BF47-8C4F-1ECCF95521FF}"/>
              </a:ext>
            </a:extLst>
          </p:cNvPr>
          <p:cNvSpPr txBox="1">
            <a:spLocks/>
          </p:cNvSpPr>
          <p:nvPr/>
        </p:nvSpPr>
        <p:spPr bwMode="auto">
          <a:xfrm>
            <a:off x="-1" y="6497354"/>
            <a:ext cx="3681047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EDBT 2021.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7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/>
      <p:bldP spid="45" grpId="0"/>
      <p:bldP spid="47" grpId="0"/>
      <p:bldP spid="5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105373" y="3513579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/>
          <p:nvPr/>
        </p:nvCxnSpPr>
        <p:spPr>
          <a:xfrm>
            <a:off x="2105373" y="2873499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105373" y="2233419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105373" y="4153659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1125282" y="1417737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809816" y="2678709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809816" y="3284876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643103" y="3888311"/>
            <a:ext cx="1385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 </a:t>
            </a:r>
          </a:p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105373" y="1598233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909595" y="2072542"/>
            <a:ext cx="1114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345072" y="1611252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4163555" y="2240091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4163555" y="2240091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163555" y="2233419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334755" y="159823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163555" y="161277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992355" y="1612772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821155" y="160240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6000174" y="2226748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6002671" y="2240091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649955" y="1591617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367007" y="1616736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399321" y="4159636"/>
            <a:ext cx="1600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 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508335" y="4165755"/>
            <a:ext cx="1135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 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267450" y="4158889"/>
            <a:ext cx="976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Certify</a:t>
            </a:r>
          </a:p>
        </p:txBody>
      </p: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>
            <a:off x="7813335" y="2237995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>
            <a:off x="7813335" y="2237995"/>
            <a:ext cx="1839115" cy="125430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813335" y="2231323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1034255" y="158356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652450" y="1591618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 flipV="1">
            <a:off x="9660269" y="1591618"/>
            <a:ext cx="1373986" cy="12655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 flipV="1">
            <a:off x="9652450" y="1598208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882177" y="4157886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44950" y="4166018"/>
            <a:ext cx="109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180496" y="1502699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180496" y="2114726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180496" y="2749912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180496" y="3408721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180496" y="4036880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C0B53ADB-8E97-264A-B7FC-751DB95DA5A3}"/>
              </a:ext>
            </a:extLst>
          </p:cNvPr>
          <p:cNvSpPr txBox="1">
            <a:spLocks/>
          </p:cNvSpPr>
          <p:nvPr/>
        </p:nvSpPr>
        <p:spPr bwMode="auto">
          <a:xfrm>
            <a:off x="0" y="323739"/>
            <a:ext cx="121920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Proof-of-Execution (PoE)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0DB6A742-0646-E841-9EDD-4F7101631EFE}"/>
              </a:ext>
            </a:extLst>
          </p:cNvPr>
          <p:cNvSpPr txBox="1">
            <a:spLocks/>
          </p:cNvSpPr>
          <p:nvPr/>
        </p:nvSpPr>
        <p:spPr bwMode="auto">
          <a:xfrm>
            <a:off x="897836" y="5445924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 = 4 replicas and f &lt;= 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BF0DB6B-00C8-DC4C-8D03-3FF4CD9F85A2}"/>
              </a:ext>
            </a:extLst>
          </p:cNvPr>
          <p:cNvGrpSpPr/>
          <p:nvPr/>
        </p:nvGrpSpPr>
        <p:grpSpPr>
          <a:xfrm>
            <a:off x="8852975" y="1709900"/>
            <a:ext cx="1554164" cy="3599982"/>
            <a:chOff x="8852975" y="1630388"/>
            <a:chExt cx="1554164" cy="3599982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DF636A6-BC14-1E4C-B04B-C95F1151DA51}"/>
                </a:ext>
              </a:extLst>
            </p:cNvPr>
            <p:cNvSpPr/>
            <p:nvPr/>
          </p:nvSpPr>
          <p:spPr>
            <a:xfrm>
              <a:off x="9457323" y="1630388"/>
              <a:ext cx="345469" cy="2597766"/>
            </a:xfrm>
            <a:prstGeom prst="ellipse">
              <a:avLst/>
            </a:prstGeom>
            <a:noFill/>
            <a:ln w="412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61726B2-47E9-7746-9D39-BC31E06135E9}"/>
                </a:ext>
              </a:extLst>
            </p:cNvPr>
            <p:cNvCxnSpPr>
              <a:stCxn id="55" idx="4"/>
            </p:cNvCxnSpPr>
            <p:nvPr/>
          </p:nvCxnSpPr>
          <p:spPr>
            <a:xfrm flipH="1">
              <a:off x="9630057" y="4228154"/>
              <a:ext cx="1" cy="48962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D52423B0-C83B-3747-A650-560271292BC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852975" y="4723693"/>
              <a:ext cx="1554164" cy="5066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srgbClr val="002060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Execute</a:t>
              </a:r>
              <a:endParaRPr lang="en-US" altLang="en-US" sz="2400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Graphic 57" descr="School girl with solid fill">
            <a:extLst>
              <a:ext uri="{FF2B5EF4-FFF2-40B4-BE49-F238E27FC236}">
                <a16:creationId xmlns:a16="http://schemas.microsoft.com/office/drawing/2014/main" id="{77396B2D-AFF0-264E-9E41-9B5F9B097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954" y="1153131"/>
            <a:ext cx="838012" cy="838012"/>
          </a:xfrm>
          <a:prstGeom prst="rect">
            <a:avLst/>
          </a:prstGeom>
        </p:spPr>
      </p:pic>
      <p:pic>
        <p:nvPicPr>
          <p:cNvPr id="59" name="Graphic 58" descr="Database">
            <a:extLst>
              <a:ext uri="{FF2B5EF4-FFF2-40B4-BE49-F238E27FC236}">
                <a16:creationId xmlns:a16="http://schemas.microsoft.com/office/drawing/2014/main" id="{967D073E-F5EF-9E41-9C05-3CDAF451C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16" y="1929271"/>
            <a:ext cx="671063" cy="702517"/>
          </a:xfrm>
          <a:prstGeom prst="rect">
            <a:avLst/>
          </a:prstGeom>
        </p:spPr>
      </p:pic>
      <p:pic>
        <p:nvPicPr>
          <p:cNvPr id="60" name="Graphic 59" descr="Database">
            <a:extLst>
              <a:ext uri="{FF2B5EF4-FFF2-40B4-BE49-F238E27FC236}">
                <a16:creationId xmlns:a16="http://schemas.microsoft.com/office/drawing/2014/main" id="{86BAF7AF-691E-4143-8BAE-2CCB3C3708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021" y="2612526"/>
            <a:ext cx="671063" cy="702517"/>
          </a:xfrm>
          <a:prstGeom prst="rect">
            <a:avLst/>
          </a:prstGeom>
        </p:spPr>
      </p:pic>
      <p:pic>
        <p:nvPicPr>
          <p:cNvPr id="61" name="Graphic 60" descr="Database">
            <a:extLst>
              <a:ext uri="{FF2B5EF4-FFF2-40B4-BE49-F238E27FC236}">
                <a16:creationId xmlns:a16="http://schemas.microsoft.com/office/drawing/2014/main" id="{5C7A3734-0CBF-EF41-805F-42B8DA7B2F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616" y="3291809"/>
            <a:ext cx="671063" cy="702517"/>
          </a:xfrm>
          <a:prstGeom prst="rect">
            <a:avLst/>
          </a:prstGeom>
        </p:spPr>
      </p:pic>
      <p:pic>
        <p:nvPicPr>
          <p:cNvPr id="62" name="Graphic 61" descr="Database">
            <a:extLst>
              <a:ext uri="{FF2B5EF4-FFF2-40B4-BE49-F238E27FC236}">
                <a16:creationId xmlns:a16="http://schemas.microsoft.com/office/drawing/2014/main" id="{460091E7-BD78-684A-9DE3-2F6D4117A7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616" y="4021178"/>
            <a:ext cx="671063" cy="70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72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9" grpId="0"/>
      <p:bldP spid="168" grpId="0"/>
      <p:bldP spid="169" grpId="0"/>
      <p:bldP spid="170" grpId="0"/>
      <p:bldP spid="214" grpId="0"/>
      <p:bldP spid="215" grpId="0"/>
      <p:bldP spid="5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59743"/>
            <a:ext cx="12192000" cy="710066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Palatino Linotype" panose="02040502050505030304" pitchFamily="18" charset="0"/>
                <a:cs typeface="Times New Roman" panose="02020603050405020304" pitchFamily="18" charset="0"/>
              </a:rPr>
              <a:t>Magical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Ingredient 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Client Commit implies Finality</a:t>
            </a:r>
            <a:endParaRPr lang="en-US" altLang="en-US" b="1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1311291" y="2691716"/>
            <a:ext cx="9326546" cy="127201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</a:rPr>
              <a:t> If client receives n-f responses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Transaction will persist in time.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Replicas may be required to rollback</a:t>
            </a:r>
            <a:r>
              <a:rPr lang="en-US" sz="2400" dirty="0">
                <a:latin typeface="Palatino Linotype" panose="0204050205050503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78917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9" name="Graphic 8" descr="North America with solid fill">
            <a:extLst>
              <a:ext uri="{FF2B5EF4-FFF2-40B4-BE49-F238E27FC236}">
                <a16:creationId xmlns:a16="http://schemas.microsoft.com/office/drawing/2014/main" id="{0588E50F-44F5-8B46-91EE-72C04F87F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9980" y="295371"/>
            <a:ext cx="5209783" cy="5209783"/>
          </a:xfrm>
          <a:prstGeom prst="rect">
            <a:avLst/>
          </a:prstGeom>
        </p:spPr>
      </p:pic>
      <p:pic>
        <p:nvPicPr>
          <p:cNvPr id="11" name="Graphic 10" descr="Asia with solid fill">
            <a:extLst>
              <a:ext uri="{FF2B5EF4-FFF2-40B4-BE49-F238E27FC236}">
                <a16:creationId xmlns:a16="http://schemas.microsoft.com/office/drawing/2014/main" id="{2B7886E6-FE4D-6943-A3A0-A329EEE80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9096" y="-261698"/>
            <a:ext cx="6829539" cy="6829539"/>
          </a:xfrm>
          <a:prstGeom prst="rect">
            <a:avLst/>
          </a:prstGeom>
        </p:spPr>
      </p:pic>
      <p:pic>
        <p:nvPicPr>
          <p:cNvPr id="14" name="Graphic 13" descr="Africa with solid fill">
            <a:extLst>
              <a:ext uri="{FF2B5EF4-FFF2-40B4-BE49-F238E27FC236}">
                <a16:creationId xmlns:a16="http://schemas.microsoft.com/office/drawing/2014/main" id="{9F9A5A9F-075E-DC44-8910-3A930E6314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45962" y="3317251"/>
            <a:ext cx="3173579" cy="3173579"/>
          </a:xfrm>
          <a:prstGeom prst="rect">
            <a:avLst/>
          </a:prstGeom>
        </p:spPr>
      </p:pic>
      <p:pic>
        <p:nvPicPr>
          <p:cNvPr id="18" name="Graphic 17" descr="Europe with solid fill">
            <a:extLst>
              <a:ext uri="{FF2B5EF4-FFF2-40B4-BE49-F238E27FC236}">
                <a16:creationId xmlns:a16="http://schemas.microsoft.com/office/drawing/2014/main" id="{C4F7942A-B1E1-504D-8C54-1E79560819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15982" y="599495"/>
            <a:ext cx="3443353" cy="3443353"/>
          </a:xfrm>
          <a:prstGeom prst="rect">
            <a:avLst/>
          </a:prstGeom>
        </p:spPr>
      </p:pic>
      <p:pic>
        <p:nvPicPr>
          <p:cNvPr id="22" name="Graphic 21" descr="Australia with solid fill">
            <a:extLst>
              <a:ext uri="{FF2B5EF4-FFF2-40B4-BE49-F238E27FC236}">
                <a16:creationId xmlns:a16="http://schemas.microsoft.com/office/drawing/2014/main" id="{9C75AE95-03A1-9A4B-91A1-2FE3D56609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27273" y="5137356"/>
            <a:ext cx="1400505" cy="1400505"/>
          </a:xfrm>
          <a:prstGeom prst="rect">
            <a:avLst/>
          </a:prstGeom>
        </p:spPr>
      </p:pic>
      <p:pic>
        <p:nvPicPr>
          <p:cNvPr id="39" name="Graphic 38" descr="Internet">
            <a:extLst>
              <a:ext uri="{FF2B5EF4-FFF2-40B4-BE49-F238E27FC236}">
                <a16:creationId xmlns:a16="http://schemas.microsoft.com/office/drawing/2014/main" id="{DA4A1508-E325-3345-8CBC-9351952098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48100" y="2530280"/>
            <a:ext cx="758345" cy="739963"/>
          </a:xfrm>
          <a:prstGeom prst="rect">
            <a:avLst/>
          </a:prstGeom>
        </p:spPr>
      </p:pic>
      <p:pic>
        <p:nvPicPr>
          <p:cNvPr id="40" name="Graphic 39" descr="Internet">
            <a:extLst>
              <a:ext uri="{FF2B5EF4-FFF2-40B4-BE49-F238E27FC236}">
                <a16:creationId xmlns:a16="http://schemas.microsoft.com/office/drawing/2014/main" id="{E4CD9640-1012-B642-9743-CD211D066B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471919" y="5576851"/>
            <a:ext cx="555606" cy="542139"/>
          </a:xfrm>
          <a:prstGeom prst="rect">
            <a:avLst/>
          </a:prstGeom>
        </p:spPr>
      </p:pic>
      <p:pic>
        <p:nvPicPr>
          <p:cNvPr id="41" name="Graphic 40" descr="Internet">
            <a:extLst>
              <a:ext uri="{FF2B5EF4-FFF2-40B4-BE49-F238E27FC236}">
                <a16:creationId xmlns:a16="http://schemas.microsoft.com/office/drawing/2014/main" id="{9D6CDE1F-135F-874D-86FE-5B4925BC01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89315" y="3406088"/>
            <a:ext cx="792993" cy="773771"/>
          </a:xfrm>
          <a:prstGeom prst="rect">
            <a:avLst/>
          </a:prstGeom>
        </p:spPr>
      </p:pic>
      <p:pic>
        <p:nvPicPr>
          <p:cNvPr id="42" name="Graphic 41" descr="Male profile">
            <a:extLst>
              <a:ext uri="{FF2B5EF4-FFF2-40B4-BE49-F238E27FC236}">
                <a16:creationId xmlns:a16="http://schemas.microsoft.com/office/drawing/2014/main" id="{B2AF416D-2F6C-3A41-8911-B7953738EA3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680381" y="2291685"/>
            <a:ext cx="820382" cy="756077"/>
          </a:xfrm>
          <a:prstGeom prst="rect">
            <a:avLst/>
          </a:prstGeom>
        </p:spPr>
      </p:pic>
      <p:pic>
        <p:nvPicPr>
          <p:cNvPr id="45" name="Graphic 44" descr="School girl with solid fill">
            <a:extLst>
              <a:ext uri="{FF2B5EF4-FFF2-40B4-BE49-F238E27FC236}">
                <a16:creationId xmlns:a16="http://schemas.microsoft.com/office/drawing/2014/main" id="{C4287B3D-AE65-554A-87CF-AB770D932E3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543576" y="2841528"/>
            <a:ext cx="951446" cy="951446"/>
          </a:xfrm>
          <a:prstGeom prst="rect">
            <a:avLst/>
          </a:prstGeom>
        </p:spPr>
      </p:pic>
      <p:pic>
        <p:nvPicPr>
          <p:cNvPr id="47" name="Graphic 46" descr="School boy with solid fill">
            <a:extLst>
              <a:ext uri="{FF2B5EF4-FFF2-40B4-BE49-F238E27FC236}">
                <a16:creationId xmlns:a16="http://schemas.microsoft.com/office/drawing/2014/main" id="{9CA21FDC-579A-1946-B7F6-963F148496C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054009" y="4077292"/>
            <a:ext cx="967297" cy="96729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BCD32F8-1628-784A-9DF6-F57802E7A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3196" y="22823"/>
            <a:ext cx="8358554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What if replicas are globally scattered?</a:t>
            </a:r>
            <a:endParaRPr lang="en-US" altLang="en-US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9505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633457" y="530937"/>
            <a:ext cx="10925085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Challenges For Geo-Scale Blockchains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4" name="Picture 3" descr="A picture containing clock, room&#10;&#10;Description automatically generated">
            <a:extLst>
              <a:ext uri="{FF2B5EF4-FFF2-40B4-BE49-F238E27FC236}">
                <a16:creationId xmlns:a16="http://schemas.microsoft.com/office/drawing/2014/main" id="{811E26B9-6DA8-D74A-BC8B-6649F92C4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867" y="1828358"/>
            <a:ext cx="9586888" cy="285534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E792F5D-C653-294A-91AC-12A042FD8DC2}"/>
              </a:ext>
            </a:extLst>
          </p:cNvPr>
          <p:cNvSpPr txBox="1">
            <a:spLocks/>
          </p:cNvSpPr>
          <p:nvPr/>
        </p:nvSpPr>
        <p:spPr bwMode="auto">
          <a:xfrm>
            <a:off x="899318" y="5396826"/>
            <a:ext cx="10515600" cy="56425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Blockchain expects 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decentralization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Replicas maybe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geo-distributed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ED6A679-70FA-3A4A-9AD7-0C4284C09CD5}"/>
              </a:ext>
            </a:extLst>
          </p:cNvPr>
          <p:cNvGrpSpPr/>
          <p:nvPr/>
        </p:nvGrpSpPr>
        <p:grpSpPr>
          <a:xfrm>
            <a:off x="1055077" y="2167611"/>
            <a:ext cx="5586884" cy="1781391"/>
            <a:chOff x="1055077" y="1815921"/>
            <a:chExt cx="5586884" cy="178139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E44F24-9ACB-2E40-8EBE-86246C786180}"/>
                </a:ext>
              </a:extLst>
            </p:cNvPr>
            <p:cNvSpPr/>
            <p:nvPr/>
          </p:nvSpPr>
          <p:spPr>
            <a:xfrm>
              <a:off x="1055077" y="3205425"/>
              <a:ext cx="5586883" cy="391886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FFFF00"/>
                </a:highlight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767DEA0-9D90-5E48-88CD-54EFA4D1F9E4}"/>
                </a:ext>
              </a:extLst>
            </p:cNvPr>
            <p:cNvSpPr/>
            <p:nvPr/>
          </p:nvSpPr>
          <p:spPr>
            <a:xfrm>
              <a:off x="5924283" y="1815921"/>
              <a:ext cx="717678" cy="1781391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3AD63F-2F30-5A40-902B-27876440C469}"/>
              </a:ext>
            </a:extLst>
          </p:cNvPr>
          <p:cNvGrpSpPr/>
          <p:nvPr/>
        </p:nvGrpSpPr>
        <p:grpSpPr>
          <a:xfrm>
            <a:off x="6828750" y="2162704"/>
            <a:ext cx="3994320" cy="1789477"/>
            <a:chOff x="6828750" y="1811014"/>
            <a:chExt cx="3994320" cy="17894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F9AF770-1488-5A41-99D2-8F60BDDBC0FE}"/>
                </a:ext>
              </a:extLst>
            </p:cNvPr>
            <p:cNvSpPr/>
            <p:nvPr/>
          </p:nvSpPr>
          <p:spPr>
            <a:xfrm>
              <a:off x="6828750" y="3208605"/>
              <a:ext cx="3994320" cy="391886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750CE7-765D-CB43-9C34-57A2F857B28D}"/>
                </a:ext>
              </a:extLst>
            </p:cNvPr>
            <p:cNvSpPr/>
            <p:nvPr/>
          </p:nvSpPr>
          <p:spPr>
            <a:xfrm>
              <a:off x="10105392" y="1811014"/>
              <a:ext cx="717678" cy="1781391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308F70C-C809-CB43-8527-47EB5459ECA6}"/>
              </a:ext>
            </a:extLst>
          </p:cNvPr>
          <p:cNvGrpSpPr/>
          <p:nvPr/>
        </p:nvGrpSpPr>
        <p:grpSpPr>
          <a:xfrm>
            <a:off x="5577805" y="3704179"/>
            <a:ext cx="1661199" cy="1661199"/>
            <a:chOff x="5577805" y="3352489"/>
            <a:chExt cx="1661199" cy="1661199"/>
          </a:xfrm>
        </p:grpSpPr>
        <p:pic>
          <p:nvPicPr>
            <p:cNvPr id="17" name="Graphic 16" descr="Speech">
              <a:extLst>
                <a:ext uri="{FF2B5EF4-FFF2-40B4-BE49-F238E27FC236}">
                  <a16:creationId xmlns:a16="http://schemas.microsoft.com/office/drawing/2014/main" id="{D5F5CF8B-5466-F946-86BB-4F56D835D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958252">
              <a:off x="5577805" y="3352489"/>
              <a:ext cx="1661199" cy="1661199"/>
            </a:xfrm>
            <a:prstGeom prst="rect">
              <a:avLst/>
            </a:prstGeom>
          </p:spPr>
        </p:pic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10C9FB08-F84D-EC4E-A9ED-DC680D5C0D5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909567" y="3984052"/>
              <a:ext cx="1057058" cy="56425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High!</a:t>
              </a:r>
              <a:endPara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FE9CD94-663A-B143-ADE7-BD35576DCF7B}"/>
              </a:ext>
            </a:extLst>
          </p:cNvPr>
          <p:cNvGrpSpPr/>
          <p:nvPr/>
        </p:nvGrpSpPr>
        <p:grpSpPr>
          <a:xfrm>
            <a:off x="9985590" y="3736500"/>
            <a:ext cx="1661199" cy="1661199"/>
            <a:chOff x="5577805" y="3352489"/>
            <a:chExt cx="1661199" cy="1661199"/>
          </a:xfrm>
        </p:grpSpPr>
        <p:pic>
          <p:nvPicPr>
            <p:cNvPr id="23" name="Graphic 22" descr="Speech">
              <a:extLst>
                <a:ext uri="{FF2B5EF4-FFF2-40B4-BE49-F238E27FC236}">
                  <a16:creationId xmlns:a16="http://schemas.microsoft.com/office/drawing/2014/main" id="{686E17E3-45DE-B847-9DD6-9C9AF0518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958252">
              <a:off x="5577805" y="3352489"/>
              <a:ext cx="1661199" cy="1661199"/>
            </a:xfrm>
            <a:prstGeom prst="rect">
              <a:avLst/>
            </a:prstGeom>
          </p:spPr>
        </p:pic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6076E846-DC8F-CC41-A234-3EC4019E47E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909567" y="3984052"/>
              <a:ext cx="1057058" cy="56425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Low!</a:t>
              </a:r>
              <a:endPara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196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7D6BB81-A69F-344F-AC2C-A08EDF5E8D84}"/>
              </a:ext>
            </a:extLst>
          </p:cNvPr>
          <p:cNvSpPr/>
          <p:nvPr/>
        </p:nvSpPr>
        <p:spPr>
          <a:xfrm>
            <a:off x="532882" y="2179800"/>
            <a:ext cx="3318072" cy="11725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642174-75E4-D34E-8394-FBCDCDF783DB}"/>
              </a:ext>
            </a:extLst>
          </p:cNvPr>
          <p:cNvSpPr txBox="1"/>
          <p:nvPr/>
        </p:nvSpPr>
        <p:spPr>
          <a:xfrm>
            <a:off x="540689" y="2216271"/>
            <a:ext cx="32876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Each cluster runs BFT to select, locally replicate, and certify a client request.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AF3EE3-0A3D-B346-9945-C5B2A95979B2}"/>
              </a:ext>
            </a:extLst>
          </p:cNvPr>
          <p:cNvSpPr/>
          <p:nvPr/>
        </p:nvSpPr>
        <p:spPr>
          <a:xfrm>
            <a:off x="4452729" y="2119512"/>
            <a:ext cx="3204031" cy="1232868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575022-F5BD-5B4D-BA0E-89222DB621FD}"/>
              </a:ext>
            </a:extLst>
          </p:cNvPr>
          <p:cNvSpPr txBox="1"/>
          <p:nvPr/>
        </p:nvSpPr>
        <p:spPr>
          <a:xfrm>
            <a:off x="4396542" y="2083098"/>
            <a:ext cx="32881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 at each cluster shares the certified client request with other clusters.</a:t>
            </a:r>
          </a:p>
        </p:txBody>
      </p:sp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360607"/>
            <a:ext cx="12192000" cy="604781"/>
          </a:xfrm>
        </p:spPr>
        <p:txBody>
          <a:bodyPr/>
          <a:lstStyle/>
          <a:p>
            <a:pPr algn="ctr"/>
            <a:r>
              <a:rPr lang="en-US" b="1" dirty="0" err="1">
                <a:latin typeface="Palatino Linotype" panose="02040502050505030304" pitchFamily="18" charset="0"/>
              </a:rPr>
              <a:t>GeoBFT</a:t>
            </a:r>
            <a:r>
              <a:rPr lang="en-US" b="1" dirty="0">
                <a:latin typeface="Palatino Linotype" panose="02040502050505030304" pitchFamily="18" charset="0"/>
              </a:rPr>
              <a:t> Protocol*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805673-978F-B348-B2C2-F32A898BFAAD}"/>
              </a:ext>
            </a:extLst>
          </p:cNvPr>
          <p:cNvSpPr/>
          <p:nvPr/>
        </p:nvSpPr>
        <p:spPr>
          <a:xfrm>
            <a:off x="8237552" y="2119512"/>
            <a:ext cx="2918790" cy="12328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219428-F9D0-734F-AE09-F930B47D5395}"/>
              </a:ext>
            </a:extLst>
          </p:cNvPr>
          <p:cNvSpPr txBox="1"/>
          <p:nvPr/>
        </p:nvSpPr>
        <p:spPr>
          <a:xfrm>
            <a:off x="890545" y="1726995"/>
            <a:ext cx="2647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 Replication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92A623-BAA8-CA41-B153-E01518F09246}"/>
              </a:ext>
            </a:extLst>
          </p:cNvPr>
          <p:cNvSpPr txBox="1"/>
          <p:nvPr/>
        </p:nvSpPr>
        <p:spPr>
          <a:xfrm>
            <a:off x="4542289" y="1678380"/>
            <a:ext cx="3098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Inter-cluster Sharing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5D5E5D-372C-694F-B0C0-DD1799750B98}"/>
              </a:ext>
            </a:extLst>
          </p:cNvPr>
          <p:cNvSpPr txBox="1"/>
          <p:nvPr/>
        </p:nvSpPr>
        <p:spPr>
          <a:xfrm>
            <a:off x="7950433" y="1676557"/>
            <a:ext cx="3549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Ordering and Execution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3A9585D1-0244-1C42-9695-DB42E11C6FCE}"/>
              </a:ext>
            </a:extLst>
          </p:cNvPr>
          <p:cNvSpPr/>
          <p:nvPr/>
        </p:nvSpPr>
        <p:spPr>
          <a:xfrm>
            <a:off x="3886784" y="2613183"/>
            <a:ext cx="492368" cy="221843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71E90FB8-1DDB-334A-9F3B-841EDE1D05FB}"/>
              </a:ext>
            </a:extLst>
          </p:cNvPr>
          <p:cNvSpPr/>
          <p:nvPr/>
        </p:nvSpPr>
        <p:spPr>
          <a:xfrm>
            <a:off x="7715251" y="2618392"/>
            <a:ext cx="492368" cy="221843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4D14E9-44BB-174F-8399-A490295724DC}"/>
              </a:ext>
            </a:extLst>
          </p:cNvPr>
          <p:cNvSpPr txBox="1"/>
          <p:nvPr/>
        </p:nvSpPr>
        <p:spPr>
          <a:xfrm>
            <a:off x="8237552" y="2179801"/>
            <a:ext cx="2896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Order the certified requests, execute them, and inform local clients.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D1031B54-C231-C44A-BB27-87B2636F442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13948" y="4048805"/>
            <a:ext cx="11555605" cy="1954253"/>
          </a:xfrm>
        </p:spPr>
        <p:txBody>
          <a:bodyPr rtlCol="0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Topology-aware meta-protocol.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Parallel consensus at each cluster.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Low inter-cluster communication overheads.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D1EFE3-A666-3C4F-A99D-0CC4D5335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189F385-C673-7C4E-84B9-0223D99D75E7}"/>
              </a:ext>
            </a:extLst>
          </p:cNvPr>
          <p:cNvSpPr txBox="1">
            <a:spLocks/>
          </p:cNvSpPr>
          <p:nvPr/>
        </p:nvSpPr>
        <p:spPr bwMode="auto">
          <a:xfrm>
            <a:off x="0" y="6497354"/>
            <a:ext cx="3828299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VLDB 2020.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82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7" grpId="0" animBg="1"/>
      <p:bldP spid="15" grpId="0"/>
      <p:bldP spid="8" grpId="0" animBg="1"/>
      <p:bldP spid="9" grpId="0"/>
      <p:bldP spid="10" grpId="0"/>
      <p:bldP spid="11" grpId="0"/>
      <p:bldP spid="12" grpId="0" animBg="1"/>
      <p:bldP spid="13" grpId="0" animBg="1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C5B78D-E6C6-C142-8B4B-8F0AABD93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A03954C8-0EE9-3641-80A6-47458D1A14B4}"/>
              </a:ext>
            </a:extLst>
          </p:cNvPr>
          <p:cNvCxnSpPr/>
          <p:nvPr/>
        </p:nvCxnSpPr>
        <p:spPr>
          <a:xfrm>
            <a:off x="1005674" y="5027495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D39F5740-F1A0-C443-BA93-CEBA08E5950B}"/>
              </a:ext>
            </a:extLst>
          </p:cNvPr>
          <p:cNvCxnSpPr/>
          <p:nvPr/>
        </p:nvCxnSpPr>
        <p:spPr>
          <a:xfrm>
            <a:off x="1005674" y="4387415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C4C2B9DF-D90B-AA4F-9737-A0767CA5D8E3}"/>
              </a:ext>
            </a:extLst>
          </p:cNvPr>
          <p:cNvCxnSpPr>
            <a:cxnSpLocks/>
          </p:cNvCxnSpPr>
          <p:nvPr/>
        </p:nvCxnSpPr>
        <p:spPr>
          <a:xfrm>
            <a:off x="1005674" y="3747335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E8D037C9-0DA7-3C4F-8C95-C4A3F5BBF918}"/>
              </a:ext>
            </a:extLst>
          </p:cNvPr>
          <p:cNvCxnSpPr/>
          <p:nvPr/>
        </p:nvCxnSpPr>
        <p:spPr>
          <a:xfrm>
            <a:off x="1005674" y="5667575"/>
            <a:ext cx="85039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7" name="TextBox 156">
            <a:extLst>
              <a:ext uri="{FF2B5EF4-FFF2-40B4-BE49-F238E27FC236}">
                <a16:creationId xmlns:a16="http://schemas.microsoft.com/office/drawing/2014/main" id="{15182307-17CB-164E-92B8-48D79C9B0DF1}"/>
              </a:ext>
            </a:extLst>
          </p:cNvPr>
          <p:cNvSpPr txBox="1"/>
          <p:nvPr/>
        </p:nvSpPr>
        <p:spPr>
          <a:xfrm>
            <a:off x="30660" y="3017008"/>
            <a:ext cx="734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1264BC81-6712-1A4D-8326-52CFD2D0A0A6}"/>
              </a:ext>
            </a:extLst>
          </p:cNvPr>
          <p:cNvSpPr txBox="1"/>
          <p:nvPr/>
        </p:nvSpPr>
        <p:spPr>
          <a:xfrm>
            <a:off x="390284" y="4192625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2,1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74886161-4F0B-5345-9803-3F91C48B4D38}"/>
              </a:ext>
            </a:extLst>
          </p:cNvPr>
          <p:cNvSpPr txBox="1"/>
          <p:nvPr/>
        </p:nvSpPr>
        <p:spPr>
          <a:xfrm>
            <a:off x="390284" y="4798792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2,2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D9423C70-BA0B-EC4C-BC5C-74EAFDD74D4A}"/>
              </a:ext>
            </a:extLst>
          </p:cNvPr>
          <p:cNvSpPr txBox="1"/>
          <p:nvPr/>
        </p:nvSpPr>
        <p:spPr>
          <a:xfrm>
            <a:off x="381816" y="5482909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2,3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FDD6DE0E-A8C4-8042-88D1-2631160B6792}"/>
              </a:ext>
            </a:extLst>
          </p:cNvPr>
          <p:cNvCxnSpPr>
            <a:cxnSpLocks/>
          </p:cNvCxnSpPr>
          <p:nvPr/>
        </p:nvCxnSpPr>
        <p:spPr>
          <a:xfrm>
            <a:off x="1005674" y="3112149"/>
            <a:ext cx="850392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2" name="TextBox 161">
            <a:extLst>
              <a:ext uri="{FF2B5EF4-FFF2-40B4-BE49-F238E27FC236}">
                <a16:creationId xmlns:a16="http://schemas.microsoft.com/office/drawing/2014/main" id="{9CAFDEB2-0BBB-1747-90E7-264D3D5C029B}"/>
              </a:ext>
            </a:extLst>
          </p:cNvPr>
          <p:cNvSpPr txBox="1"/>
          <p:nvPr/>
        </p:nvSpPr>
        <p:spPr>
          <a:xfrm>
            <a:off x="406708" y="3586458"/>
            <a:ext cx="4732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C2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FBA78D42-C2AD-824D-A1D9-B623854A44A4}"/>
              </a:ext>
            </a:extLst>
          </p:cNvPr>
          <p:cNvCxnSpPr>
            <a:cxnSpLocks/>
          </p:cNvCxnSpPr>
          <p:nvPr/>
        </p:nvCxnSpPr>
        <p:spPr>
          <a:xfrm>
            <a:off x="1245373" y="3125168"/>
            <a:ext cx="1129648" cy="60930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3F8BC398-783B-8848-9759-7F628E93E3B5}"/>
              </a:ext>
            </a:extLst>
          </p:cNvPr>
          <p:cNvCxnSpPr>
            <a:cxnSpLocks/>
          </p:cNvCxnSpPr>
          <p:nvPr/>
        </p:nvCxnSpPr>
        <p:spPr>
          <a:xfrm>
            <a:off x="2392333" y="3747815"/>
            <a:ext cx="1171408" cy="62947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E88593CE-7446-6846-9268-32C90045D327}"/>
              </a:ext>
            </a:extLst>
          </p:cNvPr>
          <p:cNvCxnSpPr>
            <a:cxnSpLocks/>
          </p:cNvCxnSpPr>
          <p:nvPr/>
        </p:nvCxnSpPr>
        <p:spPr>
          <a:xfrm>
            <a:off x="2387340" y="3754007"/>
            <a:ext cx="1176401" cy="127191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A3E332F0-B58A-AC4A-A8A0-03F39D22B4C7}"/>
              </a:ext>
            </a:extLst>
          </p:cNvPr>
          <p:cNvCxnSpPr>
            <a:cxnSpLocks/>
          </p:cNvCxnSpPr>
          <p:nvPr/>
        </p:nvCxnSpPr>
        <p:spPr>
          <a:xfrm>
            <a:off x="2387175" y="3764350"/>
            <a:ext cx="1187096" cy="190322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C99FFFD4-946E-9441-8428-5A518CDAC756}"/>
              </a:ext>
            </a:extLst>
          </p:cNvPr>
          <p:cNvCxnSpPr/>
          <p:nvPr/>
        </p:nvCxnSpPr>
        <p:spPr>
          <a:xfrm>
            <a:off x="1186301" y="3112149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2F87B2FD-C413-014A-B305-C21D012AFA09}"/>
              </a:ext>
            </a:extLst>
          </p:cNvPr>
          <p:cNvCxnSpPr/>
          <p:nvPr/>
        </p:nvCxnSpPr>
        <p:spPr>
          <a:xfrm>
            <a:off x="2375021" y="3099749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BB69E308-CE1B-5A42-AB6F-405167C9197F}"/>
              </a:ext>
            </a:extLst>
          </p:cNvPr>
          <p:cNvCxnSpPr>
            <a:cxnSpLocks/>
          </p:cNvCxnSpPr>
          <p:nvPr/>
        </p:nvCxnSpPr>
        <p:spPr>
          <a:xfrm>
            <a:off x="3563741" y="3117847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8300DA3E-1CBB-CE4C-8D1D-71BE5DDFEF64}"/>
              </a:ext>
            </a:extLst>
          </p:cNvPr>
          <p:cNvCxnSpPr/>
          <p:nvPr/>
        </p:nvCxnSpPr>
        <p:spPr>
          <a:xfrm>
            <a:off x="4752461" y="312459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F92B12C4-9178-8A40-89E7-7AB6B982F2F5}"/>
              </a:ext>
            </a:extLst>
          </p:cNvPr>
          <p:cNvCxnSpPr/>
          <p:nvPr/>
        </p:nvCxnSpPr>
        <p:spPr>
          <a:xfrm>
            <a:off x="5941181" y="310553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CAC5B34B-2B71-B842-8160-79A44BE8303F}"/>
              </a:ext>
            </a:extLst>
          </p:cNvPr>
          <p:cNvCxnSpPr/>
          <p:nvPr/>
        </p:nvCxnSpPr>
        <p:spPr>
          <a:xfrm>
            <a:off x="7129901" y="312459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TextBox 197">
            <a:extLst>
              <a:ext uri="{FF2B5EF4-FFF2-40B4-BE49-F238E27FC236}">
                <a16:creationId xmlns:a16="http://schemas.microsoft.com/office/drawing/2014/main" id="{A3956513-2FA2-9E4A-A855-B5E6C28786A6}"/>
              </a:ext>
            </a:extLst>
          </p:cNvPr>
          <p:cNvSpPr txBox="1"/>
          <p:nvPr/>
        </p:nvSpPr>
        <p:spPr>
          <a:xfrm>
            <a:off x="7480496" y="5686581"/>
            <a:ext cx="603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9E97B0A1-F96A-D646-BF35-09B23AE23FCF}"/>
              </a:ext>
            </a:extLst>
          </p:cNvPr>
          <p:cNvSpPr txBox="1"/>
          <p:nvPr/>
        </p:nvSpPr>
        <p:spPr>
          <a:xfrm>
            <a:off x="1254596" y="5671743"/>
            <a:ext cx="1172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 Request</a:t>
            </a:r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73D908B4-B440-AD49-97B0-0009754AB98D}"/>
              </a:ext>
            </a:extLst>
          </p:cNvPr>
          <p:cNvSpPr/>
          <p:nvPr/>
        </p:nvSpPr>
        <p:spPr>
          <a:xfrm>
            <a:off x="1054163" y="3016615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1AB6FE4B-C178-8144-B5D3-93E6B47F1711}"/>
              </a:ext>
            </a:extLst>
          </p:cNvPr>
          <p:cNvSpPr/>
          <p:nvPr/>
        </p:nvSpPr>
        <p:spPr>
          <a:xfrm>
            <a:off x="1054163" y="3628642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D730B509-EECA-D641-B714-E26FE8CE5A96}"/>
              </a:ext>
            </a:extLst>
          </p:cNvPr>
          <p:cNvSpPr/>
          <p:nvPr/>
        </p:nvSpPr>
        <p:spPr>
          <a:xfrm>
            <a:off x="1054163" y="4263828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39271B90-4E6D-3543-A4F8-A29BA02D74DA}"/>
              </a:ext>
            </a:extLst>
          </p:cNvPr>
          <p:cNvSpPr/>
          <p:nvPr/>
        </p:nvSpPr>
        <p:spPr>
          <a:xfrm>
            <a:off x="1054163" y="4922637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159E75A9-18C7-364B-BFA1-3A5BCEC68926}"/>
              </a:ext>
            </a:extLst>
          </p:cNvPr>
          <p:cNvSpPr/>
          <p:nvPr/>
        </p:nvSpPr>
        <p:spPr>
          <a:xfrm>
            <a:off x="1054163" y="5550796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154D22DB-5D71-0F4E-94CA-242A09EDCE1E}"/>
              </a:ext>
            </a:extLst>
          </p:cNvPr>
          <p:cNvCxnSpPr/>
          <p:nvPr/>
        </p:nvCxnSpPr>
        <p:spPr>
          <a:xfrm>
            <a:off x="8318621" y="3126688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>
            <a:extLst>
              <a:ext uri="{FF2B5EF4-FFF2-40B4-BE49-F238E27FC236}">
                <a16:creationId xmlns:a16="http://schemas.microsoft.com/office/drawing/2014/main" id="{2BF5E7F7-D713-A04F-9C0B-9CE329B9B065}"/>
              </a:ext>
            </a:extLst>
          </p:cNvPr>
          <p:cNvCxnSpPr>
            <a:cxnSpLocks/>
          </p:cNvCxnSpPr>
          <p:nvPr/>
        </p:nvCxnSpPr>
        <p:spPr>
          <a:xfrm flipV="1">
            <a:off x="4779234" y="772977"/>
            <a:ext cx="1138206" cy="296834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B5DC5FF-E867-404C-B9D6-87BB8F1E0ACA}"/>
              </a:ext>
            </a:extLst>
          </p:cNvPr>
          <p:cNvCxnSpPr>
            <a:cxnSpLocks/>
          </p:cNvCxnSpPr>
          <p:nvPr/>
        </p:nvCxnSpPr>
        <p:spPr>
          <a:xfrm flipV="1">
            <a:off x="4774241" y="1386871"/>
            <a:ext cx="1169709" cy="2360638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3" name="Straight Arrow Connector 212">
            <a:extLst>
              <a:ext uri="{FF2B5EF4-FFF2-40B4-BE49-F238E27FC236}">
                <a16:creationId xmlns:a16="http://schemas.microsoft.com/office/drawing/2014/main" id="{0FD81774-92D1-D140-B3DD-1314876C1F44}"/>
              </a:ext>
            </a:extLst>
          </p:cNvPr>
          <p:cNvCxnSpPr>
            <a:cxnSpLocks/>
          </p:cNvCxnSpPr>
          <p:nvPr/>
        </p:nvCxnSpPr>
        <p:spPr>
          <a:xfrm>
            <a:off x="5960867" y="3760260"/>
            <a:ext cx="1142158" cy="12858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4" name="Straight Arrow Connector 213">
            <a:extLst>
              <a:ext uri="{FF2B5EF4-FFF2-40B4-BE49-F238E27FC236}">
                <a16:creationId xmlns:a16="http://schemas.microsoft.com/office/drawing/2014/main" id="{5E2EF254-4EEB-6E44-9C81-2306D02CE3C8}"/>
              </a:ext>
            </a:extLst>
          </p:cNvPr>
          <p:cNvCxnSpPr>
            <a:cxnSpLocks/>
          </p:cNvCxnSpPr>
          <p:nvPr/>
        </p:nvCxnSpPr>
        <p:spPr>
          <a:xfrm>
            <a:off x="5955874" y="3766451"/>
            <a:ext cx="1162420" cy="6044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5" name="Straight Arrow Connector 214">
            <a:extLst>
              <a:ext uri="{FF2B5EF4-FFF2-40B4-BE49-F238E27FC236}">
                <a16:creationId xmlns:a16="http://schemas.microsoft.com/office/drawing/2014/main" id="{CB08C6F2-C70A-4B42-8C5C-2684127D8BF0}"/>
              </a:ext>
            </a:extLst>
          </p:cNvPr>
          <p:cNvCxnSpPr>
            <a:cxnSpLocks/>
          </p:cNvCxnSpPr>
          <p:nvPr/>
        </p:nvCxnSpPr>
        <p:spPr>
          <a:xfrm flipV="1">
            <a:off x="7147092" y="3107504"/>
            <a:ext cx="1155062" cy="62947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6" name="Straight Arrow Connector 215">
            <a:extLst>
              <a:ext uri="{FF2B5EF4-FFF2-40B4-BE49-F238E27FC236}">
                <a16:creationId xmlns:a16="http://schemas.microsoft.com/office/drawing/2014/main" id="{40659831-5F97-3749-92A7-2AB91B07A3F2}"/>
              </a:ext>
            </a:extLst>
          </p:cNvPr>
          <p:cNvCxnSpPr>
            <a:cxnSpLocks/>
          </p:cNvCxnSpPr>
          <p:nvPr/>
        </p:nvCxnSpPr>
        <p:spPr>
          <a:xfrm flipV="1">
            <a:off x="7141934" y="3105408"/>
            <a:ext cx="1176565" cy="126545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7" name="Straight Arrow Connector 216">
            <a:extLst>
              <a:ext uri="{FF2B5EF4-FFF2-40B4-BE49-F238E27FC236}">
                <a16:creationId xmlns:a16="http://schemas.microsoft.com/office/drawing/2014/main" id="{A9B9060C-1CD6-AB41-8462-B4458EAF61E0}"/>
              </a:ext>
            </a:extLst>
          </p:cNvPr>
          <p:cNvCxnSpPr>
            <a:cxnSpLocks/>
          </p:cNvCxnSpPr>
          <p:nvPr/>
        </p:nvCxnSpPr>
        <p:spPr>
          <a:xfrm flipV="1">
            <a:off x="7132275" y="3117847"/>
            <a:ext cx="1169879" cy="189228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8" name="Straight Arrow Connector 217">
            <a:extLst>
              <a:ext uri="{FF2B5EF4-FFF2-40B4-BE49-F238E27FC236}">
                <a16:creationId xmlns:a16="http://schemas.microsoft.com/office/drawing/2014/main" id="{630525D3-3931-CE44-BB30-8E20284867F3}"/>
              </a:ext>
            </a:extLst>
          </p:cNvPr>
          <p:cNvCxnSpPr>
            <a:cxnSpLocks/>
          </p:cNvCxnSpPr>
          <p:nvPr/>
        </p:nvCxnSpPr>
        <p:spPr>
          <a:xfrm flipV="1">
            <a:off x="7138215" y="3113522"/>
            <a:ext cx="1180284" cy="253546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9" name="TextBox 218">
            <a:extLst>
              <a:ext uri="{FF2B5EF4-FFF2-40B4-BE49-F238E27FC236}">
                <a16:creationId xmlns:a16="http://schemas.microsoft.com/office/drawing/2014/main" id="{BDB5CE97-4875-7841-9CD4-357E204E2C3A}"/>
              </a:ext>
            </a:extLst>
          </p:cNvPr>
          <p:cNvSpPr txBox="1"/>
          <p:nvPr/>
        </p:nvSpPr>
        <p:spPr>
          <a:xfrm>
            <a:off x="2805446" y="5694148"/>
            <a:ext cx="1410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 Replication</a:t>
            </a:r>
          </a:p>
        </p:txBody>
      </p:sp>
      <p:cxnSp>
        <p:nvCxnSpPr>
          <p:cNvPr id="220" name="Straight Arrow Connector 219">
            <a:extLst>
              <a:ext uri="{FF2B5EF4-FFF2-40B4-BE49-F238E27FC236}">
                <a16:creationId xmlns:a16="http://schemas.microsoft.com/office/drawing/2014/main" id="{D58B6688-068D-DE48-B175-32157054A37F}"/>
              </a:ext>
            </a:extLst>
          </p:cNvPr>
          <p:cNvCxnSpPr>
            <a:cxnSpLocks/>
          </p:cNvCxnSpPr>
          <p:nvPr/>
        </p:nvCxnSpPr>
        <p:spPr>
          <a:xfrm>
            <a:off x="3590725" y="3743093"/>
            <a:ext cx="1171408" cy="6294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1" name="Straight Arrow Connector 220">
            <a:extLst>
              <a:ext uri="{FF2B5EF4-FFF2-40B4-BE49-F238E27FC236}">
                <a16:creationId xmlns:a16="http://schemas.microsoft.com/office/drawing/2014/main" id="{23B9DB56-D232-6D4D-9386-48A028CEDC6C}"/>
              </a:ext>
            </a:extLst>
          </p:cNvPr>
          <p:cNvCxnSpPr>
            <a:cxnSpLocks/>
          </p:cNvCxnSpPr>
          <p:nvPr/>
        </p:nvCxnSpPr>
        <p:spPr>
          <a:xfrm>
            <a:off x="3585732" y="3749285"/>
            <a:ext cx="1176401" cy="12719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2" name="Straight Arrow Connector 221">
            <a:extLst>
              <a:ext uri="{FF2B5EF4-FFF2-40B4-BE49-F238E27FC236}">
                <a16:creationId xmlns:a16="http://schemas.microsoft.com/office/drawing/2014/main" id="{1828CFE3-E08F-5948-AE40-B7B40229D9DF}"/>
              </a:ext>
            </a:extLst>
          </p:cNvPr>
          <p:cNvCxnSpPr>
            <a:cxnSpLocks/>
          </p:cNvCxnSpPr>
          <p:nvPr/>
        </p:nvCxnSpPr>
        <p:spPr>
          <a:xfrm>
            <a:off x="3585567" y="3759628"/>
            <a:ext cx="1187096" cy="19032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3" name="Straight Arrow Connector 222">
            <a:extLst>
              <a:ext uri="{FF2B5EF4-FFF2-40B4-BE49-F238E27FC236}">
                <a16:creationId xmlns:a16="http://schemas.microsoft.com/office/drawing/2014/main" id="{A8FFE085-EB81-7544-A4D8-7F514A7B8402}"/>
              </a:ext>
            </a:extLst>
          </p:cNvPr>
          <p:cNvCxnSpPr>
            <a:cxnSpLocks/>
          </p:cNvCxnSpPr>
          <p:nvPr/>
        </p:nvCxnSpPr>
        <p:spPr>
          <a:xfrm flipV="1">
            <a:off x="3590725" y="3749285"/>
            <a:ext cx="1155062" cy="6294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4" name="Straight Arrow Connector 223">
            <a:extLst>
              <a:ext uri="{FF2B5EF4-FFF2-40B4-BE49-F238E27FC236}">
                <a16:creationId xmlns:a16="http://schemas.microsoft.com/office/drawing/2014/main" id="{CA591794-3797-2D49-BFB0-8FE288C8BA28}"/>
              </a:ext>
            </a:extLst>
          </p:cNvPr>
          <p:cNvCxnSpPr>
            <a:cxnSpLocks/>
          </p:cNvCxnSpPr>
          <p:nvPr/>
        </p:nvCxnSpPr>
        <p:spPr>
          <a:xfrm flipV="1">
            <a:off x="3585567" y="3747189"/>
            <a:ext cx="1176565" cy="12654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5" name="Straight Arrow Connector 224">
            <a:extLst>
              <a:ext uri="{FF2B5EF4-FFF2-40B4-BE49-F238E27FC236}">
                <a16:creationId xmlns:a16="http://schemas.microsoft.com/office/drawing/2014/main" id="{E2CBBCF4-17DE-114D-9E95-BB3EAF6FD6AC}"/>
              </a:ext>
            </a:extLst>
          </p:cNvPr>
          <p:cNvCxnSpPr>
            <a:cxnSpLocks/>
          </p:cNvCxnSpPr>
          <p:nvPr/>
        </p:nvCxnSpPr>
        <p:spPr>
          <a:xfrm>
            <a:off x="3572590" y="5027394"/>
            <a:ext cx="1189542" cy="6288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6" name="Straight Arrow Connector 225">
            <a:extLst>
              <a:ext uri="{FF2B5EF4-FFF2-40B4-BE49-F238E27FC236}">
                <a16:creationId xmlns:a16="http://schemas.microsoft.com/office/drawing/2014/main" id="{17EE7774-48D2-6845-AF56-AA599DF01AA0}"/>
              </a:ext>
            </a:extLst>
          </p:cNvPr>
          <p:cNvCxnSpPr>
            <a:cxnSpLocks/>
          </p:cNvCxnSpPr>
          <p:nvPr/>
        </p:nvCxnSpPr>
        <p:spPr>
          <a:xfrm>
            <a:off x="3582906" y="4382693"/>
            <a:ext cx="1179226" cy="633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7" name="Straight Arrow Connector 226">
            <a:extLst>
              <a:ext uri="{FF2B5EF4-FFF2-40B4-BE49-F238E27FC236}">
                <a16:creationId xmlns:a16="http://schemas.microsoft.com/office/drawing/2014/main" id="{8F292B59-E1FA-0F41-A798-21947F1D468F}"/>
              </a:ext>
            </a:extLst>
          </p:cNvPr>
          <p:cNvCxnSpPr>
            <a:cxnSpLocks/>
          </p:cNvCxnSpPr>
          <p:nvPr/>
        </p:nvCxnSpPr>
        <p:spPr>
          <a:xfrm>
            <a:off x="3572590" y="4382693"/>
            <a:ext cx="1189543" cy="12735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8" name="Straight Arrow Connector 227">
            <a:extLst>
              <a:ext uri="{FF2B5EF4-FFF2-40B4-BE49-F238E27FC236}">
                <a16:creationId xmlns:a16="http://schemas.microsoft.com/office/drawing/2014/main" id="{001B427D-343A-6F48-8CFD-1584ED6F419C}"/>
              </a:ext>
            </a:extLst>
          </p:cNvPr>
          <p:cNvCxnSpPr>
            <a:cxnSpLocks/>
          </p:cNvCxnSpPr>
          <p:nvPr/>
        </p:nvCxnSpPr>
        <p:spPr>
          <a:xfrm flipV="1">
            <a:off x="3582906" y="4391830"/>
            <a:ext cx="1179226" cy="6307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9" name="Straight Arrow Connector 228">
            <a:extLst>
              <a:ext uri="{FF2B5EF4-FFF2-40B4-BE49-F238E27FC236}">
                <a16:creationId xmlns:a16="http://schemas.microsoft.com/office/drawing/2014/main" id="{79BAD415-A408-0C48-BD85-3D4041C53690}"/>
              </a:ext>
            </a:extLst>
          </p:cNvPr>
          <p:cNvCxnSpPr>
            <a:cxnSpLocks/>
          </p:cNvCxnSpPr>
          <p:nvPr/>
        </p:nvCxnSpPr>
        <p:spPr>
          <a:xfrm flipV="1">
            <a:off x="3582906" y="4391830"/>
            <a:ext cx="1179226" cy="12524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0" name="Straight Arrow Connector 229">
            <a:extLst>
              <a:ext uri="{FF2B5EF4-FFF2-40B4-BE49-F238E27FC236}">
                <a16:creationId xmlns:a16="http://schemas.microsoft.com/office/drawing/2014/main" id="{D8A5F607-4ADA-D04F-B8B0-27F3F5E20AB0}"/>
              </a:ext>
            </a:extLst>
          </p:cNvPr>
          <p:cNvCxnSpPr>
            <a:cxnSpLocks/>
          </p:cNvCxnSpPr>
          <p:nvPr/>
        </p:nvCxnSpPr>
        <p:spPr>
          <a:xfrm flipV="1">
            <a:off x="3573413" y="5037517"/>
            <a:ext cx="1198199" cy="6143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1" name="Straight Arrow Connector 230">
            <a:extLst>
              <a:ext uri="{FF2B5EF4-FFF2-40B4-BE49-F238E27FC236}">
                <a16:creationId xmlns:a16="http://schemas.microsoft.com/office/drawing/2014/main" id="{4A8B4973-3671-2A40-80BD-75EEE416D57A}"/>
              </a:ext>
            </a:extLst>
          </p:cNvPr>
          <p:cNvCxnSpPr>
            <a:cxnSpLocks/>
          </p:cNvCxnSpPr>
          <p:nvPr/>
        </p:nvCxnSpPr>
        <p:spPr>
          <a:xfrm flipV="1">
            <a:off x="3575908" y="3759628"/>
            <a:ext cx="1169879" cy="18922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B8AB186D-5401-6047-8EF2-5A3478851D32}"/>
              </a:ext>
            </a:extLst>
          </p:cNvPr>
          <p:cNvCxnSpPr/>
          <p:nvPr/>
        </p:nvCxnSpPr>
        <p:spPr>
          <a:xfrm>
            <a:off x="994479" y="2041798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4278A458-7AB3-5F41-ABAD-1417A899ECBE}"/>
              </a:ext>
            </a:extLst>
          </p:cNvPr>
          <p:cNvCxnSpPr/>
          <p:nvPr/>
        </p:nvCxnSpPr>
        <p:spPr>
          <a:xfrm>
            <a:off x="994479" y="1401718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AAB22529-77AE-0747-8107-121AC30272C1}"/>
              </a:ext>
            </a:extLst>
          </p:cNvPr>
          <p:cNvCxnSpPr>
            <a:cxnSpLocks/>
          </p:cNvCxnSpPr>
          <p:nvPr/>
        </p:nvCxnSpPr>
        <p:spPr>
          <a:xfrm>
            <a:off x="994479" y="761638"/>
            <a:ext cx="850392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0B65721E-8ED9-6E4A-9050-ABFBCD19B869}"/>
              </a:ext>
            </a:extLst>
          </p:cNvPr>
          <p:cNvCxnSpPr/>
          <p:nvPr/>
        </p:nvCxnSpPr>
        <p:spPr>
          <a:xfrm>
            <a:off x="994479" y="2681878"/>
            <a:ext cx="85039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6" name="TextBox 235">
            <a:extLst>
              <a:ext uri="{FF2B5EF4-FFF2-40B4-BE49-F238E27FC236}">
                <a16:creationId xmlns:a16="http://schemas.microsoft.com/office/drawing/2014/main" id="{7483FF73-248F-CE43-BFFE-0A87B7ADC060}"/>
              </a:ext>
            </a:extLst>
          </p:cNvPr>
          <p:cNvSpPr txBox="1"/>
          <p:nvPr/>
        </p:nvSpPr>
        <p:spPr>
          <a:xfrm>
            <a:off x="107858" y="41492"/>
            <a:ext cx="734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500DC9C8-B18B-A745-825B-63E9FDFA5FF3}"/>
              </a:ext>
            </a:extLst>
          </p:cNvPr>
          <p:cNvSpPr txBox="1"/>
          <p:nvPr/>
        </p:nvSpPr>
        <p:spPr>
          <a:xfrm>
            <a:off x="379089" y="1206928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1,1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DA17553D-36C0-EA42-995B-34086128F786}"/>
              </a:ext>
            </a:extLst>
          </p:cNvPr>
          <p:cNvSpPr txBox="1"/>
          <p:nvPr/>
        </p:nvSpPr>
        <p:spPr>
          <a:xfrm>
            <a:off x="379089" y="1813095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1,2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B48D8A95-3063-544C-914B-2C6CE096F7ED}"/>
              </a:ext>
            </a:extLst>
          </p:cNvPr>
          <p:cNvSpPr txBox="1"/>
          <p:nvPr/>
        </p:nvSpPr>
        <p:spPr>
          <a:xfrm>
            <a:off x="373305" y="2435668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1,3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42128C8C-8007-1C41-96E3-D146CC9ADAF2}"/>
              </a:ext>
            </a:extLst>
          </p:cNvPr>
          <p:cNvCxnSpPr>
            <a:cxnSpLocks/>
          </p:cNvCxnSpPr>
          <p:nvPr/>
        </p:nvCxnSpPr>
        <p:spPr>
          <a:xfrm>
            <a:off x="994479" y="126452"/>
            <a:ext cx="850392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1" name="TextBox 240">
            <a:extLst>
              <a:ext uri="{FF2B5EF4-FFF2-40B4-BE49-F238E27FC236}">
                <a16:creationId xmlns:a16="http://schemas.microsoft.com/office/drawing/2014/main" id="{32E21EE2-7794-494D-9648-85A2D0E677AE}"/>
              </a:ext>
            </a:extLst>
          </p:cNvPr>
          <p:cNvSpPr txBox="1"/>
          <p:nvPr/>
        </p:nvSpPr>
        <p:spPr>
          <a:xfrm>
            <a:off x="395513" y="600761"/>
            <a:ext cx="4732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C1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2" name="Straight Arrow Connector 241">
            <a:extLst>
              <a:ext uri="{FF2B5EF4-FFF2-40B4-BE49-F238E27FC236}">
                <a16:creationId xmlns:a16="http://schemas.microsoft.com/office/drawing/2014/main" id="{41DC9567-B9B7-054D-A91A-3DA0EF1D106C}"/>
              </a:ext>
            </a:extLst>
          </p:cNvPr>
          <p:cNvCxnSpPr>
            <a:cxnSpLocks/>
          </p:cNvCxnSpPr>
          <p:nvPr/>
        </p:nvCxnSpPr>
        <p:spPr>
          <a:xfrm>
            <a:off x="1234178" y="139471"/>
            <a:ext cx="1129648" cy="60930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Arrow Connector 242">
            <a:extLst>
              <a:ext uri="{FF2B5EF4-FFF2-40B4-BE49-F238E27FC236}">
                <a16:creationId xmlns:a16="http://schemas.microsoft.com/office/drawing/2014/main" id="{56CCE07D-3D5B-0A41-9C4A-0095ECF7887E}"/>
              </a:ext>
            </a:extLst>
          </p:cNvPr>
          <p:cNvCxnSpPr>
            <a:cxnSpLocks/>
          </p:cNvCxnSpPr>
          <p:nvPr/>
        </p:nvCxnSpPr>
        <p:spPr>
          <a:xfrm>
            <a:off x="2381138" y="762118"/>
            <a:ext cx="1171408" cy="62947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:a16="http://schemas.microsoft.com/office/drawing/2014/main" id="{968CD625-C605-D34F-8153-C1DCE9396584}"/>
              </a:ext>
            </a:extLst>
          </p:cNvPr>
          <p:cNvCxnSpPr>
            <a:cxnSpLocks/>
          </p:cNvCxnSpPr>
          <p:nvPr/>
        </p:nvCxnSpPr>
        <p:spPr>
          <a:xfrm>
            <a:off x="2376145" y="768310"/>
            <a:ext cx="1176401" cy="127191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5" name="Straight Arrow Connector 244">
            <a:extLst>
              <a:ext uri="{FF2B5EF4-FFF2-40B4-BE49-F238E27FC236}">
                <a16:creationId xmlns:a16="http://schemas.microsoft.com/office/drawing/2014/main" id="{BBE8F755-A726-6A49-ADAB-A2EEBBC02ACD}"/>
              </a:ext>
            </a:extLst>
          </p:cNvPr>
          <p:cNvCxnSpPr>
            <a:cxnSpLocks/>
          </p:cNvCxnSpPr>
          <p:nvPr/>
        </p:nvCxnSpPr>
        <p:spPr>
          <a:xfrm>
            <a:off x="2375980" y="778653"/>
            <a:ext cx="1187096" cy="190322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77CDC9F7-1EAD-BD4B-996C-DAAE3E9BA1DB}"/>
              </a:ext>
            </a:extLst>
          </p:cNvPr>
          <p:cNvCxnSpPr/>
          <p:nvPr/>
        </p:nvCxnSpPr>
        <p:spPr>
          <a:xfrm>
            <a:off x="1175106" y="12645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BE11153E-E349-A640-87CB-2408355FD9D9}"/>
              </a:ext>
            </a:extLst>
          </p:cNvPr>
          <p:cNvCxnSpPr/>
          <p:nvPr/>
        </p:nvCxnSpPr>
        <p:spPr>
          <a:xfrm>
            <a:off x="2363826" y="11405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F44C1564-0A28-9443-8A13-D93B943298EE}"/>
              </a:ext>
            </a:extLst>
          </p:cNvPr>
          <p:cNvCxnSpPr>
            <a:cxnSpLocks/>
          </p:cNvCxnSpPr>
          <p:nvPr/>
        </p:nvCxnSpPr>
        <p:spPr>
          <a:xfrm>
            <a:off x="3552546" y="132150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772B6FEA-B342-2142-9D3A-879C9F308E4F}"/>
              </a:ext>
            </a:extLst>
          </p:cNvPr>
          <p:cNvCxnSpPr/>
          <p:nvPr/>
        </p:nvCxnSpPr>
        <p:spPr>
          <a:xfrm>
            <a:off x="4741266" y="13889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E8AB66AC-F31B-D24C-96E3-5F54D999ED5C}"/>
              </a:ext>
            </a:extLst>
          </p:cNvPr>
          <p:cNvCxnSpPr/>
          <p:nvPr/>
        </p:nvCxnSpPr>
        <p:spPr>
          <a:xfrm>
            <a:off x="5929986" y="11983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0950DFED-36D5-E945-B38C-60C5E073CA78}"/>
              </a:ext>
            </a:extLst>
          </p:cNvPr>
          <p:cNvCxnSpPr/>
          <p:nvPr/>
        </p:nvCxnSpPr>
        <p:spPr>
          <a:xfrm>
            <a:off x="7118706" y="13889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2" name="Oval 251">
            <a:extLst>
              <a:ext uri="{FF2B5EF4-FFF2-40B4-BE49-F238E27FC236}">
                <a16:creationId xmlns:a16="http://schemas.microsoft.com/office/drawing/2014/main" id="{857A5DFD-40AA-6B40-8641-47748B24EF19}"/>
              </a:ext>
            </a:extLst>
          </p:cNvPr>
          <p:cNvSpPr/>
          <p:nvPr/>
        </p:nvSpPr>
        <p:spPr>
          <a:xfrm>
            <a:off x="1042968" y="30918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3" name="Oval 252">
            <a:extLst>
              <a:ext uri="{FF2B5EF4-FFF2-40B4-BE49-F238E27FC236}">
                <a16:creationId xmlns:a16="http://schemas.microsoft.com/office/drawing/2014/main" id="{BEE34C3A-5D8A-2446-8083-FE153F486A3E}"/>
              </a:ext>
            </a:extLst>
          </p:cNvPr>
          <p:cNvSpPr/>
          <p:nvPr/>
        </p:nvSpPr>
        <p:spPr>
          <a:xfrm>
            <a:off x="1042968" y="642945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8C7CD49F-1195-E948-B8E4-EA22B2B3E0C5}"/>
              </a:ext>
            </a:extLst>
          </p:cNvPr>
          <p:cNvSpPr/>
          <p:nvPr/>
        </p:nvSpPr>
        <p:spPr>
          <a:xfrm>
            <a:off x="1042968" y="1278131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5" name="Oval 254">
            <a:extLst>
              <a:ext uri="{FF2B5EF4-FFF2-40B4-BE49-F238E27FC236}">
                <a16:creationId xmlns:a16="http://schemas.microsoft.com/office/drawing/2014/main" id="{1DAAFFBF-C43E-A947-880F-53CCB0FFA4BC}"/>
              </a:ext>
            </a:extLst>
          </p:cNvPr>
          <p:cNvSpPr/>
          <p:nvPr/>
        </p:nvSpPr>
        <p:spPr>
          <a:xfrm>
            <a:off x="1042968" y="1936940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" name="Oval 255">
            <a:extLst>
              <a:ext uri="{FF2B5EF4-FFF2-40B4-BE49-F238E27FC236}">
                <a16:creationId xmlns:a16="http://schemas.microsoft.com/office/drawing/2014/main" id="{D54BE4D8-1131-DD41-894C-03549A76C1DB}"/>
              </a:ext>
            </a:extLst>
          </p:cNvPr>
          <p:cNvSpPr/>
          <p:nvPr/>
        </p:nvSpPr>
        <p:spPr>
          <a:xfrm>
            <a:off x="1042968" y="2565099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0791FF5A-08F1-4C48-A261-A783EE3107DD}"/>
              </a:ext>
            </a:extLst>
          </p:cNvPr>
          <p:cNvCxnSpPr/>
          <p:nvPr/>
        </p:nvCxnSpPr>
        <p:spPr>
          <a:xfrm>
            <a:off x="8307426" y="14099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Arrow Connector 257">
            <a:extLst>
              <a:ext uri="{FF2B5EF4-FFF2-40B4-BE49-F238E27FC236}">
                <a16:creationId xmlns:a16="http://schemas.microsoft.com/office/drawing/2014/main" id="{645996DC-2574-9A44-AF01-81A1A2FDC26D}"/>
              </a:ext>
            </a:extLst>
          </p:cNvPr>
          <p:cNvCxnSpPr>
            <a:cxnSpLocks/>
          </p:cNvCxnSpPr>
          <p:nvPr/>
        </p:nvCxnSpPr>
        <p:spPr>
          <a:xfrm>
            <a:off x="4768039" y="755620"/>
            <a:ext cx="1141704" cy="3004579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9" name="Straight Arrow Connector 258">
            <a:extLst>
              <a:ext uri="{FF2B5EF4-FFF2-40B4-BE49-F238E27FC236}">
                <a16:creationId xmlns:a16="http://schemas.microsoft.com/office/drawing/2014/main" id="{A0FDC877-5021-A34A-9F5D-B660FFBC8B5B}"/>
              </a:ext>
            </a:extLst>
          </p:cNvPr>
          <p:cNvCxnSpPr>
            <a:cxnSpLocks/>
          </p:cNvCxnSpPr>
          <p:nvPr/>
        </p:nvCxnSpPr>
        <p:spPr>
          <a:xfrm>
            <a:off x="4763046" y="761812"/>
            <a:ext cx="1133282" cy="360009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0" name="Straight Arrow Connector 259">
            <a:extLst>
              <a:ext uri="{FF2B5EF4-FFF2-40B4-BE49-F238E27FC236}">
                <a16:creationId xmlns:a16="http://schemas.microsoft.com/office/drawing/2014/main" id="{BFA5F08D-D383-5240-8DC2-F9095C7A23CC}"/>
              </a:ext>
            </a:extLst>
          </p:cNvPr>
          <p:cNvCxnSpPr>
            <a:cxnSpLocks/>
          </p:cNvCxnSpPr>
          <p:nvPr/>
        </p:nvCxnSpPr>
        <p:spPr>
          <a:xfrm>
            <a:off x="5944679" y="780753"/>
            <a:ext cx="1140215" cy="12585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61" name="Straight Arrow Connector 260">
            <a:extLst>
              <a:ext uri="{FF2B5EF4-FFF2-40B4-BE49-F238E27FC236}">
                <a16:creationId xmlns:a16="http://schemas.microsoft.com/office/drawing/2014/main" id="{08118A01-0C7A-154E-8BAB-EB628F407380}"/>
              </a:ext>
            </a:extLst>
          </p:cNvPr>
          <p:cNvCxnSpPr>
            <a:cxnSpLocks/>
          </p:cNvCxnSpPr>
          <p:nvPr/>
        </p:nvCxnSpPr>
        <p:spPr>
          <a:xfrm>
            <a:off x="5944514" y="791096"/>
            <a:ext cx="1140380" cy="5982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62" name="Straight Arrow Connector 261">
            <a:extLst>
              <a:ext uri="{FF2B5EF4-FFF2-40B4-BE49-F238E27FC236}">
                <a16:creationId xmlns:a16="http://schemas.microsoft.com/office/drawing/2014/main" id="{8453C9C5-B447-204A-B405-7019EC14B454}"/>
              </a:ext>
            </a:extLst>
          </p:cNvPr>
          <p:cNvCxnSpPr>
            <a:cxnSpLocks/>
          </p:cNvCxnSpPr>
          <p:nvPr/>
        </p:nvCxnSpPr>
        <p:spPr>
          <a:xfrm flipV="1">
            <a:off x="7135897" y="121807"/>
            <a:ext cx="1155062" cy="62947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3" name="Straight Arrow Connector 262">
            <a:extLst>
              <a:ext uri="{FF2B5EF4-FFF2-40B4-BE49-F238E27FC236}">
                <a16:creationId xmlns:a16="http://schemas.microsoft.com/office/drawing/2014/main" id="{D7D04E8B-2320-F940-9171-660C1FB08487}"/>
              </a:ext>
            </a:extLst>
          </p:cNvPr>
          <p:cNvCxnSpPr>
            <a:cxnSpLocks/>
          </p:cNvCxnSpPr>
          <p:nvPr/>
        </p:nvCxnSpPr>
        <p:spPr>
          <a:xfrm flipV="1">
            <a:off x="7130739" y="119711"/>
            <a:ext cx="1176565" cy="126545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4" name="Straight Arrow Connector 263">
            <a:extLst>
              <a:ext uri="{FF2B5EF4-FFF2-40B4-BE49-F238E27FC236}">
                <a16:creationId xmlns:a16="http://schemas.microsoft.com/office/drawing/2014/main" id="{D471A3EC-A839-2F46-A3CF-99649DC81E46}"/>
              </a:ext>
            </a:extLst>
          </p:cNvPr>
          <p:cNvCxnSpPr>
            <a:cxnSpLocks/>
          </p:cNvCxnSpPr>
          <p:nvPr/>
        </p:nvCxnSpPr>
        <p:spPr>
          <a:xfrm flipV="1">
            <a:off x="7121080" y="132150"/>
            <a:ext cx="1169879" cy="189228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5" name="Straight Arrow Connector 264">
            <a:extLst>
              <a:ext uri="{FF2B5EF4-FFF2-40B4-BE49-F238E27FC236}">
                <a16:creationId xmlns:a16="http://schemas.microsoft.com/office/drawing/2014/main" id="{FDB52CD5-BE66-0B4C-973A-6FD4875D12B0}"/>
              </a:ext>
            </a:extLst>
          </p:cNvPr>
          <p:cNvCxnSpPr>
            <a:cxnSpLocks/>
          </p:cNvCxnSpPr>
          <p:nvPr/>
        </p:nvCxnSpPr>
        <p:spPr>
          <a:xfrm flipV="1">
            <a:off x="7127020" y="127825"/>
            <a:ext cx="1180284" cy="253546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6" name="Straight Arrow Connector 265">
            <a:extLst>
              <a:ext uri="{FF2B5EF4-FFF2-40B4-BE49-F238E27FC236}">
                <a16:creationId xmlns:a16="http://schemas.microsoft.com/office/drawing/2014/main" id="{43D4747D-842E-FC49-9BBF-AA8540A993DA}"/>
              </a:ext>
            </a:extLst>
          </p:cNvPr>
          <p:cNvCxnSpPr>
            <a:cxnSpLocks/>
          </p:cNvCxnSpPr>
          <p:nvPr/>
        </p:nvCxnSpPr>
        <p:spPr>
          <a:xfrm>
            <a:off x="3579530" y="757396"/>
            <a:ext cx="1171408" cy="6294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7" name="Straight Arrow Connector 266">
            <a:extLst>
              <a:ext uri="{FF2B5EF4-FFF2-40B4-BE49-F238E27FC236}">
                <a16:creationId xmlns:a16="http://schemas.microsoft.com/office/drawing/2014/main" id="{81E5BEB9-9EA0-224F-8D87-F9F1F9DD5D37}"/>
              </a:ext>
            </a:extLst>
          </p:cNvPr>
          <p:cNvCxnSpPr>
            <a:cxnSpLocks/>
          </p:cNvCxnSpPr>
          <p:nvPr/>
        </p:nvCxnSpPr>
        <p:spPr>
          <a:xfrm>
            <a:off x="3574537" y="763588"/>
            <a:ext cx="1176401" cy="12719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8" name="Straight Arrow Connector 267">
            <a:extLst>
              <a:ext uri="{FF2B5EF4-FFF2-40B4-BE49-F238E27FC236}">
                <a16:creationId xmlns:a16="http://schemas.microsoft.com/office/drawing/2014/main" id="{1FA14320-F69E-5D40-921E-0CDAC41BC2D1}"/>
              </a:ext>
            </a:extLst>
          </p:cNvPr>
          <p:cNvCxnSpPr>
            <a:cxnSpLocks/>
          </p:cNvCxnSpPr>
          <p:nvPr/>
        </p:nvCxnSpPr>
        <p:spPr>
          <a:xfrm>
            <a:off x="3574372" y="773931"/>
            <a:ext cx="1187096" cy="19032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9" name="Straight Arrow Connector 268">
            <a:extLst>
              <a:ext uri="{FF2B5EF4-FFF2-40B4-BE49-F238E27FC236}">
                <a16:creationId xmlns:a16="http://schemas.microsoft.com/office/drawing/2014/main" id="{7192ED4D-4C80-7E45-9E89-D1AA84454BAD}"/>
              </a:ext>
            </a:extLst>
          </p:cNvPr>
          <p:cNvCxnSpPr>
            <a:cxnSpLocks/>
          </p:cNvCxnSpPr>
          <p:nvPr/>
        </p:nvCxnSpPr>
        <p:spPr>
          <a:xfrm flipV="1">
            <a:off x="3579530" y="763588"/>
            <a:ext cx="1155062" cy="6294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B68C6120-588C-9D49-8493-6144C76D5665}"/>
              </a:ext>
            </a:extLst>
          </p:cNvPr>
          <p:cNvCxnSpPr>
            <a:cxnSpLocks/>
          </p:cNvCxnSpPr>
          <p:nvPr/>
        </p:nvCxnSpPr>
        <p:spPr>
          <a:xfrm flipV="1">
            <a:off x="3574372" y="761492"/>
            <a:ext cx="1176565" cy="12654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1" name="Straight Arrow Connector 270">
            <a:extLst>
              <a:ext uri="{FF2B5EF4-FFF2-40B4-BE49-F238E27FC236}">
                <a16:creationId xmlns:a16="http://schemas.microsoft.com/office/drawing/2014/main" id="{D6940B58-0E7D-7D42-97DB-A0DD2E9FA443}"/>
              </a:ext>
            </a:extLst>
          </p:cNvPr>
          <p:cNvCxnSpPr>
            <a:cxnSpLocks/>
          </p:cNvCxnSpPr>
          <p:nvPr/>
        </p:nvCxnSpPr>
        <p:spPr>
          <a:xfrm>
            <a:off x="3561395" y="2041697"/>
            <a:ext cx="1189542" cy="6288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2" name="Straight Arrow Connector 271">
            <a:extLst>
              <a:ext uri="{FF2B5EF4-FFF2-40B4-BE49-F238E27FC236}">
                <a16:creationId xmlns:a16="http://schemas.microsoft.com/office/drawing/2014/main" id="{F6EC0A08-BE3E-914B-AADB-39B6E837E8DB}"/>
              </a:ext>
            </a:extLst>
          </p:cNvPr>
          <p:cNvCxnSpPr>
            <a:cxnSpLocks/>
          </p:cNvCxnSpPr>
          <p:nvPr/>
        </p:nvCxnSpPr>
        <p:spPr>
          <a:xfrm>
            <a:off x="3571711" y="1396996"/>
            <a:ext cx="1179226" cy="633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3" name="Straight Arrow Connector 272">
            <a:extLst>
              <a:ext uri="{FF2B5EF4-FFF2-40B4-BE49-F238E27FC236}">
                <a16:creationId xmlns:a16="http://schemas.microsoft.com/office/drawing/2014/main" id="{FC8AA9D3-3030-4C4A-9C0D-F4ED16D68212}"/>
              </a:ext>
            </a:extLst>
          </p:cNvPr>
          <p:cNvCxnSpPr>
            <a:cxnSpLocks/>
          </p:cNvCxnSpPr>
          <p:nvPr/>
        </p:nvCxnSpPr>
        <p:spPr>
          <a:xfrm>
            <a:off x="3561395" y="1396996"/>
            <a:ext cx="1189543" cy="12735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4" name="Straight Arrow Connector 273">
            <a:extLst>
              <a:ext uri="{FF2B5EF4-FFF2-40B4-BE49-F238E27FC236}">
                <a16:creationId xmlns:a16="http://schemas.microsoft.com/office/drawing/2014/main" id="{90478584-9CFE-644C-AB8B-F0FD996FD4B9}"/>
              </a:ext>
            </a:extLst>
          </p:cNvPr>
          <p:cNvCxnSpPr>
            <a:cxnSpLocks/>
          </p:cNvCxnSpPr>
          <p:nvPr/>
        </p:nvCxnSpPr>
        <p:spPr>
          <a:xfrm flipV="1">
            <a:off x="3571711" y="1406133"/>
            <a:ext cx="1179226" cy="6307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5" name="Straight Arrow Connector 274">
            <a:extLst>
              <a:ext uri="{FF2B5EF4-FFF2-40B4-BE49-F238E27FC236}">
                <a16:creationId xmlns:a16="http://schemas.microsoft.com/office/drawing/2014/main" id="{F0A20F61-AE6C-E144-A890-22790FA0ABDB}"/>
              </a:ext>
            </a:extLst>
          </p:cNvPr>
          <p:cNvCxnSpPr>
            <a:cxnSpLocks/>
          </p:cNvCxnSpPr>
          <p:nvPr/>
        </p:nvCxnSpPr>
        <p:spPr>
          <a:xfrm flipV="1">
            <a:off x="3571711" y="1406133"/>
            <a:ext cx="1179226" cy="12524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6" name="Straight Arrow Connector 275">
            <a:extLst>
              <a:ext uri="{FF2B5EF4-FFF2-40B4-BE49-F238E27FC236}">
                <a16:creationId xmlns:a16="http://schemas.microsoft.com/office/drawing/2014/main" id="{A0232AF7-D4A6-AB4D-AD9A-0EDA48A5F230}"/>
              </a:ext>
            </a:extLst>
          </p:cNvPr>
          <p:cNvCxnSpPr>
            <a:cxnSpLocks/>
          </p:cNvCxnSpPr>
          <p:nvPr/>
        </p:nvCxnSpPr>
        <p:spPr>
          <a:xfrm flipV="1">
            <a:off x="3562218" y="2051820"/>
            <a:ext cx="1198199" cy="6143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7" name="Straight Arrow Connector 276">
            <a:extLst>
              <a:ext uri="{FF2B5EF4-FFF2-40B4-BE49-F238E27FC236}">
                <a16:creationId xmlns:a16="http://schemas.microsoft.com/office/drawing/2014/main" id="{813A716D-64F5-CE4F-A35A-BF4E1D6AFD15}"/>
              </a:ext>
            </a:extLst>
          </p:cNvPr>
          <p:cNvCxnSpPr>
            <a:cxnSpLocks/>
          </p:cNvCxnSpPr>
          <p:nvPr/>
        </p:nvCxnSpPr>
        <p:spPr>
          <a:xfrm flipV="1">
            <a:off x="3564713" y="773931"/>
            <a:ext cx="1169879" cy="18922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8" name="TextBox 277">
            <a:extLst>
              <a:ext uri="{FF2B5EF4-FFF2-40B4-BE49-F238E27FC236}">
                <a16:creationId xmlns:a16="http://schemas.microsoft.com/office/drawing/2014/main" id="{679AA020-419F-3642-9F5D-81561319F4C8}"/>
              </a:ext>
            </a:extLst>
          </p:cNvPr>
          <p:cNvSpPr txBox="1"/>
          <p:nvPr/>
        </p:nvSpPr>
        <p:spPr>
          <a:xfrm>
            <a:off x="4887180" y="5672521"/>
            <a:ext cx="740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Global </a:t>
            </a:r>
          </a:p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Sharing</a:t>
            </a: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AA088395-E81B-4F41-AB96-2E9295E1616C}"/>
              </a:ext>
            </a:extLst>
          </p:cNvPr>
          <p:cNvSpPr txBox="1"/>
          <p:nvPr/>
        </p:nvSpPr>
        <p:spPr>
          <a:xfrm>
            <a:off x="6156283" y="5682519"/>
            <a:ext cx="74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</a:t>
            </a:r>
          </a:p>
          <a:p>
            <a:pPr algn="ct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Sharing</a:t>
            </a:r>
          </a:p>
        </p:txBody>
      </p:sp>
      <p:cxnSp>
        <p:nvCxnSpPr>
          <p:cNvPr id="280" name="Straight Arrow Connector 279">
            <a:extLst>
              <a:ext uri="{FF2B5EF4-FFF2-40B4-BE49-F238E27FC236}">
                <a16:creationId xmlns:a16="http://schemas.microsoft.com/office/drawing/2014/main" id="{612BC8DF-639C-8A47-86F9-69B1FB4B1BD1}"/>
              </a:ext>
            </a:extLst>
          </p:cNvPr>
          <p:cNvCxnSpPr/>
          <p:nvPr/>
        </p:nvCxnSpPr>
        <p:spPr>
          <a:xfrm>
            <a:off x="10144832" y="121807"/>
            <a:ext cx="0" cy="253498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1" name="Straight Arrow Connector 280">
            <a:extLst>
              <a:ext uri="{FF2B5EF4-FFF2-40B4-BE49-F238E27FC236}">
                <a16:creationId xmlns:a16="http://schemas.microsoft.com/office/drawing/2014/main" id="{97C8E1E1-F2A9-554D-A45B-1F5058163EF9}"/>
              </a:ext>
            </a:extLst>
          </p:cNvPr>
          <p:cNvCxnSpPr/>
          <p:nvPr/>
        </p:nvCxnSpPr>
        <p:spPr>
          <a:xfrm>
            <a:off x="10144832" y="3099749"/>
            <a:ext cx="0" cy="253498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2" name="TextBox 281">
            <a:extLst>
              <a:ext uri="{FF2B5EF4-FFF2-40B4-BE49-F238E27FC236}">
                <a16:creationId xmlns:a16="http://schemas.microsoft.com/office/drawing/2014/main" id="{DF94256A-6C5E-0141-B448-391554DCF760}"/>
              </a:ext>
            </a:extLst>
          </p:cNvPr>
          <p:cNvSpPr txBox="1"/>
          <p:nvPr/>
        </p:nvSpPr>
        <p:spPr>
          <a:xfrm>
            <a:off x="10263463" y="1417005"/>
            <a:ext cx="1124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Cluster 1</a:t>
            </a:r>
          </a:p>
          <a:p>
            <a:pPr algn="ctr"/>
            <a:r>
              <a:rPr lang="en-US" dirty="0">
                <a:latin typeface="Palatino Linotype" panose="02040502050505030304" pitchFamily="18" charset="0"/>
              </a:rPr>
              <a:t>C</a:t>
            </a:r>
            <a:r>
              <a:rPr lang="en-US" baseline="-25000" dirty="0">
                <a:latin typeface="Palatino Linotype" panose="02040502050505030304" pitchFamily="18" charset="0"/>
              </a:rPr>
              <a:t>1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83" name="TextBox 282">
            <a:extLst>
              <a:ext uri="{FF2B5EF4-FFF2-40B4-BE49-F238E27FC236}">
                <a16:creationId xmlns:a16="http://schemas.microsoft.com/office/drawing/2014/main" id="{9AE51D69-CACD-D04D-AB38-373F9022B510}"/>
              </a:ext>
            </a:extLst>
          </p:cNvPr>
          <p:cNvSpPr txBox="1"/>
          <p:nvPr/>
        </p:nvSpPr>
        <p:spPr>
          <a:xfrm>
            <a:off x="10391884" y="3869459"/>
            <a:ext cx="1103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Cluster 2</a:t>
            </a:r>
          </a:p>
          <a:p>
            <a:pPr algn="ctr"/>
            <a:r>
              <a:rPr lang="en-US" dirty="0">
                <a:latin typeface="Palatino Linotype" panose="02040502050505030304" pitchFamily="18" charset="0"/>
              </a:rPr>
              <a:t>C</a:t>
            </a:r>
            <a:r>
              <a:rPr lang="en-US" baseline="-25000" dirty="0">
                <a:latin typeface="Palatino Linotype" panose="02040502050505030304" pitchFamily="18" charset="0"/>
              </a:rPr>
              <a:t>2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84" name="Rounded Rectangle 283">
            <a:extLst>
              <a:ext uri="{FF2B5EF4-FFF2-40B4-BE49-F238E27FC236}">
                <a16:creationId xmlns:a16="http://schemas.microsoft.com/office/drawing/2014/main" id="{C5520D95-5080-2742-87B3-C2DFAB43164C}"/>
              </a:ext>
            </a:extLst>
          </p:cNvPr>
          <p:cNvSpPr/>
          <p:nvPr/>
        </p:nvSpPr>
        <p:spPr>
          <a:xfrm>
            <a:off x="2638801" y="774723"/>
            <a:ext cx="1924215" cy="20260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alatino Linotype" panose="02040502050505030304" pitchFamily="18" charset="0"/>
              </a:rPr>
              <a:t>Local BFT Consensus on T</a:t>
            </a:r>
            <a:r>
              <a:rPr lang="en-US" sz="1600" baseline="-25000" dirty="0">
                <a:solidFill>
                  <a:schemeClr val="tx1"/>
                </a:solidFill>
                <a:latin typeface="Palatino Linotype" panose="02040502050505030304" pitchFamily="18" charset="0"/>
              </a:rPr>
              <a:t>1</a:t>
            </a:r>
            <a:endParaRPr lang="en-US" sz="16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85" name="Rounded Rectangle 284">
            <a:extLst>
              <a:ext uri="{FF2B5EF4-FFF2-40B4-BE49-F238E27FC236}">
                <a16:creationId xmlns:a16="http://schemas.microsoft.com/office/drawing/2014/main" id="{5A2D3AB0-7CE3-7446-85AA-C4C541B48E06}"/>
              </a:ext>
            </a:extLst>
          </p:cNvPr>
          <p:cNvSpPr/>
          <p:nvPr/>
        </p:nvSpPr>
        <p:spPr>
          <a:xfrm>
            <a:off x="2639707" y="3634125"/>
            <a:ext cx="1924215" cy="20260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alatino Linotype" panose="02040502050505030304" pitchFamily="18" charset="0"/>
              </a:rPr>
              <a:t>Local BFT Consensus on T</a:t>
            </a:r>
            <a:r>
              <a:rPr lang="en-US" sz="1600" baseline="-25000" dirty="0">
                <a:solidFill>
                  <a:schemeClr val="tx1"/>
                </a:solidFill>
                <a:latin typeface="Palatino Linotype" panose="02040502050505030304" pitchFamily="18" charset="0"/>
              </a:rPr>
              <a:t>2</a:t>
            </a:r>
            <a:endParaRPr lang="en-US" sz="16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286" name="Straight Arrow Connector 285">
            <a:extLst>
              <a:ext uri="{FF2B5EF4-FFF2-40B4-BE49-F238E27FC236}">
                <a16:creationId xmlns:a16="http://schemas.microsoft.com/office/drawing/2014/main" id="{581674F5-D41B-3943-A1C3-A1C237AB481B}"/>
              </a:ext>
            </a:extLst>
          </p:cNvPr>
          <p:cNvCxnSpPr>
            <a:cxnSpLocks/>
          </p:cNvCxnSpPr>
          <p:nvPr/>
        </p:nvCxnSpPr>
        <p:spPr>
          <a:xfrm>
            <a:off x="5914653" y="758439"/>
            <a:ext cx="1179900" cy="19079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7" name="Straight Arrow Connector 286">
            <a:extLst>
              <a:ext uri="{FF2B5EF4-FFF2-40B4-BE49-F238E27FC236}">
                <a16:creationId xmlns:a16="http://schemas.microsoft.com/office/drawing/2014/main" id="{EA9D1693-8CE2-4F4E-A9F0-C98233FD3642}"/>
              </a:ext>
            </a:extLst>
          </p:cNvPr>
          <p:cNvCxnSpPr>
            <a:cxnSpLocks/>
          </p:cNvCxnSpPr>
          <p:nvPr/>
        </p:nvCxnSpPr>
        <p:spPr>
          <a:xfrm>
            <a:off x="5964193" y="1427232"/>
            <a:ext cx="1106891" cy="12458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8" name="Straight Arrow Connector 287">
            <a:extLst>
              <a:ext uri="{FF2B5EF4-FFF2-40B4-BE49-F238E27FC236}">
                <a16:creationId xmlns:a16="http://schemas.microsoft.com/office/drawing/2014/main" id="{ABBA5B52-7F62-2B49-BE33-F8F7BA610D0E}"/>
              </a:ext>
            </a:extLst>
          </p:cNvPr>
          <p:cNvCxnSpPr>
            <a:cxnSpLocks/>
          </p:cNvCxnSpPr>
          <p:nvPr/>
        </p:nvCxnSpPr>
        <p:spPr>
          <a:xfrm>
            <a:off x="5964071" y="1425283"/>
            <a:ext cx="1107013" cy="6069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9" name="Straight Arrow Connector 288">
            <a:extLst>
              <a:ext uri="{FF2B5EF4-FFF2-40B4-BE49-F238E27FC236}">
                <a16:creationId xmlns:a16="http://schemas.microsoft.com/office/drawing/2014/main" id="{BA1884DC-1BA5-624E-864B-0D905B83E6C3}"/>
              </a:ext>
            </a:extLst>
          </p:cNvPr>
          <p:cNvCxnSpPr>
            <a:cxnSpLocks/>
          </p:cNvCxnSpPr>
          <p:nvPr/>
        </p:nvCxnSpPr>
        <p:spPr>
          <a:xfrm flipV="1">
            <a:off x="5968820" y="775056"/>
            <a:ext cx="1147513" cy="6349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0" name="Straight Arrow Connector 289">
            <a:extLst>
              <a:ext uri="{FF2B5EF4-FFF2-40B4-BE49-F238E27FC236}">
                <a16:creationId xmlns:a16="http://schemas.microsoft.com/office/drawing/2014/main" id="{A1B2583F-9EC1-8B4E-B705-97332ADEE5DF}"/>
              </a:ext>
            </a:extLst>
          </p:cNvPr>
          <p:cNvCxnSpPr>
            <a:cxnSpLocks/>
          </p:cNvCxnSpPr>
          <p:nvPr/>
        </p:nvCxnSpPr>
        <p:spPr>
          <a:xfrm flipV="1">
            <a:off x="5955512" y="3755419"/>
            <a:ext cx="1167714" cy="6203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1" name="Straight Arrow Connector 290">
            <a:extLst>
              <a:ext uri="{FF2B5EF4-FFF2-40B4-BE49-F238E27FC236}">
                <a16:creationId xmlns:a16="http://schemas.microsoft.com/office/drawing/2014/main" id="{049A2B16-A09A-8E49-99A1-803DE44201D2}"/>
              </a:ext>
            </a:extLst>
          </p:cNvPr>
          <p:cNvCxnSpPr>
            <a:cxnSpLocks/>
          </p:cNvCxnSpPr>
          <p:nvPr/>
        </p:nvCxnSpPr>
        <p:spPr>
          <a:xfrm>
            <a:off x="5954680" y="4399585"/>
            <a:ext cx="1116404" cy="6198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2" name="Straight Arrow Connector 291">
            <a:extLst>
              <a:ext uri="{FF2B5EF4-FFF2-40B4-BE49-F238E27FC236}">
                <a16:creationId xmlns:a16="http://schemas.microsoft.com/office/drawing/2014/main" id="{FA2D7C69-A550-F440-B234-6F90E52EFF21}"/>
              </a:ext>
            </a:extLst>
          </p:cNvPr>
          <p:cNvCxnSpPr>
            <a:cxnSpLocks/>
          </p:cNvCxnSpPr>
          <p:nvPr/>
        </p:nvCxnSpPr>
        <p:spPr>
          <a:xfrm>
            <a:off x="5949531" y="4400652"/>
            <a:ext cx="1160169" cy="12340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3" name="Straight Arrow Connector 292">
            <a:extLst>
              <a:ext uri="{FF2B5EF4-FFF2-40B4-BE49-F238E27FC236}">
                <a16:creationId xmlns:a16="http://schemas.microsoft.com/office/drawing/2014/main" id="{C6A0D9FD-4D8C-594F-87C9-4B85D461AD71}"/>
              </a:ext>
            </a:extLst>
          </p:cNvPr>
          <p:cNvCxnSpPr>
            <a:cxnSpLocks/>
          </p:cNvCxnSpPr>
          <p:nvPr/>
        </p:nvCxnSpPr>
        <p:spPr>
          <a:xfrm>
            <a:off x="5949879" y="3750282"/>
            <a:ext cx="1179900" cy="19079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94" name="TextBox 293">
            <a:extLst>
              <a:ext uri="{FF2B5EF4-FFF2-40B4-BE49-F238E27FC236}">
                <a16:creationId xmlns:a16="http://schemas.microsoft.com/office/drawing/2014/main" id="{7C04CCE2-2565-1941-A379-8D495EF6E999}"/>
              </a:ext>
            </a:extLst>
          </p:cNvPr>
          <p:cNvSpPr txBox="1"/>
          <p:nvPr/>
        </p:nvSpPr>
        <p:spPr>
          <a:xfrm>
            <a:off x="1917984" y="140149"/>
            <a:ext cx="561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1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5" name="TextBox 294">
            <a:extLst>
              <a:ext uri="{FF2B5EF4-FFF2-40B4-BE49-F238E27FC236}">
                <a16:creationId xmlns:a16="http://schemas.microsoft.com/office/drawing/2014/main" id="{5B8D5C62-5816-4C41-9D1A-CC9D6ED7E1D7}"/>
              </a:ext>
            </a:extLst>
          </p:cNvPr>
          <p:cNvSpPr txBox="1"/>
          <p:nvPr/>
        </p:nvSpPr>
        <p:spPr>
          <a:xfrm>
            <a:off x="1849920" y="3109610"/>
            <a:ext cx="561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AD3393B-3679-E446-B476-00ADB6B32F0C}"/>
              </a:ext>
            </a:extLst>
          </p:cNvPr>
          <p:cNvSpPr txBox="1"/>
          <p:nvPr/>
        </p:nvSpPr>
        <p:spPr>
          <a:xfrm>
            <a:off x="931881" y="6413534"/>
            <a:ext cx="6481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GeoBFT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 consensus on a system of 2 clusters.</a:t>
            </a:r>
          </a:p>
        </p:txBody>
      </p:sp>
    </p:spTree>
    <p:extLst>
      <p:ext uri="{BB962C8B-B14F-4D97-AF65-F5344CB8AC3E}">
        <p14:creationId xmlns:p14="http://schemas.microsoft.com/office/powerpoint/2010/main" val="204630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/>
      <p:bldP spid="199" grpId="0"/>
      <p:bldP spid="219" grpId="0"/>
      <p:bldP spid="278" grpId="0"/>
      <p:bldP spid="279" grpId="0"/>
      <p:bldP spid="284" grpId="0" animBg="1"/>
      <p:bldP spid="285" grpId="0" animBg="1"/>
      <p:bldP spid="294" grpId="0"/>
      <p:bldP spid="29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8539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4CC81D-BDE3-4B47-8C7E-3B72DC2A4B8E}"/>
              </a:ext>
            </a:extLst>
          </p:cNvPr>
          <p:cNvGrpSpPr/>
          <p:nvPr/>
        </p:nvGrpSpPr>
        <p:grpSpPr>
          <a:xfrm>
            <a:off x="282969" y="3982007"/>
            <a:ext cx="1798843" cy="1959142"/>
            <a:chOff x="919383" y="3205054"/>
            <a:chExt cx="1798843" cy="195914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47653A3-9322-D841-B5B2-4FDE9AA7D746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7" name="Graphic 6" descr="School girl with solid fill">
              <a:extLst>
                <a:ext uri="{FF2B5EF4-FFF2-40B4-BE49-F238E27FC236}">
                  <a16:creationId xmlns:a16="http://schemas.microsoft.com/office/drawing/2014/main" id="{2D224471-1154-C04D-868A-BC15B3CD6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4A8B989-57F1-244A-A81D-E5D176A2522A}"/>
              </a:ext>
            </a:extLst>
          </p:cNvPr>
          <p:cNvGrpSpPr/>
          <p:nvPr/>
        </p:nvGrpSpPr>
        <p:grpSpPr>
          <a:xfrm>
            <a:off x="10110188" y="3777464"/>
            <a:ext cx="1798843" cy="1945890"/>
            <a:chOff x="3076398" y="3205054"/>
            <a:chExt cx="1798843" cy="1945890"/>
          </a:xfrm>
        </p:grpSpPr>
        <p:pic>
          <p:nvPicPr>
            <p:cNvPr id="18" name="Graphic 17" descr="School boy with solid fill">
              <a:extLst>
                <a:ext uri="{FF2B5EF4-FFF2-40B4-BE49-F238E27FC236}">
                  <a16:creationId xmlns:a16="http://schemas.microsoft.com/office/drawing/2014/main" id="{061DA0F4-0FB3-CB4C-97F6-EFC42CF28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D150582-CC85-2B4A-BE18-5CCE5854FBBA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23D71DD-FBEA-E140-9C03-2236CAB97E8D}"/>
              </a:ext>
            </a:extLst>
          </p:cNvPr>
          <p:cNvGrpSpPr/>
          <p:nvPr/>
        </p:nvGrpSpPr>
        <p:grpSpPr>
          <a:xfrm>
            <a:off x="5112764" y="250217"/>
            <a:ext cx="2179981" cy="2327028"/>
            <a:chOff x="4927236" y="443681"/>
            <a:chExt cx="2179981" cy="2327028"/>
          </a:xfrm>
        </p:grpSpPr>
        <p:pic>
          <p:nvPicPr>
            <p:cNvPr id="9" name="Graphic 8" descr="Bank outline">
              <a:extLst>
                <a:ext uri="{FF2B5EF4-FFF2-40B4-BE49-F238E27FC236}">
                  <a16:creationId xmlns:a16="http://schemas.microsoft.com/office/drawing/2014/main" id="{8D482286-F20F-0D40-A433-B938E8B76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27236" y="443681"/>
              <a:ext cx="2179981" cy="2179981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75789F6-C4D0-8442-A5DC-04376700A662}"/>
                </a:ext>
              </a:extLst>
            </p:cNvPr>
            <p:cNvSpPr txBox="1"/>
            <p:nvPr/>
          </p:nvSpPr>
          <p:spPr>
            <a:xfrm>
              <a:off x="5475977" y="2370599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Bank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2806C0-E736-C44A-98ED-1A92DAC32445}"/>
              </a:ext>
            </a:extLst>
          </p:cNvPr>
          <p:cNvGrpSpPr/>
          <p:nvPr/>
        </p:nvGrpSpPr>
        <p:grpSpPr>
          <a:xfrm>
            <a:off x="5530785" y="4074387"/>
            <a:ext cx="1469815" cy="1706463"/>
            <a:chOff x="5361092" y="4631939"/>
            <a:chExt cx="1469815" cy="1706463"/>
          </a:xfrm>
        </p:grpSpPr>
        <p:pic>
          <p:nvPicPr>
            <p:cNvPr id="17" name="Graphic 16" descr="Renovation (House With Sparkles) with solid fill">
              <a:extLst>
                <a:ext uri="{FF2B5EF4-FFF2-40B4-BE49-F238E27FC236}">
                  <a16:creationId xmlns:a16="http://schemas.microsoft.com/office/drawing/2014/main" id="{16B61791-3F03-F64C-9A6A-9DAA37A2A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361092" y="4631939"/>
              <a:ext cx="1469815" cy="146981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052D85B-D2F2-3C4F-A9E5-0B19726BF408}"/>
                </a:ext>
              </a:extLst>
            </p:cNvPr>
            <p:cNvSpPr txBox="1"/>
            <p:nvPr/>
          </p:nvSpPr>
          <p:spPr>
            <a:xfrm>
              <a:off x="5541498" y="5938292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House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97E2ECD-1D51-CB4A-9D28-B9B48CE3963F}"/>
              </a:ext>
            </a:extLst>
          </p:cNvPr>
          <p:cNvGrpSpPr/>
          <p:nvPr/>
        </p:nvGrpSpPr>
        <p:grpSpPr>
          <a:xfrm>
            <a:off x="2081812" y="2577245"/>
            <a:ext cx="4120942" cy="2304184"/>
            <a:chOff x="2081812" y="2577245"/>
            <a:chExt cx="4120942" cy="2304184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7BB99C5-DECB-6F48-9C6A-4197C21CF5E9}"/>
                </a:ext>
              </a:extLst>
            </p:cNvPr>
            <p:cNvSpPr txBox="1"/>
            <p:nvPr/>
          </p:nvSpPr>
          <p:spPr>
            <a:xfrm rot="19775439">
              <a:off x="2426307" y="3426427"/>
              <a:ext cx="2125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House Loan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7FA3E1E-6FD6-8940-90BB-7D4D2C5E2385}"/>
                </a:ext>
              </a:extLst>
            </p:cNvPr>
            <p:cNvCxnSpPr>
              <a:cxnSpLocks/>
              <a:stCxn id="40" idx="2"/>
              <a:endCxn id="7" idx="3"/>
            </p:cNvCxnSpPr>
            <p:nvPr/>
          </p:nvCxnSpPr>
          <p:spPr>
            <a:xfrm flipH="1">
              <a:off x="2081812" y="2577245"/>
              <a:ext cx="4120942" cy="2304184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E443DBC-F6A0-A44F-99C3-65FDBFA23291}"/>
              </a:ext>
            </a:extLst>
          </p:cNvPr>
          <p:cNvGrpSpPr/>
          <p:nvPr/>
        </p:nvGrpSpPr>
        <p:grpSpPr>
          <a:xfrm>
            <a:off x="1958963" y="5070577"/>
            <a:ext cx="3571822" cy="486000"/>
            <a:chOff x="1958963" y="5070577"/>
            <a:chExt cx="3571822" cy="486000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1561831-C37C-2845-AA8A-B74C516791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8963" y="5070577"/>
              <a:ext cx="3571822" cy="0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788B19D-C188-7848-82F4-B5C216C49EFE}"/>
                </a:ext>
              </a:extLst>
            </p:cNvPr>
            <p:cNvSpPr txBox="1"/>
            <p:nvPr/>
          </p:nvSpPr>
          <p:spPr>
            <a:xfrm>
              <a:off x="2879426" y="5094912"/>
              <a:ext cx="2125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Buys House</a:t>
              </a:r>
            </a:p>
          </p:txBody>
        </p:sp>
      </p:grpSp>
      <p:pic>
        <p:nvPicPr>
          <p:cNvPr id="12" name="Graphic 11" descr="Covid-19 with solid fill">
            <a:extLst>
              <a:ext uri="{FF2B5EF4-FFF2-40B4-BE49-F238E27FC236}">
                <a16:creationId xmlns:a16="http://schemas.microsoft.com/office/drawing/2014/main" id="{9312E682-8662-854D-B579-8037BC5A4A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72113" y="2798112"/>
            <a:ext cx="2176221" cy="217622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5AC0DB3-5D12-1D4A-B9A6-C8181B3F3695}"/>
              </a:ext>
            </a:extLst>
          </p:cNvPr>
          <p:cNvGrpSpPr/>
          <p:nvPr/>
        </p:nvGrpSpPr>
        <p:grpSpPr>
          <a:xfrm>
            <a:off x="905370" y="2320164"/>
            <a:ext cx="2125101" cy="2125101"/>
            <a:chOff x="1303800" y="376152"/>
            <a:chExt cx="2125101" cy="2125101"/>
          </a:xfrm>
        </p:grpSpPr>
        <p:pic>
          <p:nvPicPr>
            <p:cNvPr id="14" name="Graphic 13" descr="Thought bubble outline">
              <a:extLst>
                <a:ext uri="{FF2B5EF4-FFF2-40B4-BE49-F238E27FC236}">
                  <a16:creationId xmlns:a16="http://schemas.microsoft.com/office/drawing/2014/main" id="{3652D751-95B7-D548-9D52-594859DC1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303800" y="376152"/>
              <a:ext cx="2125101" cy="2125101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7C7F202-0EE5-AA42-9C8A-8BAAE22CD0C0}"/>
                </a:ext>
              </a:extLst>
            </p:cNvPr>
            <p:cNvSpPr txBox="1"/>
            <p:nvPr/>
          </p:nvSpPr>
          <p:spPr>
            <a:xfrm>
              <a:off x="1303801" y="980666"/>
              <a:ext cx="2125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Lost Job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34AC68F-F176-2448-B2EE-D81BF0D1D64E}"/>
              </a:ext>
            </a:extLst>
          </p:cNvPr>
          <p:cNvGrpSpPr/>
          <p:nvPr/>
        </p:nvGrpSpPr>
        <p:grpSpPr>
          <a:xfrm>
            <a:off x="2073667" y="2580584"/>
            <a:ext cx="4120942" cy="2304184"/>
            <a:chOff x="2081812" y="2577245"/>
            <a:chExt cx="4120942" cy="2304184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C89F84C-60AB-3B48-99AE-688E26623DF5}"/>
                </a:ext>
              </a:extLst>
            </p:cNvPr>
            <p:cNvSpPr txBox="1"/>
            <p:nvPr/>
          </p:nvSpPr>
          <p:spPr>
            <a:xfrm rot="19775439">
              <a:off x="2124786" y="3276167"/>
              <a:ext cx="34659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Misses Loan Payments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35B68B0-7356-7949-BD48-D636D801E8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81812" y="2577245"/>
              <a:ext cx="4120942" cy="2304184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FC0057D-7A8E-3644-8A42-BFEE35531E02}"/>
              </a:ext>
            </a:extLst>
          </p:cNvPr>
          <p:cNvGrpSpPr/>
          <p:nvPr/>
        </p:nvGrpSpPr>
        <p:grpSpPr>
          <a:xfrm>
            <a:off x="2069429" y="2430198"/>
            <a:ext cx="4120942" cy="2450698"/>
            <a:chOff x="6849545" y="3553676"/>
            <a:chExt cx="4120942" cy="2450698"/>
          </a:xfrm>
        </p:grpSpPr>
        <p:pic>
          <p:nvPicPr>
            <p:cNvPr id="35" name="Graphic 34" descr="No sign with solid fill">
              <a:extLst>
                <a:ext uri="{FF2B5EF4-FFF2-40B4-BE49-F238E27FC236}">
                  <a16:creationId xmlns:a16="http://schemas.microsoft.com/office/drawing/2014/main" id="{439995EB-A897-6F4F-8FEB-FA37A06A1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442461" y="3553676"/>
              <a:ext cx="2361759" cy="2361759"/>
            </a:xfrm>
            <a:prstGeom prst="rect">
              <a:avLst/>
            </a:prstGeom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D8247AC-3333-B144-9ECC-AF561F79F50F}"/>
                </a:ext>
              </a:extLst>
            </p:cNvPr>
            <p:cNvGrpSpPr/>
            <p:nvPr/>
          </p:nvGrpSpPr>
          <p:grpSpPr>
            <a:xfrm>
              <a:off x="6849545" y="3700190"/>
              <a:ext cx="4120942" cy="2304184"/>
              <a:chOff x="2081812" y="2577245"/>
              <a:chExt cx="4120942" cy="2304184"/>
            </a:xfrm>
          </p:grpSpPr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9B0A9C61-9B53-9647-97DA-1E680F52FDB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1812" y="2577245"/>
                <a:ext cx="4120942" cy="2304184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triangl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53D672C-C06E-6C49-A1BD-099C0ED3E126}"/>
                  </a:ext>
                </a:extLst>
              </p:cNvPr>
              <p:cNvSpPr txBox="1"/>
              <p:nvPr/>
            </p:nvSpPr>
            <p:spPr>
              <a:xfrm rot="19775439">
                <a:off x="2124786" y="3276167"/>
                <a:ext cx="34659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latin typeface="Palatino Linotype" panose="02040502050505030304" pitchFamily="18" charset="0"/>
                    <a:cs typeface="Times New Roman" panose="02020603050405020304" pitchFamily="18" charset="0"/>
                  </a:rPr>
                  <a:t>Blocks her Savings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332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59743"/>
            <a:ext cx="12192000" cy="710066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Palatino Linotype" panose="02040502050505030304" pitchFamily="18" charset="0"/>
                <a:cs typeface="Times New Roman" panose="02020603050405020304" pitchFamily="18" charset="0"/>
              </a:rPr>
              <a:t>Magical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Ingredient 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Cheap </a:t>
            </a:r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Inter-Cluster Sharing</a:t>
            </a:r>
            <a:endParaRPr lang="en-US" altLang="en-US" b="1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>
            <a:cxnSpLocks/>
          </p:cNvCxnSpPr>
          <p:nvPr/>
        </p:nvCxnSpPr>
        <p:spPr>
          <a:xfrm>
            <a:off x="3771803" y="3710071"/>
            <a:ext cx="4927816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>
            <a:cxnSpLocks/>
          </p:cNvCxnSpPr>
          <p:nvPr/>
        </p:nvCxnSpPr>
        <p:spPr>
          <a:xfrm>
            <a:off x="3771803" y="3069991"/>
            <a:ext cx="4927816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3771803" y="2429911"/>
            <a:ext cx="4927816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>
            <a:cxnSpLocks/>
          </p:cNvCxnSpPr>
          <p:nvPr/>
        </p:nvCxnSpPr>
        <p:spPr>
          <a:xfrm>
            <a:off x="3771803" y="4350151"/>
            <a:ext cx="492781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3117121" y="1367747"/>
            <a:ext cx="546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C1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3125461" y="2875201"/>
            <a:ext cx="569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2,1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3125461" y="3481368"/>
            <a:ext cx="569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2,2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3125461" y="4084803"/>
            <a:ext cx="569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2,3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 flipV="1">
            <a:off x="3771803" y="1544459"/>
            <a:ext cx="4927816" cy="378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3143488" y="2269034"/>
            <a:ext cx="546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C2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4054879" y="1600237"/>
            <a:ext cx="2227225" cy="81300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4072933" y="1615251"/>
            <a:ext cx="2151623" cy="1436856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>
            <a:cxnSpLocks/>
            <a:endCxn id="52" idx="0"/>
          </p:cNvCxnSpPr>
          <p:nvPr/>
        </p:nvCxnSpPr>
        <p:spPr>
          <a:xfrm flipH="1">
            <a:off x="3970870" y="1548243"/>
            <a:ext cx="30316" cy="268512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>
            <a:cxnSpLocks/>
          </p:cNvCxnSpPr>
          <p:nvPr/>
        </p:nvCxnSpPr>
        <p:spPr>
          <a:xfrm flipH="1">
            <a:off x="6251240" y="1562782"/>
            <a:ext cx="23127" cy="278736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>
            <a:cxnSpLocks/>
          </p:cNvCxnSpPr>
          <p:nvPr/>
        </p:nvCxnSpPr>
        <p:spPr>
          <a:xfrm flipH="1">
            <a:off x="8588498" y="1544459"/>
            <a:ext cx="1" cy="279925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6282082" y="2450266"/>
            <a:ext cx="2314153" cy="61177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>
            <a:off x="6288587" y="2460464"/>
            <a:ext cx="2299911" cy="119921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6288588" y="2469089"/>
            <a:ext cx="2304903" cy="187462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7496F28-A145-4495-9631-B39E24071410}"/>
              </a:ext>
            </a:extLst>
          </p:cNvPr>
          <p:cNvCxnSpPr>
            <a:cxnSpLocks/>
          </p:cNvCxnSpPr>
          <p:nvPr/>
        </p:nvCxnSpPr>
        <p:spPr>
          <a:xfrm>
            <a:off x="6296303" y="3090346"/>
            <a:ext cx="2310166" cy="60783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>
            <a:off x="6278353" y="3081878"/>
            <a:ext cx="2315138" cy="12479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>
            <a:off x="6296303" y="2469089"/>
            <a:ext cx="2292195" cy="5623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6562974" y="4383453"/>
            <a:ext cx="1527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 Phase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4241373" y="4379052"/>
            <a:ext cx="1670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Global Phase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3846926" y="1452709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3846926" y="2311218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3846926" y="2946404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3846926" y="3605213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3846926" y="4233372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318197" y="4995729"/>
            <a:ext cx="11555605" cy="114371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The Primary P</a:t>
            </a:r>
            <a:r>
              <a:rPr lang="en-US" sz="2400" baseline="-25000" dirty="0">
                <a:latin typeface="Palatino Linotype" panose="02040502050505030304" pitchFamily="18" charset="0"/>
              </a:rPr>
              <a:t>C1</a:t>
            </a:r>
            <a:r>
              <a:rPr lang="en-US" sz="2400" dirty="0">
                <a:latin typeface="Palatino Linotype" panose="02040502050505030304" pitchFamily="18" charset="0"/>
              </a:rPr>
              <a:t> sends a certificate that includes the client request and commit messages from n-f replicas of Cluster C</a:t>
            </a:r>
            <a:r>
              <a:rPr lang="en-US" sz="2400" baseline="-25000" dirty="0">
                <a:latin typeface="Palatino Linotype" panose="02040502050505030304" pitchFamily="18" charset="0"/>
              </a:rPr>
              <a:t>1 </a:t>
            </a:r>
            <a:r>
              <a:rPr lang="en-US" sz="2400" dirty="0">
                <a:latin typeface="Palatino Linotype" panose="0204050205050503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609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/>
      <p:bldP spid="2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 descr="Database">
            <a:extLst>
              <a:ext uri="{FF2B5EF4-FFF2-40B4-BE49-F238E27FC236}">
                <a16:creationId xmlns:a16="http://schemas.microsoft.com/office/drawing/2014/main" id="{1273B02B-4782-BF46-8A1F-C2E41BFB7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70916" y="4580704"/>
            <a:ext cx="1625782" cy="1701985"/>
          </a:xfrm>
          <a:prstGeom prst="rect">
            <a:avLst/>
          </a:prstGeom>
        </p:spPr>
      </p:pic>
      <p:pic>
        <p:nvPicPr>
          <p:cNvPr id="13" name="Graphic 12" descr="Database">
            <a:extLst>
              <a:ext uri="{FF2B5EF4-FFF2-40B4-BE49-F238E27FC236}">
                <a16:creationId xmlns:a16="http://schemas.microsoft.com/office/drawing/2014/main" id="{B7CE780C-75E1-9949-BACB-28C36DC64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1161" y="2491808"/>
            <a:ext cx="1625782" cy="1701985"/>
          </a:xfrm>
          <a:prstGeom prst="rect">
            <a:avLst/>
          </a:prstGeom>
        </p:spPr>
      </p:pic>
      <p:pic>
        <p:nvPicPr>
          <p:cNvPr id="15" name="Graphic 14" descr="Database">
            <a:extLst>
              <a:ext uri="{FF2B5EF4-FFF2-40B4-BE49-F238E27FC236}">
                <a16:creationId xmlns:a16="http://schemas.microsoft.com/office/drawing/2014/main" id="{1CB8052B-A47A-9741-9044-5018C32811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2972" y="4462084"/>
            <a:ext cx="1625782" cy="170198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4" name="Graphic 3" descr="Database">
            <a:extLst>
              <a:ext uri="{FF2B5EF4-FFF2-40B4-BE49-F238E27FC236}">
                <a16:creationId xmlns:a16="http://schemas.microsoft.com/office/drawing/2014/main" id="{97B97544-14BF-F244-8323-C16E072D7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39760" y="2521562"/>
            <a:ext cx="1625782" cy="1701985"/>
          </a:xfrm>
          <a:prstGeom prst="rect">
            <a:avLst/>
          </a:prstGeom>
        </p:spPr>
      </p:pic>
      <p:pic>
        <p:nvPicPr>
          <p:cNvPr id="8" name="Graphic 7" descr="Envelope">
            <a:extLst>
              <a:ext uri="{FF2B5EF4-FFF2-40B4-BE49-F238E27FC236}">
                <a16:creationId xmlns:a16="http://schemas.microsoft.com/office/drawing/2014/main" id="{15B95C14-4C29-1441-9CC6-EB79DC7370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02304" y="4974527"/>
            <a:ext cx="914400" cy="914400"/>
          </a:xfrm>
          <a:prstGeom prst="rect">
            <a:avLst/>
          </a:prstGeom>
        </p:spPr>
      </p:pic>
      <p:pic>
        <p:nvPicPr>
          <p:cNvPr id="16" name="Graphic 15" descr="Envelope">
            <a:extLst>
              <a:ext uri="{FF2B5EF4-FFF2-40B4-BE49-F238E27FC236}">
                <a16:creationId xmlns:a16="http://schemas.microsoft.com/office/drawing/2014/main" id="{6B8AD053-F345-7546-8DB0-1F57EC5F37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07496" y="4977187"/>
            <a:ext cx="914400" cy="914400"/>
          </a:xfrm>
          <a:prstGeom prst="rect">
            <a:avLst/>
          </a:prstGeom>
        </p:spPr>
      </p:pic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id="{D1B4DFBC-E23A-1644-BD0E-88DA031E29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96907" y="4977188"/>
            <a:ext cx="914400" cy="91440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6EB4669-F80F-384B-A94C-36284F386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318" y="198760"/>
            <a:ext cx="10515600" cy="1235723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What Limits Current Systems?</a:t>
            </a:r>
            <a:b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Primary-Backup Paradigm</a:t>
            </a:r>
            <a:endParaRPr lang="en-US" altLang="en-US" sz="3200" dirty="0">
              <a:solidFill>
                <a:srgbClr val="FF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D5BFC3-20E2-0746-B957-4C1A14387AC7}"/>
              </a:ext>
            </a:extLst>
          </p:cNvPr>
          <p:cNvGrpSpPr/>
          <p:nvPr/>
        </p:nvGrpSpPr>
        <p:grpSpPr>
          <a:xfrm>
            <a:off x="2861862" y="3461979"/>
            <a:ext cx="2300902" cy="1523135"/>
            <a:chOff x="766816" y="1730318"/>
            <a:chExt cx="2300902" cy="1523135"/>
          </a:xfrm>
        </p:grpSpPr>
        <p:pic>
          <p:nvPicPr>
            <p:cNvPr id="6" name="Graphic 5" descr="Thought bubble">
              <a:extLst>
                <a:ext uri="{FF2B5EF4-FFF2-40B4-BE49-F238E27FC236}">
                  <a16:creationId xmlns:a16="http://schemas.microsoft.com/office/drawing/2014/main" id="{12A67633-3875-3B41-8F18-E1EEF02D8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66816" y="1730318"/>
              <a:ext cx="2300902" cy="1523135"/>
            </a:xfrm>
            <a:prstGeom prst="rect">
              <a:avLst/>
            </a:prstGeom>
          </p:spPr>
        </p:pic>
        <p:sp>
          <p:nvSpPr>
            <p:cNvPr id="22" name="Content Placeholder 4">
              <a:extLst>
                <a:ext uri="{FF2B5EF4-FFF2-40B4-BE49-F238E27FC236}">
                  <a16:creationId xmlns:a16="http://schemas.microsoft.com/office/drawing/2014/main" id="{23384CC3-F195-7B41-86CA-6643849E366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92869" y="1940062"/>
              <a:ext cx="1848796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Order </a:t>
              </a:r>
              <a:r>
                <a:rPr lang="en-US" sz="2400" dirty="0" err="1">
                  <a:latin typeface="Palatino Linotype" panose="02040502050505030304" pitchFamily="18" charset="0"/>
                  <a:cs typeface="Times New Roman" panose="02020603050405020304" pitchFamily="18" charset="0"/>
                </a:rPr>
                <a:t>Txn</a:t>
              </a:r>
              <a:endPara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0B1051-BC74-494E-8C7D-7B21E645EED8}"/>
              </a:ext>
            </a:extLst>
          </p:cNvPr>
          <p:cNvGrpSpPr/>
          <p:nvPr/>
        </p:nvGrpSpPr>
        <p:grpSpPr>
          <a:xfrm>
            <a:off x="6391193" y="1781170"/>
            <a:ext cx="2300902" cy="1523135"/>
            <a:chOff x="588671" y="1207773"/>
            <a:chExt cx="2300902" cy="1523135"/>
          </a:xfrm>
        </p:grpSpPr>
        <p:pic>
          <p:nvPicPr>
            <p:cNvPr id="23" name="Graphic 22" descr="Thought bubble">
              <a:extLst>
                <a:ext uri="{FF2B5EF4-FFF2-40B4-BE49-F238E27FC236}">
                  <a16:creationId xmlns:a16="http://schemas.microsoft.com/office/drawing/2014/main" id="{116D0464-A013-1147-B351-FB30439DD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24" name="Content Placeholder 4">
              <a:extLst>
                <a:ext uri="{FF2B5EF4-FFF2-40B4-BE49-F238E27FC236}">
                  <a16:creationId xmlns:a16="http://schemas.microsoft.com/office/drawing/2014/main" id="{77823DA1-F140-5A4B-81AF-9DC9CE0690B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6A5699E-31B8-514D-A4DA-2D157A895D3B}"/>
              </a:ext>
            </a:extLst>
          </p:cNvPr>
          <p:cNvGrpSpPr/>
          <p:nvPr/>
        </p:nvGrpSpPr>
        <p:grpSpPr>
          <a:xfrm>
            <a:off x="9239253" y="1925555"/>
            <a:ext cx="2300902" cy="1523135"/>
            <a:chOff x="588671" y="1207773"/>
            <a:chExt cx="2300902" cy="1523135"/>
          </a:xfrm>
        </p:grpSpPr>
        <p:pic>
          <p:nvPicPr>
            <p:cNvPr id="30" name="Graphic 29" descr="Thought bubble">
              <a:extLst>
                <a:ext uri="{FF2B5EF4-FFF2-40B4-BE49-F238E27FC236}">
                  <a16:creationId xmlns:a16="http://schemas.microsoft.com/office/drawing/2014/main" id="{3B8E0536-82B9-814E-9681-A5B022F1E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31" name="Content Placeholder 4">
              <a:extLst>
                <a:ext uri="{FF2B5EF4-FFF2-40B4-BE49-F238E27FC236}">
                  <a16:creationId xmlns:a16="http://schemas.microsoft.com/office/drawing/2014/main" id="{520D61FD-A030-F541-8C0E-F8B3AE74049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AF4512A-6B8E-A441-BDAE-E616008DB89E}"/>
              </a:ext>
            </a:extLst>
          </p:cNvPr>
          <p:cNvGrpSpPr/>
          <p:nvPr/>
        </p:nvGrpSpPr>
        <p:grpSpPr>
          <a:xfrm>
            <a:off x="9314926" y="4014943"/>
            <a:ext cx="2300902" cy="1523135"/>
            <a:chOff x="588671" y="1207773"/>
            <a:chExt cx="2300902" cy="1523135"/>
          </a:xfrm>
        </p:grpSpPr>
        <p:pic>
          <p:nvPicPr>
            <p:cNvPr id="33" name="Graphic 32" descr="Thought bubble">
              <a:extLst>
                <a:ext uri="{FF2B5EF4-FFF2-40B4-BE49-F238E27FC236}">
                  <a16:creationId xmlns:a16="http://schemas.microsoft.com/office/drawing/2014/main" id="{6B5F3E4D-8558-2A4E-B1AA-4DF42D257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34" name="Content Placeholder 4">
              <a:extLst>
                <a:ext uri="{FF2B5EF4-FFF2-40B4-BE49-F238E27FC236}">
                  <a16:creationId xmlns:a16="http://schemas.microsoft.com/office/drawing/2014/main" id="{F714CD8E-0578-EB40-A2A4-36DC0FE9321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B63D184-7A8A-514F-B041-925A7B2E8540}"/>
              </a:ext>
            </a:extLst>
          </p:cNvPr>
          <p:cNvSpPr txBox="1"/>
          <p:nvPr/>
        </p:nvSpPr>
        <p:spPr>
          <a:xfrm>
            <a:off x="7712765" y="5748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Graphic 4" descr="Crown with solid fill">
            <a:extLst>
              <a:ext uri="{FF2B5EF4-FFF2-40B4-BE49-F238E27FC236}">
                <a16:creationId xmlns:a16="http://schemas.microsoft.com/office/drawing/2014/main" id="{B1DA5656-B10F-594F-AF28-3A0020310F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9650571">
            <a:off x="2197889" y="4078060"/>
            <a:ext cx="914400" cy="914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F24A5BB-B90E-2D4A-BFED-E262F48306C3}"/>
              </a:ext>
            </a:extLst>
          </p:cNvPr>
          <p:cNvSpPr txBox="1"/>
          <p:nvPr/>
        </p:nvSpPr>
        <p:spPr>
          <a:xfrm>
            <a:off x="2655089" y="6063524"/>
            <a:ext cx="1262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pic>
        <p:nvPicPr>
          <p:cNvPr id="11" name="Graphic 10" descr="Devil face with solid fill with solid fill">
            <a:extLst>
              <a:ext uri="{FF2B5EF4-FFF2-40B4-BE49-F238E27FC236}">
                <a16:creationId xmlns:a16="http://schemas.microsoft.com/office/drawing/2014/main" id="{2721138E-455E-1542-89FC-19A97C11B19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503318" y="4607557"/>
            <a:ext cx="1606290" cy="1606290"/>
          </a:xfrm>
          <a:prstGeom prst="rect">
            <a:avLst/>
          </a:prstGeom>
        </p:spPr>
      </p:pic>
      <p:pic>
        <p:nvPicPr>
          <p:cNvPr id="25" name="Graphic 24" descr="No sign with solid fill">
            <a:extLst>
              <a:ext uri="{FF2B5EF4-FFF2-40B4-BE49-F238E27FC236}">
                <a16:creationId xmlns:a16="http://schemas.microsoft.com/office/drawing/2014/main" id="{E12E1D63-8597-CD43-AA18-A192E0C71D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931941" y="3169620"/>
            <a:ext cx="3096854" cy="3096854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EB4483BC-DEB0-994F-92F3-8B3CD34DFB2C}"/>
              </a:ext>
            </a:extLst>
          </p:cNvPr>
          <p:cNvSpPr txBox="1">
            <a:spLocks/>
          </p:cNvSpPr>
          <p:nvPr/>
        </p:nvSpPr>
        <p:spPr bwMode="auto">
          <a:xfrm rot="20248506">
            <a:off x="657693" y="2750415"/>
            <a:ext cx="3703495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System Halts</a:t>
            </a:r>
            <a:endParaRPr lang="en-US" altLang="en-US" sz="2800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7" name="Graphic 36" descr="Crown with solid fill">
            <a:extLst>
              <a:ext uri="{FF2B5EF4-FFF2-40B4-BE49-F238E27FC236}">
                <a16:creationId xmlns:a16="http://schemas.microsoft.com/office/drawing/2014/main" id="{CEC381F7-601A-0E48-920F-A2C1E5CDF68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9650571">
            <a:off x="5066090" y="2081191"/>
            <a:ext cx="914400" cy="914400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330308AD-1530-BC4B-A395-ED4553B70832}"/>
              </a:ext>
            </a:extLst>
          </p:cNvPr>
          <p:cNvSpPr txBox="1">
            <a:spLocks/>
          </p:cNvSpPr>
          <p:nvPr/>
        </p:nvSpPr>
        <p:spPr bwMode="auto">
          <a:xfrm rot="20243815">
            <a:off x="721632" y="2725425"/>
            <a:ext cx="3703495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Replace Primary</a:t>
            </a:r>
            <a:endParaRPr lang="en-US" altLang="en-US" sz="2800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DBE180CD-5C58-C342-BCA1-82E8B1214DB5}"/>
              </a:ext>
            </a:extLst>
          </p:cNvPr>
          <p:cNvSpPr txBox="1">
            <a:spLocks/>
          </p:cNvSpPr>
          <p:nvPr/>
        </p:nvSpPr>
        <p:spPr bwMode="auto">
          <a:xfrm>
            <a:off x="4596835" y="5657652"/>
            <a:ext cx="3703495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Fall in throughput!</a:t>
            </a:r>
            <a:endParaRPr lang="en-US" altLang="en-US" sz="28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44AD2C6-AC7F-084F-AD44-E6FC7918D982}"/>
              </a:ext>
            </a:extLst>
          </p:cNvPr>
          <p:cNvSpPr txBox="1"/>
          <p:nvPr/>
        </p:nvSpPr>
        <p:spPr>
          <a:xfrm>
            <a:off x="5505807" y="4041654"/>
            <a:ext cx="1262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</p:spTree>
    <p:extLst>
      <p:ext uri="{BB962C8B-B14F-4D97-AF65-F5344CB8AC3E}">
        <p14:creationId xmlns:p14="http://schemas.microsoft.com/office/powerpoint/2010/main" val="62592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04 -0.00162 L 0.19102 -0.20648 " pathEditMode="relative" ptsTypes="AA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184 0.00926 L 0.40782 -0.20694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77" y="-108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82 -0.00023 L 0.40495 -0.00023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36" grpId="0"/>
      <p:bldP spid="36" grpId="1"/>
      <p:bldP spid="39" grpId="0"/>
      <p:bldP spid="40" grpId="0"/>
      <p:bldP spid="4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Existing BFT Protocols: Rotating Primary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7959" y="1805926"/>
            <a:ext cx="11468518" cy="4016741"/>
          </a:xfrm>
        </p:spPr>
        <p:txBody>
          <a:bodyPr rtlCol="0"/>
          <a:lstStyle/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600" dirty="0">
                <a:latin typeface="Palatino Linotype" panose="02040502050505030304" pitchFamily="18" charset="0"/>
              </a:rPr>
              <a:t>How about frequently change primary? 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600" dirty="0">
                <a:latin typeface="Palatino Linotype" panose="02040502050505030304" pitchFamily="18" charset="0"/>
              </a:rPr>
              <a:t> Aardvark [NSDI’09], Prime [TDSC’10] and Spin [SRDS’09].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600" dirty="0">
                <a:latin typeface="Palatino Linotype" panose="02040502050505030304" pitchFamily="18" charset="0"/>
                <a:sym typeface="Wingdings" pitchFamily="2" charset="2"/>
              </a:rPr>
              <a:t> Still </a:t>
            </a:r>
            <a:r>
              <a:rPr lang="en-US" sz="26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essentially</a:t>
            </a:r>
            <a:r>
              <a:rPr lang="en-US" sz="2600" dirty="0">
                <a:latin typeface="Palatino Linotype" panose="02040502050505030304" pitchFamily="18" charset="0"/>
                <a:sym typeface="Wingdings" pitchFamily="2" charset="2"/>
              </a:rPr>
              <a:t> single primary!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600" dirty="0">
                <a:latin typeface="Palatino Linotype" panose="02040502050505030304" pitchFamily="18" charset="0"/>
              </a:rPr>
              <a:t>How about change primary for each consensus? 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600" dirty="0">
                <a:latin typeface="Palatino Linotype" panose="02040502050505030304" pitchFamily="18" charset="0"/>
                <a:sym typeface="Wingdings" pitchFamily="2" charset="2"/>
              </a:rPr>
              <a:t> </a:t>
            </a:r>
            <a:r>
              <a:rPr lang="en-US" sz="2600" dirty="0" err="1">
                <a:latin typeface="Palatino Linotype" panose="02040502050505030304" pitchFamily="18" charset="0"/>
                <a:sym typeface="Wingdings" pitchFamily="2" charset="2"/>
              </a:rPr>
              <a:t>HotStuff</a:t>
            </a:r>
            <a:r>
              <a:rPr lang="en-US" sz="2600" dirty="0">
                <a:latin typeface="Palatino Linotype" panose="02040502050505030304" pitchFamily="18" charset="0"/>
                <a:sym typeface="Wingdings" pitchFamily="2" charset="2"/>
              </a:rPr>
              <a:t> [PODC’19]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600" dirty="0">
                <a:latin typeface="Palatino Linotype" panose="02040502050505030304" pitchFamily="18" charset="0"/>
                <a:sym typeface="Wingdings" pitchFamily="2" charset="2"/>
              </a:rPr>
              <a:t> Limited opportunities for out-of-order processing.</a:t>
            </a:r>
            <a:endParaRPr lang="en-US" sz="2600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437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Our Proposal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0532" y="1562844"/>
            <a:ext cx="11970935" cy="2506737"/>
          </a:xfrm>
        </p:spPr>
        <p:txBody>
          <a:bodyPr rtlCol="0"/>
          <a:lstStyle/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Democracy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Give all the replicas the power to be the primary. </a:t>
            </a:r>
          </a:p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  <a:sym typeface="Wingdings" pitchFamily="2" charset="2"/>
              </a:rPr>
              <a:t>Parallelism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 Run multiple parallel instances of a BFT protocol.</a:t>
            </a:r>
          </a:p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  <a:sym typeface="Wingdings" pitchFamily="2" charset="2"/>
              </a:rPr>
              <a:t>Decentralization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 Always there will be a set of ordered client requests.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B4DC37-785F-8046-8BC6-8FDBF93F8E1B}"/>
              </a:ext>
            </a:extLst>
          </p:cNvPr>
          <p:cNvSpPr txBox="1">
            <a:spLocks/>
          </p:cNvSpPr>
          <p:nvPr/>
        </p:nvSpPr>
        <p:spPr bwMode="auto">
          <a:xfrm>
            <a:off x="899318" y="4818370"/>
            <a:ext cx="10515600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Resilient Concurrent Consensus</a:t>
            </a:r>
            <a:endParaRPr lang="en-US" altLang="en-US" sz="280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23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6358" y="532060"/>
            <a:ext cx="12192000" cy="590931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</a:rPr>
              <a:t>RCC</a:t>
            </a:r>
            <a:r>
              <a:rPr lang="en-US" b="1" dirty="0">
                <a:latin typeface="Palatino Linotype" panose="02040502050505030304" pitchFamily="18" charset="0"/>
              </a:rPr>
              <a:t> Paradigm*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47F4D0-464E-A64F-B492-ACDB5294F9C0}"/>
              </a:ext>
            </a:extLst>
          </p:cNvPr>
          <p:cNvSpPr txBox="1"/>
          <p:nvPr/>
        </p:nvSpPr>
        <p:spPr>
          <a:xfrm>
            <a:off x="55440" y="2391994"/>
            <a:ext cx="1941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BFT protocol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02142E-6C74-9346-B3A4-A9F8372F99CB}"/>
              </a:ext>
            </a:extLst>
          </p:cNvPr>
          <p:cNvSpPr txBox="1"/>
          <p:nvPr/>
        </p:nvSpPr>
        <p:spPr>
          <a:xfrm>
            <a:off x="70479" y="3033598"/>
            <a:ext cx="1835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Instances (z)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68151A-BC4A-8843-9561-21F424B77C62}"/>
              </a:ext>
            </a:extLst>
          </p:cNvPr>
          <p:cNvSpPr/>
          <p:nvPr/>
        </p:nvSpPr>
        <p:spPr>
          <a:xfrm>
            <a:off x="2542235" y="2210636"/>
            <a:ext cx="2753248" cy="20929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C55CBF-9A6D-644C-8068-E2AA57FB5F02}"/>
              </a:ext>
            </a:extLst>
          </p:cNvPr>
          <p:cNvSpPr/>
          <p:nvPr/>
        </p:nvSpPr>
        <p:spPr>
          <a:xfrm>
            <a:off x="5878286" y="2210636"/>
            <a:ext cx="2753248" cy="20872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E46118-D75D-D544-9CC7-D1E135384E0D}"/>
              </a:ext>
            </a:extLst>
          </p:cNvPr>
          <p:cNvSpPr/>
          <p:nvPr/>
        </p:nvSpPr>
        <p:spPr>
          <a:xfrm>
            <a:off x="9214337" y="2204924"/>
            <a:ext cx="2753248" cy="20872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4B6D4D-8A48-3F4D-90AE-ED4EB913A122}"/>
              </a:ext>
            </a:extLst>
          </p:cNvPr>
          <p:cNvSpPr txBox="1"/>
          <p:nvPr/>
        </p:nvSpPr>
        <p:spPr>
          <a:xfrm>
            <a:off x="3234510" y="2241549"/>
            <a:ext cx="1669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Parallelism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BF922F-86DE-C645-AB2F-0F3250B3F7A4}"/>
              </a:ext>
            </a:extLst>
          </p:cNvPr>
          <p:cNvSpPr txBox="1"/>
          <p:nvPr/>
        </p:nvSpPr>
        <p:spPr>
          <a:xfrm>
            <a:off x="6570561" y="2240489"/>
            <a:ext cx="1414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Ordering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6186D5-D308-0E4C-9CA9-CD3A9FE8EA0E}"/>
              </a:ext>
            </a:extLst>
          </p:cNvPr>
          <p:cNvSpPr txBox="1"/>
          <p:nvPr/>
        </p:nvSpPr>
        <p:spPr>
          <a:xfrm>
            <a:off x="9901590" y="2191304"/>
            <a:ext cx="150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D76694-A678-E946-8DBB-C3DF91DA3E65}"/>
              </a:ext>
            </a:extLst>
          </p:cNvPr>
          <p:cNvSpPr txBox="1"/>
          <p:nvPr/>
        </p:nvSpPr>
        <p:spPr>
          <a:xfrm>
            <a:off x="2558906" y="2949200"/>
            <a:ext cx="2680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 z parallel BFT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instances.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C12EE9-3A85-5F47-AB91-9D5A08F8C4CB}"/>
              </a:ext>
            </a:extLst>
          </p:cNvPr>
          <p:cNvSpPr txBox="1"/>
          <p:nvPr/>
        </p:nvSpPr>
        <p:spPr>
          <a:xfrm>
            <a:off x="5891012" y="2956400"/>
            <a:ext cx="28472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 a global order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all the requests.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4C4C58-6F6C-C34F-8BAC-F5ECD9987B0A}"/>
              </a:ext>
            </a:extLst>
          </p:cNvPr>
          <p:cNvSpPr txBox="1"/>
          <p:nvPr/>
        </p:nvSpPr>
        <p:spPr>
          <a:xfrm>
            <a:off x="9239788" y="2863634"/>
            <a:ext cx="27879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Execute the requests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global order.</a:t>
            </a: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24C27118-D403-9A4E-BA23-0373CBCA2845}"/>
              </a:ext>
            </a:extLst>
          </p:cNvPr>
          <p:cNvCxnSpPr>
            <a:cxnSpLocks/>
          </p:cNvCxnSpPr>
          <p:nvPr/>
        </p:nvCxnSpPr>
        <p:spPr>
          <a:xfrm rot="10800000">
            <a:off x="2529510" y="3854701"/>
            <a:ext cx="2778698" cy="280949"/>
          </a:xfrm>
          <a:prstGeom prst="bentConnector5">
            <a:avLst>
              <a:gd name="adj1" fmla="val -9018"/>
              <a:gd name="adj2" fmla="val -181481"/>
              <a:gd name="adj3" fmla="val 115509"/>
            </a:avLst>
          </a:prstGeom>
          <a:ln w="635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179680F-D426-0D43-9ABF-2B0395B582F5}"/>
              </a:ext>
            </a:extLst>
          </p:cNvPr>
          <p:cNvCxnSpPr>
            <a:cxnSpLocks/>
          </p:cNvCxnSpPr>
          <p:nvPr/>
        </p:nvCxnSpPr>
        <p:spPr>
          <a:xfrm>
            <a:off x="2026464" y="2652969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4857214-8441-CF40-8EDE-340EB24CCFFE}"/>
              </a:ext>
            </a:extLst>
          </p:cNvPr>
          <p:cNvCxnSpPr>
            <a:cxnSpLocks/>
          </p:cNvCxnSpPr>
          <p:nvPr/>
        </p:nvCxnSpPr>
        <p:spPr>
          <a:xfrm>
            <a:off x="2010314" y="3371899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45310EE-17F1-0844-AD07-E81C1A78732F}"/>
              </a:ext>
            </a:extLst>
          </p:cNvPr>
          <p:cNvCxnSpPr>
            <a:cxnSpLocks/>
          </p:cNvCxnSpPr>
          <p:nvPr/>
        </p:nvCxnSpPr>
        <p:spPr>
          <a:xfrm>
            <a:off x="5361989" y="3149925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D66FC76-9BAE-6746-BCC2-86951D9A7405}"/>
              </a:ext>
            </a:extLst>
          </p:cNvPr>
          <p:cNvCxnSpPr>
            <a:cxnSpLocks/>
          </p:cNvCxnSpPr>
          <p:nvPr/>
        </p:nvCxnSpPr>
        <p:spPr>
          <a:xfrm>
            <a:off x="8698040" y="3172337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FA2F233C-EFE4-D74D-BBAB-30C7AE6E3D6D}"/>
              </a:ext>
            </a:extLst>
          </p:cNvPr>
          <p:cNvSpPr txBox="1">
            <a:spLocks/>
          </p:cNvSpPr>
          <p:nvPr/>
        </p:nvSpPr>
        <p:spPr bwMode="auto">
          <a:xfrm>
            <a:off x="-1" y="6497354"/>
            <a:ext cx="4903557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ICDE 2021 and DISC 2019.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99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/>
      <p:bldP spid="11" grpId="0"/>
      <p:bldP spid="12" grpId="0"/>
      <p:bldP spid="17" grpId="0"/>
      <p:bldP spid="18" grpId="0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004889" y="5009097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>
            <a:cxnSpLocks/>
          </p:cNvCxnSpPr>
          <p:nvPr/>
        </p:nvCxnSpPr>
        <p:spPr>
          <a:xfrm>
            <a:off x="2004889" y="4369017"/>
            <a:ext cx="923544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004889" y="3728937"/>
            <a:ext cx="92354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004889" y="5649177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862190" y="53563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790981" y="2094957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548738" y="4935445"/>
            <a:ext cx="1321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</a:t>
            </a:r>
          </a:p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Replica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001623" y="3093726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798203" y="741133"/>
            <a:ext cx="11144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244588" y="3106770"/>
            <a:ext cx="1795356" cy="124227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 flipV="1">
            <a:off x="4063071" y="2740716"/>
            <a:ext cx="1813492" cy="1665872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 flipV="1">
            <a:off x="4068230" y="1520257"/>
            <a:ext cx="1808333" cy="2902492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063071" y="4364848"/>
            <a:ext cx="1839115" cy="1298868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234271" y="309375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063071" y="310829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891871" y="3108290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720671" y="309792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5923608" y="926015"/>
            <a:ext cx="1760665" cy="27720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5890541" y="1508646"/>
            <a:ext cx="1760077" cy="124922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5904174" y="2764797"/>
            <a:ext cx="1807428" cy="28585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7496F28-A145-4495-9631-B39E24071410}"/>
              </a:ext>
            </a:extLst>
          </p:cNvPr>
          <p:cNvCxnSpPr>
            <a:cxnSpLocks/>
          </p:cNvCxnSpPr>
          <p:nvPr/>
        </p:nvCxnSpPr>
        <p:spPr>
          <a:xfrm flipV="1">
            <a:off x="5867495" y="2162308"/>
            <a:ext cx="1814740" cy="15767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>
            <a:off x="5919989" y="3726368"/>
            <a:ext cx="1781462" cy="125245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>
            <a:off x="5867267" y="2772191"/>
            <a:ext cx="1832690" cy="15900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549471" y="308713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097109" y="3210134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252273" y="5651423"/>
            <a:ext cx="1535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355950" y="5660377"/>
            <a:ext cx="1071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196646" y="5664516"/>
            <a:ext cx="1116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Commit</a:t>
            </a: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7E5C4081-05C2-47D9-B9FC-E95B8D087EF4}"/>
              </a:ext>
            </a:extLst>
          </p:cNvPr>
          <p:cNvCxnSpPr>
            <a:cxnSpLocks/>
          </p:cNvCxnSpPr>
          <p:nvPr/>
        </p:nvCxnSpPr>
        <p:spPr>
          <a:xfrm flipV="1">
            <a:off x="7697621" y="1508061"/>
            <a:ext cx="1765700" cy="12462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CEEF9964-3F56-48B7-9B73-56CCF0194CD7}"/>
              </a:ext>
            </a:extLst>
          </p:cNvPr>
          <p:cNvCxnSpPr>
            <a:cxnSpLocks/>
          </p:cNvCxnSpPr>
          <p:nvPr/>
        </p:nvCxnSpPr>
        <p:spPr>
          <a:xfrm flipV="1">
            <a:off x="7743800" y="2137838"/>
            <a:ext cx="1769272" cy="15902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129AF4AC-8D21-49FE-8C5F-F19DBE3A7819}"/>
              </a:ext>
            </a:extLst>
          </p:cNvPr>
          <p:cNvCxnSpPr>
            <a:cxnSpLocks/>
          </p:cNvCxnSpPr>
          <p:nvPr/>
        </p:nvCxnSpPr>
        <p:spPr>
          <a:xfrm>
            <a:off x="7714217" y="2755217"/>
            <a:ext cx="1798855" cy="283997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D3062CA9-3BC6-475C-B4B5-AAC3728011A3}"/>
              </a:ext>
            </a:extLst>
          </p:cNvPr>
          <p:cNvCxnSpPr>
            <a:cxnSpLocks/>
          </p:cNvCxnSpPr>
          <p:nvPr/>
        </p:nvCxnSpPr>
        <p:spPr>
          <a:xfrm>
            <a:off x="7748639" y="3735554"/>
            <a:ext cx="1739269" cy="122198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D7B54EDE-6105-4838-897F-5161CD790A55}"/>
              </a:ext>
            </a:extLst>
          </p:cNvPr>
          <p:cNvCxnSpPr>
            <a:cxnSpLocks/>
          </p:cNvCxnSpPr>
          <p:nvPr/>
        </p:nvCxnSpPr>
        <p:spPr>
          <a:xfrm>
            <a:off x="7689888" y="2756218"/>
            <a:ext cx="1823184" cy="16029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1926913D-7CDF-4A38-8A67-1FA64FD48760}"/>
              </a:ext>
            </a:extLst>
          </p:cNvPr>
          <p:cNvCxnSpPr>
            <a:cxnSpLocks/>
          </p:cNvCxnSpPr>
          <p:nvPr/>
        </p:nvCxnSpPr>
        <p:spPr>
          <a:xfrm flipV="1">
            <a:off x="7733402" y="891661"/>
            <a:ext cx="1792941" cy="28306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 flipV="1">
            <a:off x="7741302" y="1519279"/>
            <a:ext cx="1771770" cy="2845571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 flipV="1">
            <a:off x="7780000" y="2778435"/>
            <a:ext cx="1707908" cy="1571080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724746" y="4388841"/>
            <a:ext cx="1817072" cy="1247339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0933771" y="3079084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579099" y="3087136"/>
            <a:ext cx="1354672" cy="1263969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>
            <a:off x="9577852" y="1531088"/>
            <a:ext cx="1371379" cy="15479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>
            <a:off x="9564956" y="2757872"/>
            <a:ext cx="1363823" cy="3170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793485" y="5662681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15169" y="5628780"/>
            <a:ext cx="1093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080012" y="2998217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080012" y="3610244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080012" y="4245430"/>
            <a:ext cx="247888" cy="196373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080012" y="4904239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080012" y="5532398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619DCA6-2C29-7746-B7E7-ADE454CB0CFF}"/>
              </a:ext>
            </a:extLst>
          </p:cNvPr>
          <p:cNvCxnSpPr/>
          <p:nvPr/>
        </p:nvCxnSpPr>
        <p:spPr>
          <a:xfrm>
            <a:off x="1999897" y="2133498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2DEC726-7082-A449-88EA-CEC4B23218F2}"/>
              </a:ext>
            </a:extLst>
          </p:cNvPr>
          <p:cNvCxnSpPr/>
          <p:nvPr/>
        </p:nvCxnSpPr>
        <p:spPr>
          <a:xfrm>
            <a:off x="1999897" y="1493418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FE05FBA-541B-9D43-9393-F9E6D8E955F5}"/>
              </a:ext>
            </a:extLst>
          </p:cNvPr>
          <p:cNvCxnSpPr>
            <a:cxnSpLocks/>
          </p:cNvCxnSpPr>
          <p:nvPr/>
        </p:nvCxnSpPr>
        <p:spPr>
          <a:xfrm>
            <a:off x="1999897" y="853338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5F94FCD-3A8A-1E4B-8A23-6EC73CE2D73D}"/>
              </a:ext>
            </a:extLst>
          </p:cNvPr>
          <p:cNvCxnSpPr/>
          <p:nvPr/>
        </p:nvCxnSpPr>
        <p:spPr>
          <a:xfrm>
            <a:off x="1999897" y="2773578"/>
            <a:ext cx="92354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BC4EA35-E5CC-9946-BCF6-D135624E44AE}"/>
              </a:ext>
            </a:extLst>
          </p:cNvPr>
          <p:cNvCxnSpPr>
            <a:cxnSpLocks/>
          </p:cNvCxnSpPr>
          <p:nvPr/>
        </p:nvCxnSpPr>
        <p:spPr>
          <a:xfrm>
            <a:off x="1999897" y="218152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F2BAEA9-D89F-CC4E-A77B-D40FA63D69CB}"/>
              </a:ext>
            </a:extLst>
          </p:cNvPr>
          <p:cNvCxnSpPr>
            <a:cxnSpLocks/>
          </p:cNvCxnSpPr>
          <p:nvPr/>
        </p:nvCxnSpPr>
        <p:spPr>
          <a:xfrm>
            <a:off x="2239596" y="231171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0A6B6993-E95B-2D43-A8CE-DC82448B61CB}"/>
              </a:ext>
            </a:extLst>
          </p:cNvPr>
          <p:cNvCxnSpPr>
            <a:cxnSpLocks/>
          </p:cNvCxnSpPr>
          <p:nvPr/>
        </p:nvCxnSpPr>
        <p:spPr>
          <a:xfrm>
            <a:off x="4058079" y="860010"/>
            <a:ext cx="1835040" cy="415551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EBC44A0-23C2-E74D-A7E6-CE2477F835FC}"/>
              </a:ext>
            </a:extLst>
          </p:cNvPr>
          <p:cNvCxnSpPr>
            <a:cxnSpLocks/>
          </p:cNvCxnSpPr>
          <p:nvPr/>
        </p:nvCxnSpPr>
        <p:spPr>
          <a:xfrm>
            <a:off x="4058079" y="860010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CA3B94C-88B9-DA47-8CC2-976790BF7980}"/>
              </a:ext>
            </a:extLst>
          </p:cNvPr>
          <p:cNvCxnSpPr>
            <a:cxnSpLocks/>
          </p:cNvCxnSpPr>
          <p:nvPr/>
        </p:nvCxnSpPr>
        <p:spPr>
          <a:xfrm>
            <a:off x="4058079" y="853338"/>
            <a:ext cx="1849890" cy="2903796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5B91216-28DD-5A44-A277-DB6A291D7491}"/>
              </a:ext>
            </a:extLst>
          </p:cNvPr>
          <p:cNvCxnSpPr/>
          <p:nvPr/>
        </p:nvCxnSpPr>
        <p:spPr>
          <a:xfrm>
            <a:off x="2229279" y="21815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36CDF5B-9F0A-9042-9CA3-15CD62C268D2}"/>
              </a:ext>
            </a:extLst>
          </p:cNvPr>
          <p:cNvCxnSpPr/>
          <p:nvPr/>
        </p:nvCxnSpPr>
        <p:spPr>
          <a:xfrm>
            <a:off x="4058079" y="23269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C8443A5-8096-4A46-8A95-A822A94EB486}"/>
              </a:ext>
            </a:extLst>
          </p:cNvPr>
          <p:cNvCxnSpPr>
            <a:cxnSpLocks/>
          </p:cNvCxnSpPr>
          <p:nvPr/>
        </p:nvCxnSpPr>
        <p:spPr>
          <a:xfrm>
            <a:off x="5886879" y="232691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2951229-B0EC-0F47-B9A5-1BD3ED000E61}"/>
              </a:ext>
            </a:extLst>
          </p:cNvPr>
          <p:cNvCxnSpPr/>
          <p:nvPr/>
        </p:nvCxnSpPr>
        <p:spPr>
          <a:xfrm>
            <a:off x="7715679" y="22232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EEA12C5C-A09A-E04F-9AE5-ABBCD97C951E}"/>
              </a:ext>
            </a:extLst>
          </p:cNvPr>
          <p:cNvCxnSpPr>
            <a:cxnSpLocks/>
          </p:cNvCxnSpPr>
          <p:nvPr/>
        </p:nvCxnSpPr>
        <p:spPr>
          <a:xfrm>
            <a:off x="5894698" y="1489487"/>
            <a:ext cx="1813160" cy="284716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3D02D513-293D-3249-97BF-0ED0A91C255E}"/>
              </a:ext>
            </a:extLst>
          </p:cNvPr>
          <p:cNvCxnSpPr>
            <a:cxnSpLocks/>
          </p:cNvCxnSpPr>
          <p:nvPr/>
        </p:nvCxnSpPr>
        <p:spPr>
          <a:xfrm flipV="1">
            <a:off x="5897195" y="860010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97B92C44-C331-8349-B559-03386B9AE3AD}"/>
              </a:ext>
            </a:extLst>
          </p:cNvPr>
          <p:cNvCxnSpPr>
            <a:cxnSpLocks/>
          </p:cNvCxnSpPr>
          <p:nvPr/>
        </p:nvCxnSpPr>
        <p:spPr>
          <a:xfrm>
            <a:off x="5876563" y="2138119"/>
            <a:ext cx="1823477" cy="15719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ECC78873-ACE0-614E-AFFF-E39C8408479F}"/>
              </a:ext>
            </a:extLst>
          </p:cNvPr>
          <p:cNvCxnSpPr>
            <a:cxnSpLocks/>
          </p:cNvCxnSpPr>
          <p:nvPr/>
        </p:nvCxnSpPr>
        <p:spPr>
          <a:xfrm>
            <a:off x="5886879" y="1493418"/>
            <a:ext cx="1813161" cy="411743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0D722052-9BCC-D146-A932-574B304CDCE4}"/>
              </a:ext>
            </a:extLst>
          </p:cNvPr>
          <p:cNvCxnSpPr>
            <a:cxnSpLocks/>
          </p:cNvCxnSpPr>
          <p:nvPr/>
        </p:nvCxnSpPr>
        <p:spPr>
          <a:xfrm>
            <a:off x="5876563" y="1493418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726324A3-FC83-C243-B71E-BD7129375994}"/>
              </a:ext>
            </a:extLst>
          </p:cNvPr>
          <p:cNvCxnSpPr>
            <a:cxnSpLocks/>
          </p:cNvCxnSpPr>
          <p:nvPr/>
        </p:nvCxnSpPr>
        <p:spPr>
          <a:xfrm>
            <a:off x="5886879" y="2133264"/>
            <a:ext cx="1836454" cy="28594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CFC0703-7CCE-9349-ABE1-65B58BC57E3C}"/>
              </a:ext>
            </a:extLst>
          </p:cNvPr>
          <p:cNvCxnSpPr/>
          <p:nvPr/>
        </p:nvCxnSpPr>
        <p:spPr>
          <a:xfrm>
            <a:off x="9544479" y="21153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602DBEEF-146A-BC48-A561-74575A19E39D}"/>
              </a:ext>
            </a:extLst>
          </p:cNvPr>
          <p:cNvSpPr txBox="1"/>
          <p:nvPr/>
        </p:nvSpPr>
        <p:spPr>
          <a:xfrm>
            <a:off x="3261531" y="236655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774E16F0-49FA-8646-83E2-4C241FB9563C}"/>
              </a:ext>
            </a:extLst>
          </p:cNvPr>
          <p:cNvCxnSpPr>
            <a:cxnSpLocks/>
          </p:cNvCxnSpPr>
          <p:nvPr/>
        </p:nvCxnSpPr>
        <p:spPr>
          <a:xfrm>
            <a:off x="7736310" y="1483295"/>
            <a:ext cx="1804091" cy="28923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5EEF720-3CC4-D24A-AED3-28F7C2089EF6}"/>
              </a:ext>
            </a:extLst>
          </p:cNvPr>
          <p:cNvCxnSpPr>
            <a:cxnSpLocks/>
          </p:cNvCxnSpPr>
          <p:nvPr/>
        </p:nvCxnSpPr>
        <p:spPr>
          <a:xfrm flipV="1">
            <a:off x="7738807" y="853818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AD6DB478-E1F1-6D48-969F-D5BC708E15FF}"/>
              </a:ext>
            </a:extLst>
          </p:cNvPr>
          <p:cNvCxnSpPr>
            <a:cxnSpLocks/>
          </p:cNvCxnSpPr>
          <p:nvPr/>
        </p:nvCxnSpPr>
        <p:spPr>
          <a:xfrm>
            <a:off x="7718175" y="2131927"/>
            <a:ext cx="1794897" cy="287035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6B504241-1C77-DF4F-B62F-C15C57D2F048}"/>
              </a:ext>
            </a:extLst>
          </p:cNvPr>
          <p:cNvCxnSpPr>
            <a:cxnSpLocks/>
          </p:cNvCxnSpPr>
          <p:nvPr/>
        </p:nvCxnSpPr>
        <p:spPr>
          <a:xfrm>
            <a:off x="7728491" y="1487226"/>
            <a:ext cx="1807918" cy="416195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B00C59CD-62A0-AF43-971F-011AEBABE918}"/>
              </a:ext>
            </a:extLst>
          </p:cNvPr>
          <p:cNvCxnSpPr>
            <a:cxnSpLocks/>
          </p:cNvCxnSpPr>
          <p:nvPr/>
        </p:nvCxnSpPr>
        <p:spPr>
          <a:xfrm>
            <a:off x="7718175" y="1487226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46DB0980-4DA3-3F4E-A320-3C283F91F8D7}"/>
              </a:ext>
            </a:extLst>
          </p:cNvPr>
          <p:cNvCxnSpPr>
            <a:cxnSpLocks/>
          </p:cNvCxnSpPr>
          <p:nvPr/>
        </p:nvCxnSpPr>
        <p:spPr>
          <a:xfrm>
            <a:off x="7728491" y="2127072"/>
            <a:ext cx="1810663" cy="16410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766F6BB0-EB2E-3546-90BF-CAC26DA6FEFE}"/>
              </a:ext>
            </a:extLst>
          </p:cNvPr>
          <p:cNvCxnSpPr>
            <a:cxnSpLocks/>
          </p:cNvCxnSpPr>
          <p:nvPr/>
        </p:nvCxnSpPr>
        <p:spPr>
          <a:xfrm>
            <a:off x="7707859" y="857914"/>
            <a:ext cx="1805213" cy="1243298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DF1BCBC9-1BE6-CB4C-9B78-F88C30FFE204}"/>
              </a:ext>
            </a:extLst>
          </p:cNvPr>
          <p:cNvCxnSpPr>
            <a:cxnSpLocks/>
          </p:cNvCxnSpPr>
          <p:nvPr/>
        </p:nvCxnSpPr>
        <p:spPr>
          <a:xfrm>
            <a:off x="7707859" y="857914"/>
            <a:ext cx="1805213" cy="285046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0030F74C-013D-0A4D-8B76-92A8D0E20682}"/>
              </a:ext>
            </a:extLst>
          </p:cNvPr>
          <p:cNvCxnSpPr>
            <a:cxnSpLocks/>
          </p:cNvCxnSpPr>
          <p:nvPr/>
        </p:nvCxnSpPr>
        <p:spPr>
          <a:xfrm>
            <a:off x="7707859" y="851242"/>
            <a:ext cx="1820897" cy="4153922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474F1E3D-1672-3141-8922-C72F7CEBAFDD}"/>
              </a:ext>
            </a:extLst>
          </p:cNvPr>
          <p:cNvCxnSpPr/>
          <p:nvPr/>
        </p:nvCxnSpPr>
        <p:spPr>
          <a:xfrm>
            <a:off x="10928779" y="20348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20CCBF93-A63E-C943-A91D-91BCADAA9C96}"/>
              </a:ext>
            </a:extLst>
          </p:cNvPr>
          <p:cNvCxnSpPr>
            <a:cxnSpLocks/>
          </p:cNvCxnSpPr>
          <p:nvPr/>
        </p:nvCxnSpPr>
        <p:spPr>
          <a:xfrm flipV="1">
            <a:off x="9546974" y="211537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9C84772-54EC-A246-ABA3-E56A4BD0B04B}"/>
              </a:ext>
            </a:extLst>
          </p:cNvPr>
          <p:cNvCxnSpPr>
            <a:cxnSpLocks/>
          </p:cNvCxnSpPr>
          <p:nvPr/>
        </p:nvCxnSpPr>
        <p:spPr>
          <a:xfrm flipV="1">
            <a:off x="9559785" y="211537"/>
            <a:ext cx="1368994" cy="349850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52AB517E-D5E4-274C-A596-D32D43623F7D}"/>
              </a:ext>
            </a:extLst>
          </p:cNvPr>
          <p:cNvCxnSpPr>
            <a:cxnSpLocks/>
          </p:cNvCxnSpPr>
          <p:nvPr/>
        </p:nvCxnSpPr>
        <p:spPr>
          <a:xfrm flipV="1">
            <a:off x="9546974" y="218127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Oval 97">
            <a:extLst>
              <a:ext uri="{FF2B5EF4-FFF2-40B4-BE49-F238E27FC236}">
                <a16:creationId xmlns:a16="http://schemas.microsoft.com/office/drawing/2014/main" id="{EF78E11A-47F4-1645-808A-C0B23FC91EDA}"/>
              </a:ext>
            </a:extLst>
          </p:cNvPr>
          <p:cNvSpPr/>
          <p:nvPr/>
        </p:nvSpPr>
        <p:spPr>
          <a:xfrm>
            <a:off x="2075020" y="122618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17571361-8277-064C-9EB9-C7FABA9BEB39}"/>
              </a:ext>
            </a:extLst>
          </p:cNvPr>
          <p:cNvSpPr/>
          <p:nvPr/>
        </p:nvSpPr>
        <p:spPr>
          <a:xfrm>
            <a:off x="2075020" y="734645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D0335CD3-1CFD-6A42-949A-D1305304C67E}"/>
              </a:ext>
            </a:extLst>
          </p:cNvPr>
          <p:cNvSpPr/>
          <p:nvPr/>
        </p:nvSpPr>
        <p:spPr>
          <a:xfrm>
            <a:off x="2075020" y="1369831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15309E82-B641-F144-BFE3-823E19030817}"/>
              </a:ext>
            </a:extLst>
          </p:cNvPr>
          <p:cNvSpPr/>
          <p:nvPr/>
        </p:nvSpPr>
        <p:spPr>
          <a:xfrm>
            <a:off x="2075020" y="2028640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33DC0531-895B-A34E-9F36-7CF17AC0C801}"/>
              </a:ext>
            </a:extLst>
          </p:cNvPr>
          <p:cNvSpPr/>
          <p:nvPr/>
        </p:nvSpPr>
        <p:spPr>
          <a:xfrm>
            <a:off x="2075020" y="2656799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F9C6BC-D77B-7445-9C15-FCFD7591C733}"/>
              </a:ext>
            </a:extLst>
          </p:cNvPr>
          <p:cNvSpPr/>
          <p:nvPr/>
        </p:nvSpPr>
        <p:spPr>
          <a:xfrm>
            <a:off x="1798662" y="636765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A19DB1-F629-E84A-85A9-B943D01FDEB8}"/>
              </a:ext>
            </a:extLst>
          </p:cNvPr>
          <p:cNvSpPr txBox="1"/>
          <p:nvPr/>
        </p:nvSpPr>
        <p:spPr>
          <a:xfrm>
            <a:off x="1757474" y="66395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F35AE38-2DE7-1845-8DFF-B245DA82CD84}"/>
              </a:ext>
            </a:extLst>
          </p:cNvPr>
          <p:cNvSpPr txBox="1"/>
          <p:nvPr/>
        </p:nvSpPr>
        <p:spPr>
          <a:xfrm>
            <a:off x="1761771" y="12720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858D98BA-B832-1840-9841-6983835F0AA5}"/>
              </a:ext>
            </a:extLst>
          </p:cNvPr>
          <p:cNvSpPr/>
          <p:nvPr/>
        </p:nvSpPr>
        <p:spPr>
          <a:xfrm>
            <a:off x="1803964" y="1877282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C0FC209-B01E-0145-BDC6-A4EF1B863C90}"/>
              </a:ext>
            </a:extLst>
          </p:cNvPr>
          <p:cNvSpPr txBox="1"/>
          <p:nvPr/>
        </p:nvSpPr>
        <p:spPr>
          <a:xfrm>
            <a:off x="1762776" y="19044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2F3B5D0-6E0C-B945-88BD-1058EB5B9279}"/>
              </a:ext>
            </a:extLst>
          </p:cNvPr>
          <p:cNvSpPr txBox="1"/>
          <p:nvPr/>
        </p:nvSpPr>
        <p:spPr>
          <a:xfrm>
            <a:off x="1767073" y="25125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545C5168-7BDD-164D-AC7F-53FDF198D96D}"/>
              </a:ext>
            </a:extLst>
          </p:cNvPr>
          <p:cNvSpPr/>
          <p:nvPr/>
        </p:nvSpPr>
        <p:spPr>
          <a:xfrm>
            <a:off x="1798662" y="3496522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5AF90C5-DBF9-1245-935F-E8A401766A92}"/>
              </a:ext>
            </a:extLst>
          </p:cNvPr>
          <p:cNvSpPr txBox="1"/>
          <p:nvPr/>
        </p:nvSpPr>
        <p:spPr>
          <a:xfrm>
            <a:off x="1757474" y="35237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1977939-D475-2047-A41B-CEDC14579DAA}"/>
              </a:ext>
            </a:extLst>
          </p:cNvPr>
          <p:cNvSpPr txBox="1"/>
          <p:nvPr/>
        </p:nvSpPr>
        <p:spPr>
          <a:xfrm>
            <a:off x="1761771" y="413179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CE5DB9D8-D621-1245-AC75-990C3B93CAD8}"/>
              </a:ext>
            </a:extLst>
          </p:cNvPr>
          <p:cNvSpPr/>
          <p:nvPr/>
        </p:nvSpPr>
        <p:spPr>
          <a:xfrm>
            <a:off x="1798941" y="4780831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632AA18-D270-2341-812E-108D912C2150}"/>
              </a:ext>
            </a:extLst>
          </p:cNvPr>
          <p:cNvSpPr txBox="1"/>
          <p:nvPr/>
        </p:nvSpPr>
        <p:spPr>
          <a:xfrm>
            <a:off x="1757753" y="48080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DA85765-393D-DA4D-B185-2A0CD89706A9}"/>
              </a:ext>
            </a:extLst>
          </p:cNvPr>
          <p:cNvSpPr txBox="1"/>
          <p:nvPr/>
        </p:nvSpPr>
        <p:spPr>
          <a:xfrm>
            <a:off x="1762050" y="54161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AF215A2D-ED1D-2A43-B945-EC48F98FAF72}"/>
              </a:ext>
            </a:extLst>
          </p:cNvPr>
          <p:cNvSpPr txBox="1"/>
          <p:nvPr/>
        </p:nvSpPr>
        <p:spPr>
          <a:xfrm>
            <a:off x="842037" y="2814024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E01DB0BE-3CB0-FB48-811E-3FC772F1C856}"/>
              </a:ext>
            </a:extLst>
          </p:cNvPr>
          <p:cNvSpPr txBox="1"/>
          <p:nvPr/>
        </p:nvSpPr>
        <p:spPr>
          <a:xfrm>
            <a:off x="720209" y="3643219"/>
            <a:ext cx="11785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B341A58B-35F9-E348-A7D2-7B860DBD3CD6}"/>
              </a:ext>
            </a:extLst>
          </p:cNvPr>
          <p:cNvSpPr txBox="1"/>
          <p:nvPr/>
        </p:nvSpPr>
        <p:spPr>
          <a:xfrm>
            <a:off x="2996179" y="6411284"/>
            <a:ext cx="6118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RCC using PBFT with 2 parallel instances.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FE66D0-6DF3-D94B-A0C4-5583D4D3D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62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9" grpId="0"/>
      <p:bldP spid="168" grpId="0"/>
      <p:bldP spid="169" grpId="0"/>
      <p:bldP spid="170" grpId="0"/>
      <p:bldP spid="214" grpId="0"/>
      <p:bldP spid="215" grpId="0"/>
      <p:bldP spid="8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Challenges?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05929" y="1992380"/>
            <a:ext cx="9907675" cy="3328988"/>
          </a:xfrm>
        </p:spPr>
        <p:txBody>
          <a:bodyPr rtlCol="0"/>
          <a:lstStyle/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How to </a:t>
            </a:r>
            <a:r>
              <a:rPr lang="en-US" sz="2400" b="1" i="1" dirty="0">
                <a:latin typeface="Palatino Linotype" panose="02040502050505030304" pitchFamily="18" charset="0"/>
              </a:rPr>
              <a:t>securely</a:t>
            </a:r>
            <a:r>
              <a:rPr lang="en-US" sz="2400" dirty="0">
                <a:latin typeface="Palatino Linotype" panose="02040502050505030304" pitchFamily="18" charset="0"/>
              </a:rPr>
              <a:t> order the requests?</a:t>
            </a:r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Does </a:t>
            </a:r>
            <a:r>
              <a:rPr lang="en-US" sz="2400" b="1" i="1" dirty="0">
                <a:latin typeface="Palatino Linotype" panose="02040502050505030304" pitchFamily="18" charset="0"/>
              </a:rPr>
              <a:t>failure of one instance</a:t>
            </a:r>
            <a:r>
              <a:rPr lang="en-US" sz="2400" dirty="0">
                <a:latin typeface="Palatino Linotype" panose="02040502050505030304" pitchFamily="18" charset="0"/>
              </a:rPr>
              <a:t> causes other instances to stop?</a:t>
            </a:r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Can there be </a:t>
            </a:r>
            <a:r>
              <a:rPr lang="en-US" sz="2400" b="1" i="1" dirty="0">
                <a:latin typeface="Palatino Linotype" panose="02040502050505030304" pitchFamily="18" charset="0"/>
              </a:rPr>
              <a:t>continuous ordering</a:t>
            </a:r>
            <a:r>
              <a:rPr lang="en-US" sz="2400" dirty="0">
                <a:latin typeface="Palatino Linotype" panose="02040502050505030304" pitchFamily="18" charset="0"/>
              </a:rPr>
              <a:t> of requests?</a:t>
            </a:r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How to fend against </a:t>
            </a:r>
            <a:r>
              <a:rPr lang="en-US" sz="2400" b="1" i="1" dirty="0">
                <a:latin typeface="Palatino Linotype" panose="02040502050505030304" pitchFamily="18" charset="0"/>
              </a:rPr>
              <a:t>coordinated attacks</a:t>
            </a:r>
            <a:r>
              <a:rPr lang="en-US" sz="2400" dirty="0">
                <a:latin typeface="Palatino Linotype" panose="02040502050505030304" pitchFamily="18" charset="0"/>
              </a:rPr>
              <a:t>?</a:t>
            </a:r>
            <a:endParaRPr lang="en-US" sz="2000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4" name="Graphic 3" descr="Head with gears">
            <a:extLst>
              <a:ext uri="{FF2B5EF4-FFF2-40B4-BE49-F238E27FC236}">
                <a16:creationId xmlns:a16="http://schemas.microsoft.com/office/drawing/2014/main" id="{49DAF8E3-E35D-B042-87D4-6EEA7E5FA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5209" y="3656874"/>
            <a:ext cx="2156791" cy="215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28634" y="0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Secure Ordering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11" name="Graphic 10" descr="Female Profile">
            <a:extLst>
              <a:ext uri="{FF2B5EF4-FFF2-40B4-BE49-F238E27FC236}">
                <a16:creationId xmlns:a16="http://schemas.microsoft.com/office/drawing/2014/main" id="{B522172E-ADD5-3443-A8DB-65C7337B3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48217" y="3235481"/>
            <a:ext cx="1663047" cy="1663047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2C94096-7508-C54C-B1ED-A7C8DCCB3A23}"/>
              </a:ext>
            </a:extLst>
          </p:cNvPr>
          <p:cNvSpPr txBox="1">
            <a:spLocks/>
          </p:cNvSpPr>
          <p:nvPr/>
        </p:nvSpPr>
        <p:spPr bwMode="auto">
          <a:xfrm>
            <a:off x="45888" y="928263"/>
            <a:ext cx="6596072" cy="193899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transfer</a:t>
            </a:r>
            <a:r>
              <a:rPr lang="en-US" altLang="en-US" sz="2400" dirty="0">
                <a:latin typeface="Palatino Linotype" panose="02040502050505030304" pitchFamily="18" charset="0"/>
              </a:rPr>
              <a:t>(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A,B,m</a:t>
            </a:r>
            <a:r>
              <a:rPr lang="en-US" altLang="en-US" sz="2400" dirty="0">
                <a:latin typeface="Palatino Linotype" panose="02040502050505030304" pitchFamily="18" charset="0"/>
              </a:rPr>
              <a:t>) 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 </a:t>
            </a:r>
            <a:r>
              <a:rPr lang="en-US" altLang="en-US" sz="2400" b="1" i="1" dirty="0">
                <a:latin typeface="Palatino Linotype" panose="02040502050505030304" pitchFamily="18" charset="0"/>
                <a:sym typeface="Wingdings" pitchFamily="2" charset="2"/>
              </a:rPr>
              <a:t>if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				</a:t>
            </a:r>
            <a:r>
              <a:rPr lang="en-US" altLang="en-US" sz="2400" dirty="0" err="1">
                <a:latin typeface="Palatino Linotype" panose="02040502050505030304" pitchFamily="18" charset="0"/>
                <a:sym typeface="Wingdings" pitchFamily="2" charset="2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(A) &gt; m 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			</a:t>
            </a:r>
            <a:r>
              <a:rPr lang="en-US" altLang="en-US" sz="2400" b="1" i="1" dirty="0">
                <a:latin typeface="Palatino Linotype" panose="02040502050505030304" pitchFamily="18" charset="0"/>
                <a:sym typeface="Wingdings" pitchFamily="2" charset="2"/>
              </a:rPr>
              <a:t>then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				</a:t>
            </a:r>
            <a:r>
              <a:rPr lang="en-US" altLang="en-US" sz="2400" dirty="0" err="1">
                <a:latin typeface="Palatino Linotype" panose="02040502050505030304" pitchFamily="18" charset="0"/>
                <a:sym typeface="Wingdings" pitchFamily="2" charset="2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(A) =</a:t>
            </a:r>
            <a:r>
              <a:rPr lang="en-US" altLang="en-US" sz="2400" dirty="0">
                <a:latin typeface="Palatino Linotype" panose="02040502050505030304" pitchFamily="18" charset="0"/>
              </a:rPr>
              <a:t> 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</a:rPr>
              <a:t>(A) – m;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</a:rPr>
              <a:t>				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</a:rPr>
              <a:t>(B) = 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</a:rPr>
              <a:t>(B) + m;</a:t>
            </a:r>
          </a:p>
        </p:txBody>
      </p:sp>
      <p:pic>
        <p:nvPicPr>
          <p:cNvPr id="20" name="Graphic 19" descr="Suitcase">
            <a:extLst>
              <a:ext uri="{FF2B5EF4-FFF2-40B4-BE49-F238E27FC236}">
                <a16:creationId xmlns:a16="http://schemas.microsoft.com/office/drawing/2014/main" id="{860BE9D5-0FAD-2649-8D65-B5A7158B8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5965" y="5050825"/>
            <a:ext cx="2181131" cy="842636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8AF14DC-76C9-DA4E-A724-45D9519DB219}"/>
              </a:ext>
            </a:extLst>
          </p:cNvPr>
          <p:cNvSpPr txBox="1">
            <a:spLocks/>
          </p:cNvSpPr>
          <p:nvPr/>
        </p:nvSpPr>
        <p:spPr bwMode="auto">
          <a:xfrm>
            <a:off x="1105957" y="5262349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5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1692908-7A11-9F49-BA1D-9E89F763C687}"/>
              </a:ext>
            </a:extLst>
          </p:cNvPr>
          <p:cNvSpPr txBox="1">
            <a:spLocks/>
          </p:cNvSpPr>
          <p:nvPr/>
        </p:nvSpPr>
        <p:spPr bwMode="auto">
          <a:xfrm>
            <a:off x="8196123" y="3812922"/>
            <a:ext cx="3995877" cy="9498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T1: </a:t>
            </a:r>
            <a:r>
              <a:rPr lang="en-US" altLang="en-US" sz="2400" dirty="0">
                <a:latin typeface="Palatino Linotype" panose="02040502050505030304" pitchFamily="18" charset="0"/>
              </a:rPr>
              <a:t>transfer(Alice, Bob, 2)</a:t>
            </a:r>
          </a:p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T2: </a:t>
            </a:r>
            <a:r>
              <a:rPr lang="en-US" altLang="en-US" sz="2400" dirty="0">
                <a:latin typeface="Palatino Linotype" panose="02040502050505030304" pitchFamily="18" charset="0"/>
              </a:rPr>
              <a:t>transfer(Bob, Eve, 1)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7C14E2-9474-4446-96C1-8D896D3BD6D3}"/>
              </a:ext>
            </a:extLst>
          </p:cNvPr>
          <p:cNvGrpSpPr/>
          <p:nvPr/>
        </p:nvGrpSpPr>
        <p:grpSpPr>
          <a:xfrm>
            <a:off x="251281" y="3120091"/>
            <a:ext cx="1798843" cy="1959142"/>
            <a:chOff x="919383" y="3205054"/>
            <a:chExt cx="1798843" cy="195914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DF99047-C17A-7F49-9374-A69E60909BA2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21" name="Graphic 20" descr="School girl with solid fill">
              <a:extLst>
                <a:ext uri="{FF2B5EF4-FFF2-40B4-BE49-F238E27FC236}">
                  <a16:creationId xmlns:a16="http://schemas.microsoft.com/office/drawing/2014/main" id="{A472CD4B-633C-D14E-906E-260B6A3F1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7444289-F188-3446-9F25-5E1D96977F3A}"/>
              </a:ext>
            </a:extLst>
          </p:cNvPr>
          <p:cNvGrpSpPr/>
          <p:nvPr/>
        </p:nvGrpSpPr>
        <p:grpSpPr>
          <a:xfrm>
            <a:off x="3110612" y="3094059"/>
            <a:ext cx="1798843" cy="1945890"/>
            <a:chOff x="3076398" y="3205054"/>
            <a:chExt cx="1798843" cy="1945890"/>
          </a:xfrm>
        </p:grpSpPr>
        <p:pic>
          <p:nvPicPr>
            <p:cNvPr id="23" name="Graphic 22" descr="School boy with solid fill">
              <a:extLst>
                <a:ext uri="{FF2B5EF4-FFF2-40B4-BE49-F238E27FC236}">
                  <a16:creationId xmlns:a16="http://schemas.microsoft.com/office/drawing/2014/main" id="{D376C02B-6ED9-B145-9080-5B5FBE83E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2492B76-ECAD-C04B-854D-13C8283C3923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6A2A35C-7EB5-B24A-BF39-6D7DFE4AE19E}"/>
              </a:ext>
            </a:extLst>
          </p:cNvPr>
          <p:cNvSpPr txBox="1"/>
          <p:nvPr/>
        </p:nvSpPr>
        <p:spPr>
          <a:xfrm>
            <a:off x="6133240" y="4562742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Eve</a:t>
            </a:r>
          </a:p>
        </p:txBody>
      </p:sp>
      <p:pic>
        <p:nvPicPr>
          <p:cNvPr id="28" name="Graphic 27" descr="Suitcase">
            <a:extLst>
              <a:ext uri="{FF2B5EF4-FFF2-40B4-BE49-F238E27FC236}">
                <a16:creationId xmlns:a16="http://schemas.microsoft.com/office/drawing/2014/main" id="{71C624F4-0D3B-D349-8AC1-9A5CB3B50B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19466" y="5053857"/>
            <a:ext cx="2181131" cy="842636"/>
          </a:xfrm>
          <a:prstGeom prst="rect">
            <a:avLst/>
          </a:prstGeom>
        </p:spPr>
      </p:pic>
      <p:pic>
        <p:nvPicPr>
          <p:cNvPr id="29" name="Graphic 28" descr="Suitcase">
            <a:extLst>
              <a:ext uri="{FF2B5EF4-FFF2-40B4-BE49-F238E27FC236}">
                <a16:creationId xmlns:a16="http://schemas.microsoft.com/office/drawing/2014/main" id="{AFD35669-27EB-6446-9FAC-7C169C951A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0323" y="5039939"/>
            <a:ext cx="2181131" cy="842636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D8D57AF5-22BC-6547-807D-570870EF6FAB}"/>
              </a:ext>
            </a:extLst>
          </p:cNvPr>
          <p:cNvSpPr txBox="1">
            <a:spLocks/>
          </p:cNvSpPr>
          <p:nvPr/>
        </p:nvSpPr>
        <p:spPr bwMode="auto">
          <a:xfrm>
            <a:off x="3842754" y="5290795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28377543-851B-814D-A769-B301BEBFB15E}"/>
              </a:ext>
            </a:extLst>
          </p:cNvPr>
          <p:cNvSpPr txBox="1">
            <a:spLocks/>
          </p:cNvSpPr>
          <p:nvPr/>
        </p:nvSpPr>
        <p:spPr bwMode="auto">
          <a:xfrm>
            <a:off x="6587402" y="5268984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66737935-16CC-4E44-B93C-EFB1FED45AC1}"/>
              </a:ext>
            </a:extLst>
          </p:cNvPr>
          <p:cNvSpPr txBox="1">
            <a:spLocks/>
          </p:cNvSpPr>
          <p:nvPr/>
        </p:nvSpPr>
        <p:spPr bwMode="auto">
          <a:xfrm>
            <a:off x="1470845" y="6311900"/>
            <a:ext cx="3995877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Case 1: T1 then T2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08C7AD7C-A1B7-D440-A0DA-D16F170D93A7}"/>
              </a:ext>
            </a:extLst>
          </p:cNvPr>
          <p:cNvSpPr txBox="1">
            <a:spLocks/>
          </p:cNvSpPr>
          <p:nvPr/>
        </p:nvSpPr>
        <p:spPr bwMode="auto">
          <a:xfrm>
            <a:off x="1105956" y="5256297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3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02327CFE-4497-DC43-A392-29083AD9F72B}"/>
              </a:ext>
            </a:extLst>
          </p:cNvPr>
          <p:cNvSpPr txBox="1">
            <a:spLocks/>
          </p:cNvSpPr>
          <p:nvPr/>
        </p:nvSpPr>
        <p:spPr bwMode="auto">
          <a:xfrm>
            <a:off x="3847314" y="5289713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2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0F04FE87-823C-6E4D-8103-17D3A5BCD8AC}"/>
              </a:ext>
            </a:extLst>
          </p:cNvPr>
          <p:cNvSpPr txBox="1">
            <a:spLocks/>
          </p:cNvSpPr>
          <p:nvPr/>
        </p:nvSpPr>
        <p:spPr bwMode="auto">
          <a:xfrm>
            <a:off x="3842753" y="5289712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E41D4A95-F25E-6940-83A9-75067A900663}"/>
              </a:ext>
            </a:extLst>
          </p:cNvPr>
          <p:cNvSpPr txBox="1">
            <a:spLocks/>
          </p:cNvSpPr>
          <p:nvPr/>
        </p:nvSpPr>
        <p:spPr bwMode="auto">
          <a:xfrm>
            <a:off x="6606952" y="5256297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1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C47F1CE8-016D-6C44-8216-C3AD9D149C40}"/>
              </a:ext>
            </a:extLst>
          </p:cNvPr>
          <p:cNvSpPr txBox="1">
            <a:spLocks/>
          </p:cNvSpPr>
          <p:nvPr/>
        </p:nvSpPr>
        <p:spPr bwMode="auto">
          <a:xfrm>
            <a:off x="1121309" y="5289711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3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330853BF-70D4-5847-B19D-14893E68604E}"/>
              </a:ext>
            </a:extLst>
          </p:cNvPr>
          <p:cNvSpPr txBox="1">
            <a:spLocks/>
          </p:cNvSpPr>
          <p:nvPr/>
        </p:nvSpPr>
        <p:spPr bwMode="auto">
          <a:xfrm>
            <a:off x="3862304" y="5296075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1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78E92FF0-1FE6-EB4C-80D7-94C56271E294}"/>
              </a:ext>
            </a:extLst>
          </p:cNvPr>
          <p:cNvSpPr txBox="1">
            <a:spLocks/>
          </p:cNvSpPr>
          <p:nvPr/>
        </p:nvSpPr>
        <p:spPr bwMode="auto">
          <a:xfrm>
            <a:off x="6591961" y="5264694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CE519715-B274-6C48-9E5A-DBCB16DB4658}"/>
              </a:ext>
            </a:extLst>
          </p:cNvPr>
          <p:cNvSpPr txBox="1">
            <a:spLocks/>
          </p:cNvSpPr>
          <p:nvPr/>
        </p:nvSpPr>
        <p:spPr bwMode="auto">
          <a:xfrm>
            <a:off x="3862303" y="5287498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2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C21C5B3-7EFA-1A40-8430-0F4E62B21CDC}"/>
              </a:ext>
            </a:extLst>
          </p:cNvPr>
          <p:cNvSpPr txBox="1">
            <a:spLocks/>
          </p:cNvSpPr>
          <p:nvPr/>
        </p:nvSpPr>
        <p:spPr bwMode="auto">
          <a:xfrm>
            <a:off x="1111534" y="5268401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5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3A088BEA-24BE-6E4D-9239-452E2793921A}"/>
              </a:ext>
            </a:extLst>
          </p:cNvPr>
          <p:cNvSpPr txBox="1">
            <a:spLocks/>
          </p:cNvSpPr>
          <p:nvPr/>
        </p:nvSpPr>
        <p:spPr bwMode="auto">
          <a:xfrm>
            <a:off x="1476159" y="6312754"/>
            <a:ext cx="3995877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Case 2: T2 then T1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F5B528C5-F04B-BC4E-9681-4059E0EBB9D6}"/>
              </a:ext>
            </a:extLst>
          </p:cNvPr>
          <p:cNvSpPr txBox="1">
            <a:spLocks/>
          </p:cNvSpPr>
          <p:nvPr/>
        </p:nvSpPr>
        <p:spPr bwMode="auto">
          <a:xfrm>
            <a:off x="9023078" y="2010047"/>
            <a:ext cx="2341966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Benefit to Bob!</a:t>
            </a:r>
            <a:endParaRPr lang="en-US" altLang="en-US" sz="2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15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4" grpId="2"/>
      <p:bldP spid="25" grpId="0"/>
      <p:bldP spid="27" grpId="0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8" grpId="0"/>
      <p:bldP spid="38" grpId="1"/>
      <p:bldP spid="39" grpId="0"/>
      <p:bldP spid="40" grpId="0"/>
      <p:bldP spid="41" grpId="0"/>
      <p:bldP spid="41" grpId="1"/>
      <p:bldP spid="42" grpId="0"/>
      <p:bldP spid="4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71559"/>
            <a:ext cx="12192000" cy="593689"/>
          </a:xfrm>
        </p:spPr>
        <p:txBody>
          <a:bodyPr/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Malicious Primaries Collusion</a:t>
            </a: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0684" y="4617932"/>
            <a:ext cx="3467308" cy="589777"/>
          </a:xfrm>
        </p:spPr>
        <p:txBody>
          <a:bodyPr rtlCol="0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Liveness in Danger!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9EDD46-3CE5-B945-B4C1-D71C84FA9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1A5212-0A51-D949-9402-E1CB3A640888}"/>
              </a:ext>
            </a:extLst>
          </p:cNvPr>
          <p:cNvSpPr/>
          <p:nvPr/>
        </p:nvSpPr>
        <p:spPr>
          <a:xfrm>
            <a:off x="9269396" y="1738188"/>
            <a:ext cx="2674306" cy="129578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E39B3B7-ECC6-944E-9138-8CEAD030FCD7}"/>
              </a:ext>
            </a:extLst>
          </p:cNvPr>
          <p:cNvSpPr/>
          <p:nvPr/>
        </p:nvSpPr>
        <p:spPr>
          <a:xfrm>
            <a:off x="4989259" y="1740378"/>
            <a:ext cx="2674306" cy="13038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8917D57-7F42-234D-B2B1-FB3BE755C5D4}"/>
              </a:ext>
            </a:extLst>
          </p:cNvPr>
          <p:cNvSpPr/>
          <p:nvPr/>
        </p:nvSpPr>
        <p:spPr>
          <a:xfrm>
            <a:off x="3860017" y="4179341"/>
            <a:ext cx="5070817" cy="203597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821857A-F236-AF48-BAD0-4487D631BE34}"/>
              </a:ext>
            </a:extLst>
          </p:cNvPr>
          <p:cNvSpPr/>
          <p:nvPr/>
        </p:nvSpPr>
        <p:spPr>
          <a:xfrm>
            <a:off x="398198" y="1738188"/>
            <a:ext cx="2674306" cy="13017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C1B3B5-EF5E-B848-9EE1-76106B4091E9}"/>
              </a:ext>
            </a:extLst>
          </p:cNvPr>
          <p:cNvSpPr txBox="1"/>
          <p:nvPr/>
        </p:nvSpPr>
        <p:spPr>
          <a:xfrm>
            <a:off x="650328" y="1930111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Replicas</a:t>
            </a: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|A| = 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0FDDA9-1B49-9642-8D00-36CD5F0E033A}"/>
              </a:ext>
            </a:extLst>
          </p:cNvPr>
          <p:cNvSpPr txBox="1"/>
          <p:nvPr/>
        </p:nvSpPr>
        <p:spPr>
          <a:xfrm>
            <a:off x="9493006" y="1969637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Replicas</a:t>
            </a: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|B| = 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5C0F13-08C3-C74C-96D6-536395D34769}"/>
              </a:ext>
            </a:extLst>
          </p:cNvPr>
          <p:cNvSpPr txBox="1"/>
          <p:nvPr/>
        </p:nvSpPr>
        <p:spPr>
          <a:xfrm>
            <a:off x="5149109" y="1827333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Replica</a:t>
            </a: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|C| =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C127E0-C638-6249-8DCD-7A5810269A07}"/>
              </a:ext>
            </a:extLst>
          </p:cNvPr>
          <p:cNvSpPr txBox="1"/>
          <p:nvPr/>
        </p:nvSpPr>
        <p:spPr>
          <a:xfrm>
            <a:off x="4842225" y="5150194"/>
            <a:ext cx="3181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f-2 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Malicious Replicas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7157E0-6250-8E42-AD93-19AD2DDF7D10}"/>
              </a:ext>
            </a:extLst>
          </p:cNvPr>
          <p:cNvSpPr txBox="1"/>
          <p:nvPr/>
        </p:nvSpPr>
        <p:spPr>
          <a:xfrm>
            <a:off x="4676451" y="448530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P</a:t>
            </a:r>
            <a:r>
              <a:rPr lang="en-US" sz="2400" i="1" baseline="-25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1</a:t>
            </a:r>
            <a:endParaRPr lang="en-US" sz="2400" i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7B3C64-659F-6245-973E-CCD0D2E23DB2}"/>
              </a:ext>
            </a:extLst>
          </p:cNvPr>
          <p:cNvSpPr txBox="1"/>
          <p:nvPr/>
        </p:nvSpPr>
        <p:spPr>
          <a:xfrm>
            <a:off x="7842228" y="4534178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P</a:t>
            </a:r>
            <a:r>
              <a:rPr lang="en-US" sz="2400" i="1" baseline="-25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2</a:t>
            </a:r>
            <a:endParaRPr lang="en-US" sz="2400" i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283F306D-F08A-F541-B812-0CD33FA44577}"/>
              </a:ext>
            </a:extLst>
          </p:cNvPr>
          <p:cNvSpPr/>
          <p:nvPr/>
        </p:nvSpPr>
        <p:spPr>
          <a:xfrm>
            <a:off x="4553506" y="4397486"/>
            <a:ext cx="763002" cy="818545"/>
          </a:xfrm>
          <a:prstGeom prst="diamond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B5CC683C-2621-8944-BFE7-AA201860F75B}"/>
              </a:ext>
            </a:extLst>
          </p:cNvPr>
          <p:cNvSpPr/>
          <p:nvPr/>
        </p:nvSpPr>
        <p:spPr>
          <a:xfrm>
            <a:off x="7720582" y="4446374"/>
            <a:ext cx="763002" cy="818545"/>
          </a:xfrm>
          <a:prstGeom prst="diamond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F8B5C6B-0111-0544-9778-3B8D494B2CE6}"/>
              </a:ext>
            </a:extLst>
          </p:cNvPr>
          <p:cNvSpPr/>
          <p:nvPr/>
        </p:nvSpPr>
        <p:spPr>
          <a:xfrm>
            <a:off x="4676449" y="5026284"/>
            <a:ext cx="3438072" cy="1066309"/>
          </a:xfrm>
          <a:prstGeom prst="ellipse">
            <a:avLst/>
          </a:prstGeom>
          <a:noFill/>
          <a:ln w="254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82742BC-5E2E-C847-805C-F83883EA1975}"/>
              </a:ext>
            </a:extLst>
          </p:cNvPr>
          <p:cNvCxnSpPr>
            <a:cxnSpLocks/>
          </p:cNvCxnSpPr>
          <p:nvPr/>
        </p:nvCxnSpPr>
        <p:spPr>
          <a:xfrm flipH="1" flipV="1">
            <a:off x="2298279" y="3095082"/>
            <a:ext cx="2392830" cy="1451227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4406835-5662-A34E-B173-39D1BDD85599}"/>
              </a:ext>
            </a:extLst>
          </p:cNvPr>
          <p:cNvCxnSpPr>
            <a:cxnSpLocks/>
          </p:cNvCxnSpPr>
          <p:nvPr/>
        </p:nvCxnSpPr>
        <p:spPr>
          <a:xfrm flipV="1">
            <a:off x="4742692" y="2927982"/>
            <a:ext cx="676223" cy="1597883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c 20">
            <a:extLst>
              <a:ext uri="{FF2B5EF4-FFF2-40B4-BE49-F238E27FC236}">
                <a16:creationId xmlns:a16="http://schemas.microsoft.com/office/drawing/2014/main" id="{54751638-DBC9-F64B-B753-F493556DF154}"/>
              </a:ext>
            </a:extLst>
          </p:cNvPr>
          <p:cNvSpPr/>
          <p:nvPr/>
        </p:nvSpPr>
        <p:spPr>
          <a:xfrm>
            <a:off x="5123172" y="3882334"/>
            <a:ext cx="1044445" cy="1182498"/>
          </a:xfrm>
          <a:prstGeom prst="arc">
            <a:avLst>
              <a:gd name="adj1" fmla="val 10382226"/>
              <a:gd name="adj2" fmla="val 20511346"/>
            </a:avLst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0ABB642-EA39-0445-8C69-253A7BF675E0}"/>
              </a:ext>
            </a:extLst>
          </p:cNvPr>
          <p:cNvCxnSpPr>
            <a:cxnSpLocks/>
          </p:cNvCxnSpPr>
          <p:nvPr/>
        </p:nvCxnSpPr>
        <p:spPr>
          <a:xfrm flipV="1">
            <a:off x="8383479" y="3102493"/>
            <a:ext cx="1978026" cy="1538714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6F4D7C9-5741-104F-9481-538497C8BFC7}"/>
              </a:ext>
            </a:extLst>
          </p:cNvPr>
          <p:cNvCxnSpPr>
            <a:cxnSpLocks/>
          </p:cNvCxnSpPr>
          <p:nvPr/>
        </p:nvCxnSpPr>
        <p:spPr>
          <a:xfrm flipH="1" flipV="1">
            <a:off x="7303257" y="2939927"/>
            <a:ext cx="720164" cy="1448442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c 23">
            <a:extLst>
              <a:ext uri="{FF2B5EF4-FFF2-40B4-BE49-F238E27FC236}">
                <a16:creationId xmlns:a16="http://schemas.microsoft.com/office/drawing/2014/main" id="{365BA715-4482-C44E-AA9C-58B983188693}"/>
              </a:ext>
            </a:extLst>
          </p:cNvPr>
          <p:cNvSpPr/>
          <p:nvPr/>
        </p:nvSpPr>
        <p:spPr>
          <a:xfrm>
            <a:off x="6733838" y="3913219"/>
            <a:ext cx="1138839" cy="1066309"/>
          </a:xfrm>
          <a:prstGeom prst="arc">
            <a:avLst>
              <a:gd name="adj1" fmla="val 11387774"/>
              <a:gd name="adj2" fmla="val 764626"/>
            </a:avLst>
          </a:prstGeom>
          <a:ln w="2540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C4F998-B2E5-4F41-BC60-1C7523472BE2}"/>
              </a:ext>
            </a:extLst>
          </p:cNvPr>
          <p:cNvSpPr txBox="1"/>
          <p:nvPr/>
        </p:nvSpPr>
        <p:spPr>
          <a:xfrm>
            <a:off x="5808015" y="4387100"/>
            <a:ext cx="1276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|M| = 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6CEEF4-A4B0-EF44-876A-D4E58716D4FD}"/>
              </a:ext>
            </a:extLst>
          </p:cNvPr>
          <p:cNvSpPr txBox="1"/>
          <p:nvPr/>
        </p:nvSpPr>
        <p:spPr>
          <a:xfrm>
            <a:off x="4635089" y="2770904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DABCB1A-FA56-D94B-917B-B0738EC9D850}"/>
              </a:ext>
            </a:extLst>
          </p:cNvPr>
          <p:cNvSpPr txBox="1"/>
          <p:nvPr/>
        </p:nvSpPr>
        <p:spPr>
          <a:xfrm>
            <a:off x="9404188" y="3001736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1F0450C-B6B0-7548-BEEC-C262C56F500E}"/>
              </a:ext>
            </a:extLst>
          </p:cNvPr>
          <p:cNvSpPr txBox="1"/>
          <p:nvPr/>
        </p:nvSpPr>
        <p:spPr>
          <a:xfrm>
            <a:off x="1712645" y="3039940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F85A5F-B257-3C45-A545-F458EE90BE48}"/>
              </a:ext>
            </a:extLst>
          </p:cNvPr>
          <p:cNvSpPr txBox="1"/>
          <p:nvPr/>
        </p:nvSpPr>
        <p:spPr>
          <a:xfrm>
            <a:off x="5397776" y="3821555"/>
            <a:ext cx="474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E2530F-0ADC-FE41-95F7-97F486A0B56F}"/>
              </a:ext>
            </a:extLst>
          </p:cNvPr>
          <p:cNvSpPr txBox="1"/>
          <p:nvPr/>
        </p:nvSpPr>
        <p:spPr>
          <a:xfrm>
            <a:off x="7560952" y="2927982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94CF0D4-EDEC-9049-85C1-4D23F73D7028}"/>
              </a:ext>
            </a:extLst>
          </p:cNvPr>
          <p:cNvSpPr txBox="1"/>
          <p:nvPr/>
        </p:nvSpPr>
        <p:spPr>
          <a:xfrm>
            <a:off x="7196919" y="3840458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Graphic 37" descr="Checkmark with solid fill">
            <a:extLst>
              <a:ext uri="{FF2B5EF4-FFF2-40B4-BE49-F238E27FC236}">
                <a16:creationId xmlns:a16="http://schemas.microsoft.com/office/drawing/2014/main" id="{8B2E3F9B-8F3F-CB43-BD82-9746762F5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32481" y="1035579"/>
            <a:ext cx="755374" cy="755374"/>
          </a:xfrm>
          <a:prstGeom prst="rect">
            <a:avLst/>
          </a:prstGeom>
        </p:spPr>
      </p:pic>
      <p:pic>
        <p:nvPicPr>
          <p:cNvPr id="35" name="Graphic 34" descr="Warning with solid fill">
            <a:extLst>
              <a:ext uri="{FF2B5EF4-FFF2-40B4-BE49-F238E27FC236}">
                <a16:creationId xmlns:a16="http://schemas.microsoft.com/office/drawing/2014/main" id="{855733C0-710C-8244-B1C7-88704491F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6916" y="823102"/>
            <a:ext cx="914400" cy="914400"/>
          </a:xfrm>
          <a:prstGeom prst="rect">
            <a:avLst/>
          </a:prstGeom>
        </p:spPr>
      </p:pic>
      <p:pic>
        <p:nvPicPr>
          <p:cNvPr id="42" name="Graphic 41" descr="Warning with solid fill">
            <a:extLst>
              <a:ext uri="{FF2B5EF4-FFF2-40B4-BE49-F238E27FC236}">
                <a16:creationId xmlns:a16="http://schemas.microsoft.com/office/drawing/2014/main" id="{AAA1FAF3-0513-FC42-AB81-F7E8F70E07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60684" y="85413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2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uild="p"/>
      <p:bldP spid="21" grpId="0" animBg="1"/>
      <p:bldP spid="24" grpId="0" animBg="1"/>
      <p:bldP spid="26" grpId="0"/>
      <p:bldP spid="27" grpId="0"/>
      <p:bldP spid="31" grpId="0"/>
      <p:bldP spid="33" grpId="0"/>
      <p:bldP spid="36" grpId="0"/>
      <p:bldP spid="3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59743"/>
            <a:ext cx="12192000" cy="710066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Palatino Linotype" panose="02040502050505030304" pitchFamily="18" charset="0"/>
                <a:cs typeface="Times New Roman" panose="02020603050405020304" pitchFamily="18" charset="0"/>
              </a:rPr>
              <a:t>Magical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Ingredient 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Good Instances are always Live</a:t>
            </a:r>
            <a:endParaRPr lang="en-US" altLang="en-US" b="1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234846" y="1670186"/>
            <a:ext cx="11722307" cy="127201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</a:rPr>
              <a:t> Failed instances are stopped and not replaced through independent consensus. </a:t>
            </a:r>
            <a:endParaRPr lang="en-US" sz="2400" dirty="0">
              <a:latin typeface="Palatino Linotype" panose="02040502050505030304" pitchFamily="18" charset="0"/>
              <a:sym typeface="Wingdings" pitchFamily="2" charset="2"/>
            </a:endParaRP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Failed instances can be restarted in future.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486B27-6CB3-0947-842E-3E3116F0855D}"/>
              </a:ext>
            </a:extLst>
          </p:cNvPr>
          <p:cNvSpPr txBox="1">
            <a:spLocks/>
          </p:cNvSpPr>
          <p:nvPr/>
        </p:nvSpPr>
        <p:spPr bwMode="auto">
          <a:xfrm>
            <a:off x="234845" y="1671825"/>
            <a:ext cx="11722307" cy="331872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Failed instances are stopped and not replaced through independent consensus. 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Palatino Linotype" panose="02040502050505030304" pitchFamily="18" charset="0"/>
              <a:sym typeface="Wingdings" pitchFamily="2" charset="2"/>
            </a:endParaRP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  <a:sym typeface="Wingdings" pitchFamily="2" charset="2"/>
              </a:rPr>
              <a:t> Failed instances can be restarted in future.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sz="2400" dirty="0">
              <a:latin typeface="Palatino Linotype" panose="02040502050505030304" pitchFamily="18" charset="0"/>
              <a:sym typeface="Wingdings" pitchFamily="2" charset="2"/>
            </a:endParaRP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Collusion attacks detected when f+1 blame multiple primaries.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Lightweight checkpoints ensure progress.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32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468573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How could this happen?</a:t>
            </a:r>
            <a:endParaRPr lang="en-US" altLang="en-US" sz="4400" dirty="0">
              <a:solidFill>
                <a:srgbClr val="FF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B00099-7F6D-1242-BB6E-E5CC78D941BA}"/>
              </a:ext>
            </a:extLst>
          </p:cNvPr>
          <p:cNvSpPr txBox="1"/>
          <p:nvPr/>
        </p:nvSpPr>
        <p:spPr>
          <a:xfrm>
            <a:off x="4350025" y="1868730"/>
            <a:ext cx="4330149" cy="38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Centralization</a:t>
            </a:r>
          </a:p>
          <a:p>
            <a:pPr marL="457200" indent="-457200" algn="just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Monopoly</a:t>
            </a:r>
          </a:p>
          <a:p>
            <a:pPr marL="457200" indent="-457200" algn="just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Lack of Control</a:t>
            </a:r>
          </a:p>
          <a:p>
            <a:pPr marL="457200" indent="-457200" algn="just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No Voice</a:t>
            </a:r>
          </a:p>
        </p:txBody>
      </p:sp>
    </p:spTree>
    <p:extLst>
      <p:ext uri="{BB962C8B-B14F-4D97-AF65-F5344CB8AC3E}">
        <p14:creationId xmlns:p14="http://schemas.microsoft.com/office/powerpoint/2010/main" val="207957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80975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Secure Ordering Solution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5" name="Picture 4" descr="A picture containing bird&#10;&#10;Description automatically generated">
            <a:extLst>
              <a:ext uri="{FF2B5EF4-FFF2-40B4-BE49-F238E27FC236}">
                <a16:creationId xmlns:a16="http://schemas.microsoft.com/office/drawing/2014/main" id="{6A001E86-286A-2D4D-9BDD-E9B8368A5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81" y="1054507"/>
            <a:ext cx="7464530" cy="474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100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61506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Secure Ordering Solution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DA7B2CB-03A2-904B-AB78-35E16DF71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59" y="1420266"/>
            <a:ext cx="7548459" cy="372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900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61506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Secure Ordering Solution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pic>
        <p:nvPicPr>
          <p:cNvPr id="5" name="Picture 4" descr="A picture containing bird&#10;&#10;Description automatically generated">
            <a:extLst>
              <a:ext uri="{FF2B5EF4-FFF2-40B4-BE49-F238E27FC236}">
                <a16:creationId xmlns:a16="http://schemas.microsoft.com/office/drawing/2014/main" id="{48EA9A17-2BDA-144F-946E-F33AE5C9C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93476"/>
            <a:ext cx="8218369" cy="246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134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82565"/>
            <a:ext cx="12192000" cy="1807418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800" b="0" dirty="0" err="1">
                <a:latin typeface="Palatino Linotype" panose="02040502050505030304" pitchFamily="18" charset="0"/>
              </a:rPr>
              <a:t>ResilientDB</a:t>
            </a:r>
            <a:r>
              <a:rPr lang="en-US" sz="4800" b="0" dirty="0">
                <a:latin typeface="Palatino Linotype" panose="02040502050505030304" pitchFamily="18" charset="0"/>
              </a:rPr>
              <a:t>: High Throughput Yielding, Scalable Permissioned Blockchain Fabric*</a:t>
            </a:r>
            <a:endParaRPr lang="en-US" altLang="en-US" sz="4800" b="0" dirty="0">
              <a:latin typeface="Palatino Linotype" panose="02040502050505030304" pitchFamily="18" charset="0"/>
            </a:endParaRPr>
          </a:p>
        </p:txBody>
      </p:sp>
      <p:pic>
        <p:nvPicPr>
          <p:cNvPr id="4" name="Picture 3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C49C057D-1C4F-4A3D-84BB-862812BCB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018" y="3430395"/>
            <a:ext cx="2825296" cy="12735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1D90F67-1AA1-476F-B601-76748309E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7539" y="3474610"/>
            <a:ext cx="2825296" cy="11381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DB7705-7E56-1F4D-BB5A-E56CC9D5B7FA}"/>
              </a:ext>
            </a:extLst>
          </p:cNvPr>
          <p:cNvSpPr txBox="1"/>
          <p:nvPr/>
        </p:nvSpPr>
        <p:spPr>
          <a:xfrm>
            <a:off x="4131295" y="2582241"/>
            <a:ext cx="3929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Visit at: </a:t>
            </a:r>
            <a:r>
              <a:rPr lang="en-US" sz="2000" b="1" dirty="0">
                <a:latin typeface="Palatino Linotype" panose="02040502050505030304" pitchFamily="18" charset="0"/>
                <a:hlinkClick r:id="rId5"/>
              </a:rPr>
              <a:t>https://resilientdb.com/</a:t>
            </a:r>
            <a:r>
              <a:rPr lang="en-US" sz="2000" b="1" dirty="0">
                <a:latin typeface="Palatino Linotype" panose="02040502050505030304" pitchFamily="18" charset="0"/>
              </a:rPr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ECD3F93-A1EE-B74C-85BB-571E706EF9B4}"/>
              </a:ext>
            </a:extLst>
          </p:cNvPr>
          <p:cNvSpPr txBox="1">
            <a:spLocks/>
          </p:cNvSpPr>
          <p:nvPr/>
        </p:nvSpPr>
        <p:spPr bwMode="auto">
          <a:xfrm>
            <a:off x="0" y="6516368"/>
            <a:ext cx="5170714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ICDCS 2020 and VLDB 2020.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5467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727249" y="356507"/>
            <a:ext cx="10737501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Why Should You Chose ResilientDB?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FCC4EA39-AA87-544F-BB55-404CFC47179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86672" y="1276140"/>
            <a:ext cx="10178981" cy="4659289"/>
          </a:xfrm>
        </p:spPr>
        <p:txBody>
          <a:bodyPr rtlCol="0"/>
          <a:lstStyle/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Bitcoin and Ethereum offer low throughputs of 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10 txns/s</a:t>
            </a:r>
            <a:r>
              <a:rPr lang="en-US" dirty="0">
                <a:latin typeface="Palatino Linotype" panose="02040502050505030304" pitchFamily="18" charset="0"/>
              </a:rPr>
              <a:t>. 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Existing Permissioned Blockchain Databases still have low throughputs (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20K txns/s</a:t>
            </a:r>
            <a:r>
              <a:rPr lang="en-US" dirty="0">
                <a:latin typeface="Palatino Linotype" panose="02040502050505030304" pitchFamily="18" charset="0"/>
              </a:rPr>
              <a:t>).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Prior works blame BFT consensus as 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expensive</a:t>
            </a:r>
            <a:r>
              <a:rPr lang="en-US" dirty="0">
                <a:latin typeface="Palatino Linotype" panose="02040502050505030304" pitchFamily="18" charset="0"/>
              </a:rPr>
              <a:t>.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System Design is mostly 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overlooked</a:t>
            </a:r>
            <a:r>
              <a:rPr lang="en-US" dirty="0">
                <a:latin typeface="Palatino Linotype" panose="02040502050505030304" pitchFamily="18" charset="0"/>
              </a:rPr>
              <a:t>.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ResilientDB adopts </a:t>
            </a:r>
            <a:r>
              <a:rPr lang="en-US" i="1" dirty="0">
                <a:solidFill>
                  <a:srgbClr val="00B050"/>
                </a:solidFill>
                <a:latin typeface="Palatino Linotype" panose="02040502050505030304" pitchFamily="18" charset="0"/>
              </a:rPr>
              <a:t>well-researched</a:t>
            </a:r>
            <a:r>
              <a:rPr lang="en-US" dirty="0">
                <a:latin typeface="Palatino Linotype" panose="02040502050505030304" pitchFamily="18" charset="0"/>
              </a:rPr>
              <a:t> database and system practices.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D08AB4-8050-2A4E-A650-312359FFB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1148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727249" y="467039"/>
            <a:ext cx="10737501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Dissecting Existing Permissioned Blockchains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FCC4EA39-AA87-544F-BB55-404CFC47179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733151" y="1346479"/>
            <a:ext cx="7737231" cy="4723409"/>
          </a:xfrm>
        </p:spPr>
        <p:txBody>
          <a:bodyPr rtlCol="0"/>
          <a:lstStyle/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Single-threaded Monolithic Design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Successive Phases of Consensus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Integrated Ordering and Execution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Strict Ordering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Off-Chain Memory Management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Expensive Cryptographic Practices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76C214-3CCB-6B42-A2BB-2A0711B4C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8420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532563" y="419876"/>
            <a:ext cx="11304395" cy="108952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r>
              <a:rPr lang="en-US" b="1" dirty="0">
                <a:latin typeface="Palatino Linotype" panose="02040502050505030304" pitchFamily="18" charset="0"/>
              </a:rPr>
              <a:t>Can a well-crafted system based on a classical BFT protocol outperform a modern protocol?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51A80A-7CD7-CB49-AEA0-2123B2A2B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BC5ACCC6-7A11-1448-B368-87E596A11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748660"/>
            <a:ext cx="6041571" cy="423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860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838200" y="273261"/>
            <a:ext cx="105156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ResilientDB Architecture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CC2DBB-88F7-5B4D-97CA-8780DBB24B3E}"/>
              </a:ext>
            </a:extLst>
          </p:cNvPr>
          <p:cNvSpPr/>
          <p:nvPr/>
        </p:nvSpPr>
        <p:spPr>
          <a:xfrm>
            <a:off x="1190433" y="1206500"/>
            <a:ext cx="1951859" cy="3581400"/>
          </a:xfrm>
          <a:prstGeom prst="rect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A2DAFB00-69D9-C64A-943B-EC6E05F0475F}"/>
              </a:ext>
            </a:extLst>
          </p:cNvPr>
          <p:cNvSpPr/>
          <p:nvPr/>
        </p:nvSpPr>
        <p:spPr>
          <a:xfrm>
            <a:off x="1419033" y="3581400"/>
            <a:ext cx="1549400" cy="1054100"/>
          </a:xfrm>
          <a:prstGeom prst="cube">
            <a:avLst/>
          </a:prstGeom>
          <a:solidFill>
            <a:srgbClr val="00B0F0"/>
          </a:solidFill>
          <a:ln w="25400"/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FECA5D-20D0-1346-B007-D04846C54983}"/>
              </a:ext>
            </a:extLst>
          </p:cNvPr>
          <p:cNvSpPr txBox="1"/>
          <p:nvPr/>
        </p:nvSpPr>
        <p:spPr>
          <a:xfrm>
            <a:off x="1368233" y="3923784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HASHING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TOOLKIT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F9BA878A-0EE5-684F-BBD8-75DBD3255FD6}"/>
              </a:ext>
            </a:extLst>
          </p:cNvPr>
          <p:cNvSpPr/>
          <p:nvPr/>
        </p:nvSpPr>
        <p:spPr>
          <a:xfrm>
            <a:off x="1419033" y="2209800"/>
            <a:ext cx="1549400" cy="1054100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  <a:ln w="25400"/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9B7B8B-0BB1-B74E-8991-EF940E36E562}"/>
              </a:ext>
            </a:extLst>
          </p:cNvPr>
          <p:cNvSpPr txBox="1"/>
          <p:nvPr/>
        </p:nvSpPr>
        <p:spPr>
          <a:xfrm>
            <a:off x="1368233" y="2552184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SIGNING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TOOLKIT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4C35B9-04E6-5548-93C4-63FD58D07156}"/>
              </a:ext>
            </a:extLst>
          </p:cNvPr>
          <p:cNvSpPr txBox="1"/>
          <p:nvPr/>
        </p:nvSpPr>
        <p:spPr>
          <a:xfrm>
            <a:off x="1547563" y="1227038"/>
            <a:ext cx="1315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SECURE 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</a:t>
            </a:r>
          </a:p>
        </p:txBody>
      </p:sp>
      <p:sp>
        <p:nvSpPr>
          <p:cNvPr id="14" name="Magnetic Disk 13">
            <a:extLst>
              <a:ext uri="{FF2B5EF4-FFF2-40B4-BE49-F238E27FC236}">
                <a16:creationId xmlns:a16="http://schemas.microsoft.com/office/drawing/2014/main" id="{E79F73FA-41A8-D043-9FCA-ECE02EA0636E}"/>
              </a:ext>
            </a:extLst>
          </p:cNvPr>
          <p:cNvSpPr/>
          <p:nvPr/>
        </p:nvSpPr>
        <p:spPr>
          <a:xfrm>
            <a:off x="3537906" y="5130800"/>
            <a:ext cx="5486400" cy="1600200"/>
          </a:xfrm>
          <a:prstGeom prst="flowChartMagneticDisk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6988CD-7C2D-8B49-AE56-DABF159AD597}"/>
              </a:ext>
            </a:extLst>
          </p:cNvPr>
          <p:cNvSpPr txBox="1"/>
          <p:nvPr/>
        </p:nvSpPr>
        <p:spPr>
          <a:xfrm>
            <a:off x="5236240" y="5181600"/>
            <a:ext cx="2376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STORAGE LAYER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B4287D35-2020-FB48-B981-655106275CCC}"/>
              </a:ext>
            </a:extLst>
          </p:cNvPr>
          <p:cNvSpPr/>
          <p:nvPr/>
        </p:nvSpPr>
        <p:spPr>
          <a:xfrm>
            <a:off x="47825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0239FC22-68CD-7847-84BB-432BAECAC8A6}"/>
              </a:ext>
            </a:extLst>
          </p:cNvPr>
          <p:cNvSpPr/>
          <p:nvPr/>
        </p:nvSpPr>
        <p:spPr>
          <a:xfrm>
            <a:off x="41221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B5D04E60-9BD3-CB42-9C61-873BF5B12AB1}"/>
              </a:ext>
            </a:extLst>
          </p:cNvPr>
          <p:cNvSpPr/>
          <p:nvPr/>
        </p:nvSpPr>
        <p:spPr>
          <a:xfrm>
            <a:off x="54556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4D00CFE-2F04-6642-936F-74397C89512C}"/>
              </a:ext>
            </a:extLst>
          </p:cNvPr>
          <p:cNvCxnSpPr>
            <a:cxnSpLocks/>
            <a:stCxn id="17" idx="5"/>
          </p:cNvCxnSpPr>
          <p:nvPr/>
        </p:nvCxnSpPr>
        <p:spPr>
          <a:xfrm>
            <a:off x="4528506" y="5967413"/>
            <a:ext cx="254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5F4098B-8918-9B4F-B1B6-6C89025591B5}"/>
              </a:ext>
            </a:extLst>
          </p:cNvPr>
          <p:cNvCxnSpPr>
            <a:cxnSpLocks/>
          </p:cNvCxnSpPr>
          <p:nvPr/>
        </p:nvCxnSpPr>
        <p:spPr>
          <a:xfrm>
            <a:off x="5201606" y="5980113"/>
            <a:ext cx="254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4B1B9F5-07BD-4944-B8C2-3E00EFF75952}"/>
              </a:ext>
            </a:extLst>
          </p:cNvPr>
          <p:cNvSpPr txBox="1"/>
          <p:nvPr/>
        </p:nvSpPr>
        <p:spPr>
          <a:xfrm>
            <a:off x="4045906" y="6276945"/>
            <a:ext cx="1967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BLOCKCHAIN</a:t>
            </a:r>
          </a:p>
        </p:txBody>
      </p:sp>
      <p:sp>
        <p:nvSpPr>
          <p:cNvPr id="22" name="Multidocument 21">
            <a:extLst>
              <a:ext uri="{FF2B5EF4-FFF2-40B4-BE49-F238E27FC236}">
                <a16:creationId xmlns:a16="http://schemas.microsoft.com/office/drawing/2014/main" id="{179DFB5A-38D6-7A43-8F77-0ADE5C6466E8}"/>
              </a:ext>
            </a:extLst>
          </p:cNvPr>
          <p:cNvSpPr/>
          <p:nvPr/>
        </p:nvSpPr>
        <p:spPr>
          <a:xfrm>
            <a:off x="6597311" y="5716746"/>
            <a:ext cx="2007895" cy="936655"/>
          </a:xfrm>
          <a:prstGeom prst="flowChartMultidocumen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METADATA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D78DB1-14E5-B644-AEEE-32924EFF2FB2}"/>
              </a:ext>
            </a:extLst>
          </p:cNvPr>
          <p:cNvSpPr/>
          <p:nvPr/>
        </p:nvSpPr>
        <p:spPr>
          <a:xfrm>
            <a:off x="4003892" y="1358900"/>
            <a:ext cx="4213008" cy="3250684"/>
          </a:xfrm>
          <a:prstGeom prst="rect">
            <a:avLst/>
          </a:prstGeom>
          <a:noFill/>
          <a:ln w="47625">
            <a:solidFill>
              <a:schemeClr val="tx1"/>
            </a:solidFill>
            <a:prstDash val="dash"/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8F827B-0DCE-7848-927C-EF267F963A25}"/>
              </a:ext>
            </a:extLst>
          </p:cNvPr>
          <p:cNvSpPr txBox="1"/>
          <p:nvPr/>
        </p:nvSpPr>
        <p:spPr>
          <a:xfrm>
            <a:off x="5116882" y="2154408"/>
            <a:ext cx="1426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THREADS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1C9D908-4EC4-A845-8B43-046E3A62CE9B}"/>
              </a:ext>
            </a:extLst>
          </p:cNvPr>
          <p:cNvSpPr/>
          <p:nvPr/>
        </p:nvSpPr>
        <p:spPr>
          <a:xfrm>
            <a:off x="4729617" y="3750677"/>
            <a:ext cx="2465779" cy="5126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844242-CE49-6D40-BDF6-7E6B80C64B50}"/>
              </a:ext>
            </a:extLst>
          </p:cNvPr>
          <p:cNvSpPr txBox="1"/>
          <p:nvPr/>
        </p:nvSpPr>
        <p:spPr>
          <a:xfrm>
            <a:off x="4867752" y="3817971"/>
            <a:ext cx="2286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BFT CONSENSUS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C48C9B-A1C0-D047-A5E4-0CC7828814E8}"/>
              </a:ext>
            </a:extLst>
          </p:cNvPr>
          <p:cNvSpPr txBox="1"/>
          <p:nvPr/>
        </p:nvSpPr>
        <p:spPr>
          <a:xfrm>
            <a:off x="7226300" y="157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8" name="Left Arrow 27">
            <a:extLst>
              <a:ext uri="{FF2B5EF4-FFF2-40B4-BE49-F238E27FC236}">
                <a16:creationId xmlns:a16="http://schemas.microsoft.com/office/drawing/2014/main" id="{483F58D7-48FE-4C4F-BE70-344179C149D6}"/>
              </a:ext>
            </a:extLst>
          </p:cNvPr>
          <p:cNvSpPr/>
          <p:nvPr/>
        </p:nvSpPr>
        <p:spPr>
          <a:xfrm>
            <a:off x="3193092" y="2466836"/>
            <a:ext cx="736600" cy="27636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ABD1FB39-4426-A94F-8D2B-222CB8D5702D}"/>
              </a:ext>
            </a:extLst>
          </p:cNvPr>
          <p:cNvSpPr/>
          <p:nvPr/>
        </p:nvSpPr>
        <p:spPr>
          <a:xfrm>
            <a:off x="3203667" y="2933700"/>
            <a:ext cx="764125" cy="32637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CCCFD50-AEFA-AA45-9DCE-E0626C262B56}"/>
              </a:ext>
            </a:extLst>
          </p:cNvPr>
          <p:cNvSpPr/>
          <p:nvPr/>
        </p:nvSpPr>
        <p:spPr>
          <a:xfrm>
            <a:off x="8464549" y="1358900"/>
            <a:ext cx="1054100" cy="3098800"/>
          </a:xfrm>
          <a:prstGeom prst="roundRect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Direct Access Storage 30">
            <a:extLst>
              <a:ext uri="{FF2B5EF4-FFF2-40B4-BE49-F238E27FC236}">
                <a16:creationId xmlns:a16="http://schemas.microsoft.com/office/drawing/2014/main" id="{1EBA06C6-CD0F-4D44-87C9-AFD45AD38ED9}"/>
              </a:ext>
            </a:extLst>
          </p:cNvPr>
          <p:cNvSpPr/>
          <p:nvPr/>
        </p:nvSpPr>
        <p:spPr>
          <a:xfrm>
            <a:off x="7486116" y="2062522"/>
            <a:ext cx="1461568" cy="452483"/>
          </a:xfrm>
          <a:prstGeom prst="flowChartMagneticDrum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Direct Access Storage 31">
            <a:extLst>
              <a:ext uri="{FF2B5EF4-FFF2-40B4-BE49-F238E27FC236}">
                <a16:creationId xmlns:a16="http://schemas.microsoft.com/office/drawing/2014/main" id="{7AE524FF-A3AC-F748-A2EF-94B4254CFEC6}"/>
              </a:ext>
            </a:extLst>
          </p:cNvPr>
          <p:cNvSpPr/>
          <p:nvPr/>
        </p:nvSpPr>
        <p:spPr>
          <a:xfrm>
            <a:off x="7486117" y="3128917"/>
            <a:ext cx="1541822" cy="452483"/>
          </a:xfrm>
          <a:prstGeom prst="flowChartMagneticDrum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F54540-64AC-D143-AC89-6BBB24D799A8}"/>
              </a:ext>
            </a:extLst>
          </p:cNvPr>
          <p:cNvSpPr txBox="1"/>
          <p:nvPr/>
        </p:nvSpPr>
        <p:spPr>
          <a:xfrm>
            <a:off x="7076252" y="2645014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QUEUES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8AB8EF7-44BB-4E46-8B4E-F4DF09C38FAD}"/>
              </a:ext>
            </a:extLst>
          </p:cNvPr>
          <p:cNvSpPr txBox="1"/>
          <p:nvPr/>
        </p:nvSpPr>
        <p:spPr>
          <a:xfrm>
            <a:off x="4732402" y="1436430"/>
            <a:ext cx="2682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EXECUTION LAYER</a:t>
            </a:r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A4AD758-38F1-DD4D-928D-733BB538B125}"/>
              </a:ext>
            </a:extLst>
          </p:cNvPr>
          <p:cNvSpPr/>
          <p:nvPr/>
        </p:nvSpPr>
        <p:spPr>
          <a:xfrm>
            <a:off x="9258300" y="1574800"/>
            <a:ext cx="927100" cy="36933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BE8FD7B4-DEEF-7A48-A307-973B8B018CC2}"/>
              </a:ext>
            </a:extLst>
          </p:cNvPr>
          <p:cNvSpPr/>
          <p:nvPr/>
        </p:nvSpPr>
        <p:spPr>
          <a:xfrm>
            <a:off x="9257540" y="3007124"/>
            <a:ext cx="927100" cy="36933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Left Arrow 36">
            <a:extLst>
              <a:ext uri="{FF2B5EF4-FFF2-40B4-BE49-F238E27FC236}">
                <a16:creationId xmlns:a16="http://schemas.microsoft.com/office/drawing/2014/main" id="{8D1132F1-E20F-3144-811B-831A418C11AE}"/>
              </a:ext>
            </a:extLst>
          </p:cNvPr>
          <p:cNvSpPr/>
          <p:nvPr/>
        </p:nvSpPr>
        <p:spPr>
          <a:xfrm>
            <a:off x="9214383" y="2334171"/>
            <a:ext cx="927100" cy="34238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Left Arrow 37">
            <a:extLst>
              <a:ext uri="{FF2B5EF4-FFF2-40B4-BE49-F238E27FC236}">
                <a16:creationId xmlns:a16="http://schemas.microsoft.com/office/drawing/2014/main" id="{D02C16AC-C546-4341-BBBE-40F39C892C81}"/>
              </a:ext>
            </a:extLst>
          </p:cNvPr>
          <p:cNvSpPr/>
          <p:nvPr/>
        </p:nvSpPr>
        <p:spPr>
          <a:xfrm>
            <a:off x="9214383" y="3805391"/>
            <a:ext cx="927100" cy="34238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Down Arrow 38">
            <a:extLst>
              <a:ext uri="{FF2B5EF4-FFF2-40B4-BE49-F238E27FC236}">
                <a16:creationId xmlns:a16="http://schemas.microsoft.com/office/drawing/2014/main" id="{0087737C-983E-8448-9D46-59B444BF7B1E}"/>
              </a:ext>
            </a:extLst>
          </p:cNvPr>
          <p:cNvSpPr/>
          <p:nvPr/>
        </p:nvSpPr>
        <p:spPr>
          <a:xfrm>
            <a:off x="5589703" y="4669770"/>
            <a:ext cx="241300" cy="410230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Up Arrow 39">
            <a:extLst>
              <a:ext uri="{FF2B5EF4-FFF2-40B4-BE49-F238E27FC236}">
                <a16:creationId xmlns:a16="http://schemas.microsoft.com/office/drawing/2014/main" id="{B7CB7327-FCBB-C943-9147-ECBED74F18EF}"/>
              </a:ext>
            </a:extLst>
          </p:cNvPr>
          <p:cNvSpPr/>
          <p:nvPr/>
        </p:nvSpPr>
        <p:spPr>
          <a:xfrm flipH="1">
            <a:off x="6110810" y="4658469"/>
            <a:ext cx="247189" cy="410230"/>
          </a:xfrm>
          <a:prstGeom prst="up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Lightning Bolt 40">
            <a:extLst>
              <a:ext uri="{FF2B5EF4-FFF2-40B4-BE49-F238E27FC236}">
                <a16:creationId xmlns:a16="http://schemas.microsoft.com/office/drawing/2014/main" id="{2C9BE02B-BFD6-0D40-9571-B2C902CE7965}"/>
              </a:ext>
            </a:extLst>
          </p:cNvPr>
          <p:cNvSpPr/>
          <p:nvPr/>
        </p:nvSpPr>
        <p:spPr>
          <a:xfrm>
            <a:off x="5154982" y="2639866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Lightning Bolt 41">
            <a:extLst>
              <a:ext uri="{FF2B5EF4-FFF2-40B4-BE49-F238E27FC236}">
                <a16:creationId xmlns:a16="http://schemas.microsoft.com/office/drawing/2014/main" id="{EA02F2BF-90D9-BC4D-AAD4-92B75AEC8212}"/>
              </a:ext>
            </a:extLst>
          </p:cNvPr>
          <p:cNvSpPr/>
          <p:nvPr/>
        </p:nvSpPr>
        <p:spPr>
          <a:xfrm>
            <a:off x="5677385" y="2610431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Lightning Bolt 42">
            <a:extLst>
              <a:ext uri="{FF2B5EF4-FFF2-40B4-BE49-F238E27FC236}">
                <a16:creationId xmlns:a16="http://schemas.microsoft.com/office/drawing/2014/main" id="{2A927F68-C112-FC4B-8BC2-A9BB066B7428}"/>
              </a:ext>
            </a:extLst>
          </p:cNvPr>
          <p:cNvSpPr/>
          <p:nvPr/>
        </p:nvSpPr>
        <p:spPr>
          <a:xfrm>
            <a:off x="6186955" y="2582673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06AEAD8-AA4E-E941-B583-9BC8CFB633DF}"/>
              </a:ext>
            </a:extLst>
          </p:cNvPr>
          <p:cNvSpPr txBox="1"/>
          <p:nvPr/>
        </p:nvSpPr>
        <p:spPr>
          <a:xfrm>
            <a:off x="8883473" y="2614874"/>
            <a:ext cx="1729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 WORK</a:t>
            </a:r>
          </a:p>
        </p:txBody>
      </p:sp>
    </p:spTree>
    <p:extLst>
      <p:ext uri="{BB962C8B-B14F-4D97-AF65-F5344CB8AC3E}">
        <p14:creationId xmlns:p14="http://schemas.microsoft.com/office/powerpoint/2010/main" val="13799709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276888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Implementation on </a:t>
            </a:r>
            <a:r>
              <a:rPr lang="en-US" b="1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ResilientDB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3DBA9FF-C5DE-7540-AED1-69AF2D1C1260}"/>
              </a:ext>
            </a:extLst>
          </p:cNvPr>
          <p:cNvCxnSpPr>
            <a:cxnSpLocks/>
          </p:cNvCxnSpPr>
          <p:nvPr/>
        </p:nvCxnSpPr>
        <p:spPr>
          <a:xfrm>
            <a:off x="3163586" y="1705524"/>
            <a:ext cx="0" cy="312764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72A4087-A3EF-6C45-9589-FE5D5DAFFD42}"/>
              </a:ext>
            </a:extLst>
          </p:cNvPr>
          <p:cNvSpPr txBox="1"/>
          <p:nvPr/>
        </p:nvSpPr>
        <p:spPr>
          <a:xfrm>
            <a:off x="3724092" y="1651022"/>
            <a:ext cx="1109599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Requests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A9D9B6-A658-294E-9F20-6717AC2500D0}"/>
              </a:ext>
            </a:extLst>
          </p:cNvPr>
          <p:cNvSpPr txBox="1"/>
          <p:nvPr/>
        </p:nvSpPr>
        <p:spPr>
          <a:xfrm>
            <a:off x="4956922" y="2213041"/>
            <a:ext cx="253053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Prepare &amp; Commit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6CADED-9C31-0F47-AE21-C77F10626A65}"/>
              </a:ext>
            </a:extLst>
          </p:cNvPr>
          <p:cNvSpPr txBox="1"/>
          <p:nvPr/>
        </p:nvSpPr>
        <p:spPr>
          <a:xfrm>
            <a:off x="3402524" y="2376687"/>
            <a:ext cx="72487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F25B33-17C9-4746-B8BC-4A718D4C24E0}"/>
              </a:ext>
            </a:extLst>
          </p:cNvPr>
          <p:cNvSpPr txBox="1"/>
          <p:nvPr/>
        </p:nvSpPr>
        <p:spPr>
          <a:xfrm>
            <a:off x="2146404" y="1378433"/>
            <a:ext cx="142916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B564FE-BA1D-CC44-AE64-F587597ED91B}"/>
              </a:ext>
            </a:extLst>
          </p:cNvPr>
          <p:cNvSpPr txBox="1"/>
          <p:nvPr/>
        </p:nvSpPr>
        <p:spPr>
          <a:xfrm>
            <a:off x="667908" y="2652592"/>
            <a:ext cx="236738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 from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Clients and Replicas</a:t>
            </a:r>
          </a:p>
        </p:txBody>
      </p:sp>
      <p:sp>
        <p:nvSpPr>
          <p:cNvPr id="11" name="Lightning Bolt 10">
            <a:extLst>
              <a:ext uri="{FF2B5EF4-FFF2-40B4-BE49-F238E27FC236}">
                <a16:creationId xmlns:a16="http://schemas.microsoft.com/office/drawing/2014/main" id="{1F2C1EF0-5E56-7043-B657-F14D730CDE5A}"/>
              </a:ext>
            </a:extLst>
          </p:cNvPr>
          <p:cNvSpPr/>
          <p:nvPr/>
        </p:nvSpPr>
        <p:spPr>
          <a:xfrm>
            <a:off x="3564694" y="2789894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2" name="Lightning Bolt 11">
            <a:extLst>
              <a:ext uri="{FF2B5EF4-FFF2-40B4-BE49-F238E27FC236}">
                <a16:creationId xmlns:a16="http://schemas.microsoft.com/office/drawing/2014/main" id="{AEE05018-9638-AC4A-BB3C-A0BA208B06E5}"/>
              </a:ext>
            </a:extLst>
          </p:cNvPr>
          <p:cNvSpPr/>
          <p:nvPr/>
        </p:nvSpPr>
        <p:spPr>
          <a:xfrm>
            <a:off x="3556743" y="3441622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3" name="Lightning Bolt 12">
            <a:extLst>
              <a:ext uri="{FF2B5EF4-FFF2-40B4-BE49-F238E27FC236}">
                <a16:creationId xmlns:a16="http://schemas.microsoft.com/office/drawing/2014/main" id="{FBF14671-3F87-3548-B9E2-BBE77FD12DC4}"/>
              </a:ext>
            </a:extLst>
          </p:cNvPr>
          <p:cNvSpPr/>
          <p:nvPr/>
        </p:nvSpPr>
        <p:spPr>
          <a:xfrm>
            <a:off x="3649427" y="3162594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EFFAD0-38EF-494D-BEDA-89524D83D03D}"/>
              </a:ext>
            </a:extLst>
          </p:cNvPr>
          <p:cNvCxnSpPr>
            <a:cxnSpLocks/>
            <a:stCxn id="19" idx="3"/>
            <a:endCxn id="22" idx="1"/>
          </p:cNvCxnSpPr>
          <p:nvPr/>
        </p:nvCxnSpPr>
        <p:spPr>
          <a:xfrm flipV="1">
            <a:off x="4096710" y="1904921"/>
            <a:ext cx="1245991" cy="11815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7F6F25E3-ACBA-0246-A99F-356B512B80A1}"/>
              </a:ext>
            </a:extLst>
          </p:cNvPr>
          <p:cNvSpPr/>
          <p:nvPr/>
        </p:nvSpPr>
        <p:spPr>
          <a:xfrm>
            <a:off x="2956966" y="1705524"/>
            <a:ext cx="180115" cy="312764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4F36222-BAA0-FE4B-8E60-9BB3DCC1E146}"/>
              </a:ext>
            </a:extLst>
          </p:cNvPr>
          <p:cNvCxnSpPr>
            <a:cxnSpLocks/>
          </p:cNvCxnSpPr>
          <p:nvPr/>
        </p:nvCxnSpPr>
        <p:spPr>
          <a:xfrm>
            <a:off x="8895215" y="1705524"/>
            <a:ext cx="0" cy="312764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094165F-BD1C-DA44-863D-F3B57440224C}"/>
              </a:ext>
            </a:extLst>
          </p:cNvPr>
          <p:cNvSpPr/>
          <p:nvPr/>
        </p:nvSpPr>
        <p:spPr>
          <a:xfrm>
            <a:off x="8927135" y="1705524"/>
            <a:ext cx="180115" cy="312764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075E3B-4225-1B41-9849-BA3CB3A0ADEF}"/>
              </a:ext>
            </a:extLst>
          </p:cNvPr>
          <p:cNvSpPr txBox="1"/>
          <p:nvPr/>
        </p:nvSpPr>
        <p:spPr>
          <a:xfrm>
            <a:off x="8195571" y="1381168"/>
            <a:ext cx="172694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CBDC7D-8DA5-C946-8D29-650B3265CF9E}"/>
              </a:ext>
            </a:extLst>
          </p:cNvPr>
          <p:cNvSpPr/>
          <p:nvPr/>
        </p:nvSpPr>
        <p:spPr>
          <a:xfrm>
            <a:off x="3428152" y="2417194"/>
            <a:ext cx="668558" cy="133847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0" name="Lightning Bolt 19">
            <a:extLst>
              <a:ext uri="{FF2B5EF4-FFF2-40B4-BE49-F238E27FC236}">
                <a16:creationId xmlns:a16="http://schemas.microsoft.com/office/drawing/2014/main" id="{55E0802F-035D-874E-97F4-826254680794}"/>
              </a:ext>
            </a:extLst>
          </p:cNvPr>
          <p:cNvSpPr/>
          <p:nvPr/>
        </p:nvSpPr>
        <p:spPr>
          <a:xfrm>
            <a:off x="5603815" y="1931746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1" name="Lightning Bolt 20">
            <a:extLst>
              <a:ext uri="{FF2B5EF4-FFF2-40B4-BE49-F238E27FC236}">
                <a16:creationId xmlns:a16="http://schemas.microsoft.com/office/drawing/2014/main" id="{D7ACB267-F9A2-1F44-AF49-1706051C61E7}"/>
              </a:ext>
            </a:extLst>
          </p:cNvPr>
          <p:cNvSpPr/>
          <p:nvPr/>
        </p:nvSpPr>
        <p:spPr>
          <a:xfrm>
            <a:off x="6173848" y="1920712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1B906C2-BD52-624E-8083-A7EBB478CC3E}"/>
              </a:ext>
            </a:extLst>
          </p:cNvPr>
          <p:cNvSpPr/>
          <p:nvPr/>
        </p:nvSpPr>
        <p:spPr>
          <a:xfrm>
            <a:off x="5342701" y="1535600"/>
            <a:ext cx="1399425" cy="7386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48E2DC-29C9-7747-AD03-83071A6442BD}"/>
              </a:ext>
            </a:extLst>
          </p:cNvPr>
          <p:cNvSpPr txBox="1"/>
          <p:nvPr/>
        </p:nvSpPr>
        <p:spPr>
          <a:xfrm>
            <a:off x="5322208" y="1540269"/>
            <a:ext cx="143374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Batching</a:t>
            </a:r>
          </a:p>
        </p:txBody>
      </p:sp>
      <p:sp>
        <p:nvSpPr>
          <p:cNvPr id="24" name="Lightning Bolt 23">
            <a:extLst>
              <a:ext uri="{FF2B5EF4-FFF2-40B4-BE49-F238E27FC236}">
                <a16:creationId xmlns:a16="http://schemas.microsoft.com/office/drawing/2014/main" id="{B7509E8A-858B-D14A-A092-5F1C1B7A535A}"/>
              </a:ext>
            </a:extLst>
          </p:cNvPr>
          <p:cNvSpPr/>
          <p:nvPr/>
        </p:nvSpPr>
        <p:spPr>
          <a:xfrm>
            <a:off x="5792779" y="3264918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8EC63D-3D4F-2F43-B930-7DC3AF119B60}"/>
              </a:ext>
            </a:extLst>
          </p:cNvPr>
          <p:cNvSpPr/>
          <p:nvPr/>
        </p:nvSpPr>
        <p:spPr>
          <a:xfrm>
            <a:off x="5531666" y="2892218"/>
            <a:ext cx="872882" cy="7386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CE5D18-5B0A-1E43-8083-BA4E6CFDA6CD}"/>
              </a:ext>
            </a:extLst>
          </p:cNvPr>
          <p:cNvSpPr txBox="1"/>
          <p:nvPr/>
        </p:nvSpPr>
        <p:spPr>
          <a:xfrm>
            <a:off x="5370255" y="2930996"/>
            <a:ext cx="119276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Worker</a:t>
            </a:r>
          </a:p>
        </p:txBody>
      </p:sp>
      <p:sp>
        <p:nvSpPr>
          <p:cNvPr id="27" name="Lightning Bolt 26">
            <a:extLst>
              <a:ext uri="{FF2B5EF4-FFF2-40B4-BE49-F238E27FC236}">
                <a16:creationId xmlns:a16="http://schemas.microsoft.com/office/drawing/2014/main" id="{509EF1AF-01B4-9A43-9A90-271FACDCFAC8}"/>
              </a:ext>
            </a:extLst>
          </p:cNvPr>
          <p:cNvSpPr/>
          <p:nvPr/>
        </p:nvSpPr>
        <p:spPr>
          <a:xfrm>
            <a:off x="5785973" y="4324105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FCA28BA-65DD-434F-91B8-8A7594FB4F8E}"/>
              </a:ext>
            </a:extLst>
          </p:cNvPr>
          <p:cNvSpPr/>
          <p:nvPr/>
        </p:nvSpPr>
        <p:spPr>
          <a:xfrm>
            <a:off x="5524860" y="3951405"/>
            <a:ext cx="872882" cy="7386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0528E13-4F7E-794E-AA79-DA83EFFB14DF}"/>
              </a:ext>
            </a:extLst>
          </p:cNvPr>
          <p:cNvSpPr txBox="1"/>
          <p:nvPr/>
        </p:nvSpPr>
        <p:spPr>
          <a:xfrm>
            <a:off x="5457473" y="3979520"/>
            <a:ext cx="100351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Certify</a:t>
            </a:r>
          </a:p>
        </p:txBody>
      </p:sp>
      <p:sp>
        <p:nvSpPr>
          <p:cNvPr id="30" name="Lightning Bolt 29">
            <a:extLst>
              <a:ext uri="{FF2B5EF4-FFF2-40B4-BE49-F238E27FC236}">
                <a16:creationId xmlns:a16="http://schemas.microsoft.com/office/drawing/2014/main" id="{8393D0A6-B39F-F648-B4E2-BAA5AD1B772E}"/>
              </a:ext>
            </a:extLst>
          </p:cNvPr>
          <p:cNvSpPr/>
          <p:nvPr/>
        </p:nvSpPr>
        <p:spPr>
          <a:xfrm>
            <a:off x="7101095" y="3868601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5998E02-FF15-F448-87BF-8C8E840D6C98}"/>
              </a:ext>
            </a:extLst>
          </p:cNvPr>
          <p:cNvSpPr/>
          <p:nvPr/>
        </p:nvSpPr>
        <p:spPr>
          <a:xfrm>
            <a:off x="6841709" y="3355883"/>
            <a:ext cx="872882" cy="9215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ACFA0F5-59FD-5C43-BD48-2E0069F7A8E5}"/>
              </a:ext>
            </a:extLst>
          </p:cNvPr>
          <p:cNvSpPr txBox="1"/>
          <p:nvPr/>
        </p:nvSpPr>
        <p:spPr>
          <a:xfrm>
            <a:off x="6716368" y="3394100"/>
            <a:ext cx="109811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5F82B39-FED4-C048-9A13-12B4A7FA57E1}"/>
              </a:ext>
            </a:extLst>
          </p:cNvPr>
          <p:cNvSpPr txBox="1"/>
          <p:nvPr/>
        </p:nvSpPr>
        <p:spPr>
          <a:xfrm>
            <a:off x="7996463" y="2408932"/>
            <a:ext cx="89639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</a:p>
        </p:txBody>
      </p:sp>
      <p:sp>
        <p:nvSpPr>
          <p:cNvPr id="34" name="Lightning Bolt 33">
            <a:extLst>
              <a:ext uri="{FF2B5EF4-FFF2-40B4-BE49-F238E27FC236}">
                <a16:creationId xmlns:a16="http://schemas.microsoft.com/office/drawing/2014/main" id="{D3F6ABFB-AFD6-3942-9939-FB16A8F64B06}"/>
              </a:ext>
            </a:extLst>
          </p:cNvPr>
          <p:cNvSpPr/>
          <p:nvPr/>
        </p:nvSpPr>
        <p:spPr>
          <a:xfrm>
            <a:off x="8240521" y="2862301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5" name="Lightning Bolt 34">
            <a:extLst>
              <a:ext uri="{FF2B5EF4-FFF2-40B4-BE49-F238E27FC236}">
                <a16:creationId xmlns:a16="http://schemas.microsoft.com/office/drawing/2014/main" id="{B8C9B8D3-3FE3-3C42-89D5-3F19BC4D4540}"/>
              </a:ext>
            </a:extLst>
          </p:cNvPr>
          <p:cNvSpPr/>
          <p:nvPr/>
        </p:nvSpPr>
        <p:spPr>
          <a:xfrm>
            <a:off x="8240521" y="3262238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DDE338-416B-3247-BE14-7E00619A8748}"/>
              </a:ext>
            </a:extLst>
          </p:cNvPr>
          <p:cNvSpPr/>
          <p:nvPr/>
        </p:nvSpPr>
        <p:spPr>
          <a:xfrm>
            <a:off x="8060494" y="2426642"/>
            <a:ext cx="759749" cy="132902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1286302-681C-444F-B871-2C750A63408F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4096710" y="3086429"/>
            <a:ext cx="142815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BC6CE9D-A98B-A049-AE30-9C7A76FFD248}"/>
              </a:ext>
            </a:extLst>
          </p:cNvPr>
          <p:cNvCxnSpPr>
            <a:cxnSpLocks/>
            <a:stCxn id="19" idx="3"/>
            <a:endCxn id="28" idx="1"/>
          </p:cNvCxnSpPr>
          <p:nvPr/>
        </p:nvCxnSpPr>
        <p:spPr>
          <a:xfrm>
            <a:off x="4096710" y="3086429"/>
            <a:ext cx="1428150" cy="123429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08F3FD3-941E-984E-9C70-50EB35221B74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6397742" y="3076671"/>
            <a:ext cx="1662752" cy="144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F047871-7737-D34F-AB33-470DC66FA462}"/>
              </a:ext>
            </a:extLst>
          </p:cNvPr>
          <p:cNvCxnSpPr>
            <a:cxnSpLocks/>
          </p:cNvCxnSpPr>
          <p:nvPr/>
        </p:nvCxnSpPr>
        <p:spPr>
          <a:xfrm>
            <a:off x="6380799" y="3530988"/>
            <a:ext cx="44165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66B9CD1-417D-CE4E-B87A-87052D9FAC9F}"/>
              </a:ext>
            </a:extLst>
          </p:cNvPr>
          <p:cNvSpPr txBox="1"/>
          <p:nvPr/>
        </p:nvSpPr>
        <p:spPr>
          <a:xfrm>
            <a:off x="3137855" y="3938275"/>
            <a:ext cx="2116285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Certificates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other clusters</a:t>
            </a:r>
          </a:p>
        </p:txBody>
      </p:sp>
      <p:cxnSp>
        <p:nvCxnSpPr>
          <p:cNvPr id="42" name="Elbow Connector 41">
            <a:extLst>
              <a:ext uri="{FF2B5EF4-FFF2-40B4-BE49-F238E27FC236}">
                <a16:creationId xmlns:a16="http://schemas.microsoft.com/office/drawing/2014/main" id="{68464703-259A-A740-A8B0-96A183AD0F2A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6707790" y="1912303"/>
            <a:ext cx="1732579" cy="514339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727C42E-D94A-064D-849B-62DFA65F7D73}"/>
              </a:ext>
            </a:extLst>
          </p:cNvPr>
          <p:cNvSpPr txBox="1"/>
          <p:nvPr/>
        </p:nvSpPr>
        <p:spPr>
          <a:xfrm>
            <a:off x="8977437" y="2623219"/>
            <a:ext cx="237314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 to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Replicas or Clients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1670E1E-0DB4-FF4A-9285-7201BE10EC76}"/>
              </a:ext>
            </a:extLst>
          </p:cNvPr>
          <p:cNvCxnSpPr>
            <a:cxnSpLocks/>
          </p:cNvCxnSpPr>
          <p:nvPr/>
        </p:nvCxnSpPr>
        <p:spPr>
          <a:xfrm>
            <a:off x="3003082" y="2858736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2E89EAE-B4D9-0F4C-99AE-A05758D16047}"/>
              </a:ext>
            </a:extLst>
          </p:cNvPr>
          <p:cNvCxnSpPr>
            <a:cxnSpLocks/>
          </p:cNvCxnSpPr>
          <p:nvPr/>
        </p:nvCxnSpPr>
        <p:spPr>
          <a:xfrm>
            <a:off x="3008369" y="3160424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FB38BEB-2868-2943-AF49-E604FCC228DB}"/>
              </a:ext>
            </a:extLst>
          </p:cNvPr>
          <p:cNvCxnSpPr>
            <a:cxnSpLocks/>
          </p:cNvCxnSpPr>
          <p:nvPr/>
        </p:nvCxnSpPr>
        <p:spPr>
          <a:xfrm>
            <a:off x="3002862" y="3441621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C635024-4475-1F48-9171-3C8EC308CD69}"/>
              </a:ext>
            </a:extLst>
          </p:cNvPr>
          <p:cNvCxnSpPr>
            <a:cxnSpLocks/>
          </p:cNvCxnSpPr>
          <p:nvPr/>
        </p:nvCxnSpPr>
        <p:spPr>
          <a:xfrm>
            <a:off x="8702372" y="2979783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947B0CC-E036-5E41-B7AA-3769CF7EDECA}"/>
              </a:ext>
            </a:extLst>
          </p:cNvPr>
          <p:cNvCxnSpPr>
            <a:cxnSpLocks/>
          </p:cNvCxnSpPr>
          <p:nvPr/>
        </p:nvCxnSpPr>
        <p:spPr>
          <a:xfrm>
            <a:off x="8682475" y="3360577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29B473D-7097-2A45-998A-9B0A3CC4EF4A}"/>
              </a:ext>
            </a:extLst>
          </p:cNvPr>
          <p:cNvCxnSpPr>
            <a:cxnSpLocks/>
          </p:cNvCxnSpPr>
          <p:nvPr/>
        </p:nvCxnSpPr>
        <p:spPr>
          <a:xfrm>
            <a:off x="6404548" y="4128443"/>
            <a:ext cx="44165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D9BC80B-9488-0D4F-BC64-F56C1B22C00D}"/>
              </a:ext>
            </a:extLst>
          </p:cNvPr>
          <p:cNvCxnSpPr>
            <a:cxnSpLocks/>
          </p:cNvCxnSpPr>
          <p:nvPr/>
        </p:nvCxnSpPr>
        <p:spPr>
          <a:xfrm>
            <a:off x="7714591" y="3594886"/>
            <a:ext cx="34590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ontent Placeholder 5">
            <a:extLst>
              <a:ext uri="{FF2B5EF4-FFF2-40B4-BE49-F238E27FC236}">
                <a16:creationId xmlns:a16="http://schemas.microsoft.com/office/drawing/2014/main" id="{4367B1A8-0EA0-3849-91DE-4E359DE07642}"/>
              </a:ext>
            </a:extLst>
          </p:cNvPr>
          <p:cNvSpPr txBox="1">
            <a:spLocks/>
          </p:cNvSpPr>
          <p:nvPr/>
        </p:nvSpPr>
        <p:spPr bwMode="auto">
          <a:xfrm>
            <a:off x="151221" y="5090999"/>
            <a:ext cx="11873801" cy="58971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400" dirty="0" err="1">
                <a:latin typeface="Palatino Linotype" panose="02040502050505030304" pitchFamily="18" charset="0"/>
              </a:rPr>
              <a:t>ResilientDB</a:t>
            </a:r>
            <a:r>
              <a:rPr lang="en-US" sz="2400" dirty="0">
                <a:latin typeface="Palatino Linotype" panose="02040502050505030304" pitchFamily="18" charset="0"/>
              </a:rPr>
              <a:t> associates a multi-threaded deep-pipelined architecture with each replica.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BD94281-FD9B-2E4A-9336-6ECBEF1E1C74}"/>
              </a:ext>
            </a:extLst>
          </p:cNvPr>
          <p:cNvSpPr/>
          <p:nvPr/>
        </p:nvSpPr>
        <p:spPr>
          <a:xfrm>
            <a:off x="3226768" y="1524858"/>
            <a:ext cx="8030675" cy="3555399"/>
          </a:xfrm>
          <a:prstGeom prst="roundRect">
            <a:avLst/>
          </a:prstGeom>
          <a:solidFill>
            <a:schemeClr val="bg2">
              <a:lumMod val="10000"/>
            </a:scheme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REPLICA</a:t>
            </a:r>
          </a:p>
        </p:txBody>
      </p:sp>
    </p:spTree>
    <p:extLst>
      <p:ext uri="{BB962C8B-B14F-4D97-AF65-F5344CB8AC3E}">
        <p14:creationId xmlns:p14="http://schemas.microsoft.com/office/powerpoint/2010/main" val="40233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5" grpId="0" animBg="1"/>
      <p:bldP spid="17" grpId="0" animBg="1"/>
      <p:bldP spid="18" grpId="0"/>
      <p:bldP spid="19" grpId="0" animBg="1"/>
      <p:bldP spid="20" grpId="0" animBg="1"/>
      <p:bldP spid="21" grpId="0" animBg="1"/>
      <p:bldP spid="22" grpId="0" animBg="1"/>
      <p:bldP spid="23" grpId="0"/>
      <p:bldP spid="24" grpId="0" animBg="1"/>
      <p:bldP spid="25" grpId="0" animBg="1"/>
      <p:bldP spid="26" grpId="0"/>
      <p:bldP spid="27" grpId="0" animBg="1"/>
      <p:bldP spid="28" grpId="0" animBg="1"/>
      <p:bldP spid="29" grpId="0"/>
      <p:bldP spid="30" grpId="0" animBg="1"/>
      <p:bldP spid="31" grpId="0" animBg="1"/>
      <p:bldP spid="32" grpId="0"/>
      <p:bldP spid="33" grpId="0"/>
      <p:bldP spid="34" grpId="0" animBg="1"/>
      <p:bldP spid="35" grpId="0" animBg="1"/>
      <p:bldP spid="36" grpId="0" animBg="1"/>
      <p:bldP spid="41" grpId="0"/>
      <p:bldP spid="43" grpId="0"/>
      <p:bldP spid="51" grpId="0"/>
      <p:bldP spid="2" grpId="0" animBg="1"/>
      <p:bldP spid="2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276888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Ledger (Blockchain) Management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177541" y="1544798"/>
            <a:ext cx="11924306" cy="376840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latin typeface="Palatino Linotype" panose="02040502050505030304" pitchFamily="18" charset="0"/>
              </a:rPr>
              <a:t>i</a:t>
            </a:r>
            <a:r>
              <a:rPr lang="en-US" sz="2200" baseline="30000" dirty="0" err="1">
                <a:latin typeface="Palatino Linotype" panose="02040502050505030304" pitchFamily="18" charset="0"/>
              </a:rPr>
              <a:t>th</a:t>
            </a:r>
            <a:r>
              <a:rPr lang="en-US" sz="2200" dirty="0">
                <a:latin typeface="Palatino Linotype" panose="02040502050505030304" pitchFamily="18" charset="0"/>
              </a:rPr>
              <a:t> block in the ledger contains the </a:t>
            </a:r>
            <a:r>
              <a:rPr lang="en-US" sz="2200" dirty="0" err="1">
                <a:latin typeface="Palatino Linotype" panose="02040502050505030304" pitchFamily="18" charset="0"/>
              </a:rPr>
              <a:t>i</a:t>
            </a:r>
            <a:r>
              <a:rPr lang="en-US" sz="2200" baseline="30000" dirty="0" err="1">
                <a:latin typeface="Palatino Linotype" panose="02040502050505030304" pitchFamily="18" charset="0"/>
              </a:rPr>
              <a:t>th</a:t>
            </a:r>
            <a:r>
              <a:rPr lang="en-US" sz="2200" dirty="0">
                <a:latin typeface="Palatino Linotype" panose="02040502050505030304" pitchFamily="18" charset="0"/>
              </a:rPr>
              <a:t> executed request.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Palatino Linotype" panose="02040502050505030304" pitchFamily="18" charset="0"/>
              </a:rPr>
              <a:t>In each round of RCC, each replica executes z requests, each belonging to a different primary C</a:t>
            </a:r>
            <a:r>
              <a:rPr lang="en-US" sz="2200" baseline="-25000" dirty="0">
                <a:latin typeface="Palatino Linotype" panose="02040502050505030304" pitchFamily="18" charset="0"/>
              </a:rPr>
              <a:t>i</a:t>
            </a:r>
            <a:r>
              <a:rPr lang="en-US" sz="2200" dirty="0">
                <a:latin typeface="Palatino Linotype" panose="02040502050505030304" pitchFamily="18" charset="0"/>
              </a:rPr>
              <a:t> , 1 &lt;= </a:t>
            </a:r>
            <a:r>
              <a:rPr lang="en-US" sz="2200" dirty="0" err="1">
                <a:latin typeface="Palatino Linotype" panose="02040502050505030304" pitchFamily="18" charset="0"/>
              </a:rPr>
              <a:t>i</a:t>
            </a:r>
            <a:r>
              <a:rPr lang="en-US" sz="2200" dirty="0">
                <a:latin typeface="Palatino Linotype" panose="02040502050505030304" pitchFamily="18" charset="0"/>
              </a:rPr>
              <a:t> &lt;= z. 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Palatino Linotype" panose="02040502050505030304" pitchFamily="18" charset="0"/>
              </a:rPr>
              <a:t>Hence, in each round, each replica creates z blocks.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Palatino Linotype" panose="02040502050505030304" pitchFamily="18" charset="0"/>
              </a:rPr>
              <a:t>To ensure immutability, each block includes both client requests and proofs.</a:t>
            </a:r>
          </a:p>
        </p:txBody>
      </p:sp>
    </p:spTree>
    <p:extLst>
      <p:ext uri="{BB962C8B-B14F-4D97-AF65-F5344CB8AC3E}">
        <p14:creationId xmlns:p14="http://schemas.microsoft.com/office/powerpoint/2010/main" val="280069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681686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Solution???</a:t>
            </a:r>
            <a:endParaRPr lang="en-US" altLang="en-US" sz="4400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5484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44619"/>
            <a:ext cx="12192000" cy="921021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800" b="0" dirty="0">
                <a:latin typeface="Palatino Linotype" panose="02040502050505030304" pitchFamily="18" charset="0"/>
              </a:rPr>
              <a:t>Evaluating RCC on </a:t>
            </a:r>
            <a:r>
              <a:rPr lang="en-US" sz="4800" b="0" dirty="0" err="1">
                <a:latin typeface="Palatino Linotype" panose="02040502050505030304" pitchFamily="18" charset="0"/>
              </a:rPr>
              <a:t>ResilientDB</a:t>
            </a:r>
            <a:endParaRPr lang="en-US" altLang="en-US" sz="4800" b="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003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80975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Scalability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F8E2F6-0677-7745-A811-8CD9457D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2A0AF473-B0A1-464E-816F-8CA88E90A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" y="964003"/>
            <a:ext cx="12115800" cy="43477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5343DD-7878-3D48-8A1C-4101B8D37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028" y="5475452"/>
            <a:ext cx="9696772" cy="43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347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80975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Batching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F8E2F6-0677-7745-A811-8CD9457D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CA3E16-D8D5-6941-855A-ED1DDF526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028" y="5475452"/>
            <a:ext cx="9696772" cy="431653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3424F863-27B5-B442-9734-68F9BCE9D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2" y="918618"/>
            <a:ext cx="12150366" cy="427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754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092101"/>
            <a:ext cx="12192000" cy="921021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800" b="0" dirty="0">
                <a:latin typeface="Palatino Linotype" panose="02040502050505030304" pitchFamily="18" charset="0"/>
              </a:rPr>
              <a:t>The Big Picture…</a:t>
            </a:r>
            <a:endParaRPr lang="en-US" altLang="en-US" sz="4800" dirty="0">
              <a:solidFill>
                <a:srgbClr val="00B0F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6" name="Graphic 5" descr="3d Glasses with solid fill">
            <a:extLst>
              <a:ext uri="{FF2B5EF4-FFF2-40B4-BE49-F238E27FC236}">
                <a16:creationId xmlns:a16="http://schemas.microsoft.com/office/drawing/2014/main" id="{C90DBC30-2BD5-A54C-90B1-E4C8D38F7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618" y="129731"/>
            <a:ext cx="1613982" cy="1613982"/>
          </a:xfrm>
          <a:prstGeom prst="rect">
            <a:avLst/>
          </a:prstGeom>
        </p:spPr>
      </p:pic>
      <p:pic>
        <p:nvPicPr>
          <p:cNvPr id="8" name="Graphic 7" descr="Film reel with solid fill">
            <a:extLst>
              <a:ext uri="{FF2B5EF4-FFF2-40B4-BE49-F238E27FC236}">
                <a16:creationId xmlns:a16="http://schemas.microsoft.com/office/drawing/2014/main" id="{7F94AF97-97E5-1940-B8A9-C7FD5E9692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8799" y="4119411"/>
            <a:ext cx="1046813" cy="1046813"/>
          </a:xfrm>
          <a:prstGeom prst="rect">
            <a:avLst/>
          </a:prstGeom>
        </p:spPr>
      </p:pic>
      <p:pic>
        <p:nvPicPr>
          <p:cNvPr id="10" name="Graphic 9" descr="Drama with solid fill">
            <a:extLst>
              <a:ext uri="{FF2B5EF4-FFF2-40B4-BE49-F238E27FC236}">
                <a16:creationId xmlns:a16="http://schemas.microsoft.com/office/drawing/2014/main" id="{7AD6CBD0-8B9E-304C-9634-B919840094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74530" y="102763"/>
            <a:ext cx="1848224" cy="184822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186C436-D7CB-FD45-ADD7-43FDFECB689D}"/>
              </a:ext>
            </a:extLst>
          </p:cNvPr>
          <p:cNvSpPr txBox="1">
            <a:spLocks/>
          </p:cNvSpPr>
          <p:nvPr/>
        </p:nvSpPr>
        <p:spPr bwMode="auto">
          <a:xfrm>
            <a:off x="889" y="3057276"/>
            <a:ext cx="12192000" cy="92102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800" dirty="0">
                <a:solidFill>
                  <a:srgbClr val="00B0F0"/>
                </a:solidFill>
                <a:latin typeface="Palatino Linotype" panose="02040502050505030304" pitchFamily="18" charset="0"/>
              </a:rPr>
              <a:t>Blockchain as a Service</a:t>
            </a:r>
            <a:endParaRPr lang="en-US" altLang="en-US" sz="4800" dirty="0">
              <a:solidFill>
                <a:srgbClr val="00B0F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72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6833" y="57918"/>
            <a:ext cx="10515600" cy="64479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Future Directions…</a:t>
            </a:r>
            <a:endParaRPr lang="en-US" altLang="en-US" sz="3200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203549" y="1005278"/>
            <a:ext cx="11613312" cy="466185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Serverless Computing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Serverless Blockchains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Resilient Serverless Computing</a:t>
            </a:r>
          </a:p>
          <a:p>
            <a:pPr lvl="1">
              <a:lnSpc>
                <a:spcPct val="150000"/>
              </a:lnSpc>
            </a:pP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Edge Computing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Blockchains in IoT and 5G.</a:t>
            </a:r>
          </a:p>
          <a:p>
            <a:pPr lvl="1">
              <a:lnSpc>
                <a:spcPct val="150000"/>
              </a:lnSpc>
            </a:pP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Trusted Computing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RDMA in BFT Consensus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SGX and Enclaves for stronger resilience</a:t>
            </a:r>
          </a:p>
        </p:txBody>
      </p:sp>
      <p:pic>
        <p:nvPicPr>
          <p:cNvPr id="6" name="Graphic 5" descr="Artificial Intelligence with solid fill">
            <a:extLst>
              <a:ext uri="{FF2B5EF4-FFF2-40B4-BE49-F238E27FC236}">
                <a16:creationId xmlns:a16="http://schemas.microsoft.com/office/drawing/2014/main" id="{EDD8AFFC-4227-C241-BB49-D359B0759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51625" y="1937478"/>
            <a:ext cx="2156085" cy="215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0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6833" y="57918"/>
            <a:ext cx="10515600" cy="64479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Other works in this Journey…</a:t>
            </a:r>
            <a:endParaRPr lang="en-US" altLang="en-US" sz="32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203549" y="1380605"/>
            <a:ext cx="11613312" cy="39111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Efficient Commitment in Partitioned (Sharded) Databases.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en-US" sz="2400" b="1" dirty="0" err="1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EasyCommit</a:t>
            </a: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[EDBT’18] </a:t>
            </a: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Two-Phase Non-Blocking Commit Protocol.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en-US" sz="2400" b="1" dirty="0" err="1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GeoScale</a:t>
            </a:r>
            <a:r>
              <a:rPr lang="en-US" altLang="en-US" sz="2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EasyCommit</a:t>
            </a: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[Distributed and Parallel Databases (DAPD) 2020]</a:t>
            </a:r>
          </a:p>
          <a:p>
            <a:pPr lvl="1">
              <a:lnSpc>
                <a:spcPct val="150000"/>
              </a:lnSpc>
            </a:pPr>
            <a:endParaRPr 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endParaRPr 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Efficient Concurrency Control in Partitioned Databases.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dirty="0" err="1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QStore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[EDBT’20] 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Queued approach for distributed concurrency control.</a:t>
            </a:r>
            <a:endParaRPr 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4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6999"/>
            <a:ext cx="12192000" cy="646331"/>
          </a:xfrm>
        </p:spPr>
        <p:txBody>
          <a:bodyPr/>
          <a:lstStyle/>
          <a:p>
            <a:pPr algn="ctr"/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Expolab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Team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7275" y="3850992"/>
            <a:ext cx="1970353" cy="444137"/>
          </a:xfrm>
        </p:spPr>
        <p:txBody>
          <a:bodyPr/>
          <a:lstStyle/>
          <a:p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Suyash Gupta</a:t>
            </a:r>
          </a:p>
        </p:txBody>
      </p:sp>
      <p:pic>
        <p:nvPicPr>
          <p:cNvPr id="8" name="Picture 7" descr="A person standing in front of a mountain&#10;&#10;Description automatically generated">
            <a:extLst>
              <a:ext uri="{FF2B5EF4-FFF2-40B4-BE49-F238E27FC236}">
                <a16:creationId xmlns:a16="http://schemas.microsoft.com/office/drawing/2014/main" id="{67196BD4-410A-C543-88F8-5E7C61B94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81" y="2192824"/>
            <a:ext cx="1716698" cy="1636103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B97F7C80-9F39-CD41-9043-3EFA4B93050F}"/>
              </a:ext>
            </a:extLst>
          </p:cNvPr>
          <p:cNvSpPr txBox="1">
            <a:spLocks/>
          </p:cNvSpPr>
          <p:nvPr/>
        </p:nvSpPr>
        <p:spPr bwMode="auto">
          <a:xfrm>
            <a:off x="2948363" y="3850992"/>
            <a:ext cx="2084812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Sajjad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Rahnama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53BC399-5D6C-DD4F-AFE4-6001797570D0}"/>
              </a:ext>
            </a:extLst>
          </p:cNvPr>
          <p:cNvSpPr txBox="1">
            <a:spLocks/>
          </p:cNvSpPr>
          <p:nvPr/>
        </p:nvSpPr>
        <p:spPr bwMode="auto">
          <a:xfrm>
            <a:off x="6177411" y="3844829"/>
            <a:ext cx="1970353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Jelle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Hellings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0A2F825-3750-8149-BC58-4B44A8C81E88}"/>
              </a:ext>
            </a:extLst>
          </p:cNvPr>
          <p:cNvSpPr txBox="1">
            <a:spLocks/>
          </p:cNvSpPr>
          <p:nvPr/>
        </p:nvSpPr>
        <p:spPr bwMode="auto">
          <a:xfrm>
            <a:off x="9231534" y="3898495"/>
            <a:ext cx="2684397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Mohammad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Sadoghi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90C4084A-C7EF-A143-B833-E5AABD5D8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5518" y="2187326"/>
            <a:ext cx="2419966" cy="1627099"/>
          </a:xfrm>
          <a:prstGeom prst="rect">
            <a:avLst/>
          </a:prstGeom>
        </p:spPr>
      </p:pic>
      <p:pic>
        <p:nvPicPr>
          <p:cNvPr id="15" name="Picture 14" descr="A person standing in front of a forest&#10;&#10;Description automatically generated">
            <a:extLst>
              <a:ext uri="{FF2B5EF4-FFF2-40B4-BE49-F238E27FC236}">
                <a16:creationId xmlns:a16="http://schemas.microsoft.com/office/drawing/2014/main" id="{B1E476B5-FDC6-1145-888E-A81A93C202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6155" y="2192824"/>
            <a:ext cx="1627100" cy="1627100"/>
          </a:xfrm>
          <a:prstGeom prst="rect">
            <a:avLst/>
          </a:prstGeom>
        </p:spPr>
      </p:pic>
      <p:pic>
        <p:nvPicPr>
          <p:cNvPr id="21" name="Image" descr="Image">
            <a:extLst>
              <a:ext uri="{FF2B5EF4-FFF2-40B4-BE49-F238E27FC236}">
                <a16:creationId xmlns:a16="http://schemas.microsoft.com/office/drawing/2014/main" id="{F79FF541-A4A4-874C-B2FC-0CCE8D2134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8670" y="2079108"/>
            <a:ext cx="1410120" cy="188015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0598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9"/>
    </mc:Choice>
    <mc:Fallback xmlns="">
      <p:transition spd="slow" advTm="2799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32657" y="841546"/>
            <a:ext cx="12072257" cy="489364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n-US" sz="1600" b="1" dirty="0">
                <a:latin typeface="Palatino Linotype" panose="02040502050505030304" pitchFamily="18" charset="0"/>
              </a:rPr>
              <a:t>Books</a:t>
            </a:r>
            <a:r>
              <a:rPr lang="en-US" sz="1400" dirty="0">
                <a:latin typeface="Palatino Linotype" panose="02040502050505030304" pitchFamily="18" charset="0"/>
              </a:rPr>
              <a:t> 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Fault-tolerant Distributed Transactions on Blockchain, Morgan &amp; Claypool Synthesis Lectures on Data Management (to appear), 2020. </a:t>
            </a:r>
          </a:p>
          <a:p>
            <a:pPr algn="just">
              <a:lnSpc>
                <a:spcPct val="100000"/>
              </a:lnSpc>
            </a:pPr>
            <a:endParaRPr lang="en-US" sz="1400" dirty="0">
              <a:latin typeface="Palatino Linotype" panose="0204050205050503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1600" b="1" dirty="0">
                <a:latin typeface="Palatino Linotype" panose="02040502050505030304" pitchFamily="18" charset="0"/>
              </a:rPr>
              <a:t>Conferences</a:t>
            </a:r>
            <a:r>
              <a:rPr lang="en-US" sz="1400" dirty="0">
                <a:latin typeface="Palatino Linotype" panose="02040502050505030304" pitchFamily="18" charset="0"/>
              </a:rPr>
              <a:t> 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, 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Proof of Execution: Reaching Consensus through Fault-Tolerant Speculation, To appear in 24th International Conference Extending Database Technology (EDBT). 2021.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Palatino Linotype" panose="02040502050505030304" pitchFamily="18" charset="0"/>
              </a:rPr>
              <a:t> </a:t>
            </a: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RCC: Resilient Concurrent Consensus for High- Throughput Secure Transaction Processing, To appear in 37th IEEE International Conference on Data Engineering (ICDE). 2021.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Permissioned Blockchain Through the Looking Glass: Architectural and Implementation Lessons Learned, In 40th IEEE International Conference on Distributed Computing Systems (ICDCS). 2020.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</a:t>
            </a:r>
            <a:r>
              <a:rPr lang="en-US" sz="1400" dirty="0" err="1">
                <a:latin typeface="Palatino Linotype" panose="02040502050505030304" pitchFamily="18" charset="0"/>
              </a:rPr>
              <a:t>ResilientDB</a:t>
            </a:r>
            <a:r>
              <a:rPr lang="en-US" sz="1400" dirty="0">
                <a:latin typeface="Palatino Linotype" panose="02040502050505030304" pitchFamily="18" charset="0"/>
              </a:rPr>
              <a:t>: Global Scale Resilient Blockchain Fabric, In 46th International Conference on Very Large Databases (VLDB). 2020 — Artifact Evaluated.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Palatino Linotype" panose="02040502050505030304" pitchFamily="18" charset="0"/>
              </a:rPr>
              <a:t>T. </a:t>
            </a:r>
            <a:r>
              <a:rPr lang="en-US" sz="1400" dirty="0" err="1">
                <a:latin typeface="Palatino Linotype" panose="02040502050505030304" pitchFamily="18" charset="0"/>
              </a:rPr>
              <a:t>Qadah</a:t>
            </a:r>
            <a:r>
              <a:rPr lang="en-US" sz="1400" dirty="0">
                <a:latin typeface="Palatino Linotype" panose="02040502050505030304" pitchFamily="18" charset="0"/>
              </a:rPr>
              <a:t>, </a:t>
            </a: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Q-Store: Distributed, Multi-partition Transactions via Queue-oriented Execution and Communication. In 23rd International Conference of Extending Database Technology (EDBT), 2020.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Brief Announcement: Revisiting Consensus Protocols through Wait-free Parallelization, In 33rd International Symposium on Distributed Computing (DISC). 2019.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</a:t>
            </a:r>
            <a:r>
              <a:rPr lang="en-US" sz="1400" dirty="0" err="1">
                <a:latin typeface="Palatino Linotype" panose="02040502050505030304" pitchFamily="18" charset="0"/>
              </a:rPr>
              <a:t>EasyCommit</a:t>
            </a:r>
            <a:r>
              <a:rPr lang="en-US" sz="1400" dirty="0">
                <a:latin typeface="Palatino Linotype" panose="02040502050505030304" pitchFamily="18" charset="0"/>
              </a:rPr>
              <a:t>: A Non-blocking Two-phase Commit Protocol, In 21st International Conference of Extending Database Technology (EDBT), 2018.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R. Shrivastava, and V. K. </a:t>
            </a:r>
            <a:r>
              <a:rPr lang="en-US" sz="1400" dirty="0" err="1">
                <a:latin typeface="Palatino Linotype" panose="02040502050505030304" pitchFamily="18" charset="0"/>
              </a:rPr>
              <a:t>Nandivada</a:t>
            </a:r>
            <a:r>
              <a:rPr lang="en-US" sz="1400" dirty="0">
                <a:latin typeface="Palatino Linotype" panose="02040502050505030304" pitchFamily="18" charset="0"/>
              </a:rPr>
              <a:t>, Optimizing Recursive Task Parallel Programs, In 31st International Conference on Supercomputing (ICS), 2017. </a:t>
            </a:r>
          </a:p>
          <a:p>
            <a:pPr algn="just">
              <a:lnSpc>
                <a:spcPct val="100000"/>
              </a:lnSpc>
            </a:pPr>
            <a:endParaRPr lang="en-US" sz="1400" dirty="0">
              <a:latin typeface="Palatino Linotype" panose="0204050205050503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07F814C-EE78-7045-BEEC-55DB20FB8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833" y="5358"/>
            <a:ext cx="10515600" cy="575735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Publications</a:t>
            </a:r>
            <a:endParaRPr lang="en-US" altLang="en-US" sz="28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3509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32657" y="3134480"/>
            <a:ext cx="12072257" cy="307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just">
              <a:lnSpc>
                <a:spcPct val="100000"/>
              </a:lnSpc>
            </a:pPr>
            <a:endParaRPr lang="en-US" sz="1400" dirty="0">
              <a:latin typeface="Palatino Linotype" panose="0204050205050503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07F814C-EE78-7045-BEEC-55DB20FB8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833" y="5358"/>
            <a:ext cx="10515600" cy="575735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Publications</a:t>
            </a:r>
            <a:endParaRPr lang="en-US" altLang="en-US" sz="28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05264E2-59CD-A243-A2D5-A1473AC017DF}"/>
              </a:ext>
            </a:extLst>
          </p:cNvPr>
          <p:cNvSpPr txBox="1">
            <a:spLocks/>
          </p:cNvSpPr>
          <p:nvPr/>
        </p:nvSpPr>
        <p:spPr bwMode="auto">
          <a:xfrm>
            <a:off x="203549" y="750884"/>
            <a:ext cx="11613312" cy="517064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n-US" sz="1600" b="1" dirty="0">
                <a:latin typeface="Palatino Linotype" panose="02040502050505030304" pitchFamily="18" charset="0"/>
              </a:rPr>
              <a:t>Journals</a:t>
            </a:r>
            <a:r>
              <a:rPr lang="en-US" sz="1400" dirty="0">
                <a:latin typeface="Palatino Linotype" panose="02040502050505030304" pitchFamily="18" charset="0"/>
              </a:rPr>
              <a:t> 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Efficient and non-blocking agreement protocols, Distributed and Parallel Database (DAPD), 2019. 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 and V. K. </a:t>
            </a:r>
            <a:r>
              <a:rPr lang="en-US" sz="1400" dirty="0" err="1">
                <a:latin typeface="Palatino Linotype" panose="02040502050505030304" pitchFamily="18" charset="0"/>
              </a:rPr>
              <a:t>Nandivada</a:t>
            </a:r>
            <a:r>
              <a:rPr lang="en-US" sz="1400" dirty="0">
                <a:latin typeface="Palatino Linotype" panose="02040502050505030304" pitchFamily="18" charset="0"/>
              </a:rPr>
              <a:t>, </a:t>
            </a:r>
            <a:r>
              <a:rPr lang="en-US" sz="1400" dirty="0" err="1">
                <a:latin typeface="Palatino Linotype" panose="02040502050505030304" pitchFamily="18" charset="0"/>
              </a:rPr>
              <a:t>IMSuite</a:t>
            </a:r>
            <a:r>
              <a:rPr lang="en-US" sz="1400" dirty="0">
                <a:latin typeface="Palatino Linotype" panose="02040502050505030304" pitchFamily="18" charset="0"/>
              </a:rPr>
              <a:t>: A Benchmark Suite for Simulating Distributed Algorithms, Journal of Parallel and Distributed Computing (JPDC), Elsevier, 2015. </a:t>
            </a:r>
          </a:p>
          <a:p>
            <a:pPr>
              <a:lnSpc>
                <a:spcPct val="100000"/>
              </a:lnSpc>
            </a:pPr>
            <a:endParaRPr lang="en-US" sz="1400" b="1" dirty="0">
              <a:latin typeface="Palatino Linotype" panose="0204050205050503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600" b="1" dirty="0">
                <a:latin typeface="Palatino Linotype" panose="02040502050505030304" pitchFamily="18" charset="0"/>
              </a:rPr>
              <a:t>Selected Articles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Resilient and Scalable Architecture for Permissioned Blockchain Fabrics, PhD Workshop, In 46th International Conference on Very Large Databases (VLDB), 2020.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, T. </a:t>
            </a:r>
            <a:r>
              <a:rPr lang="en-US" sz="1400" dirty="0" err="1">
                <a:latin typeface="Palatino Linotype" panose="02040502050505030304" pitchFamily="18" charset="0"/>
              </a:rPr>
              <a:t>Qadah</a:t>
            </a:r>
            <a:r>
              <a:rPr lang="en-US" sz="1400" dirty="0">
                <a:latin typeface="Palatino Linotype" panose="02040502050505030304" pitchFamily="18" charset="0"/>
              </a:rPr>
              <a:t>, 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Efficient Transaction Processing in Byzantine Fault Tolerant Environments, In International Workshop on High Performance Transaction Systems (HPTS), 2019 – A Biennial Workshop.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Blockchain Transaction Processing, In Encyclopedia of Big Data Technologies. Springer, Cham, 2018. </a:t>
            </a:r>
          </a:p>
          <a:p>
            <a:pPr>
              <a:lnSpc>
                <a:spcPct val="100000"/>
              </a:lnSpc>
            </a:pPr>
            <a:endParaRPr lang="en-US" sz="1400" dirty="0">
              <a:latin typeface="Palatino Linotype" panose="0204050205050503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600" b="1" dirty="0">
                <a:latin typeface="Palatino Linotype" panose="02040502050505030304" pitchFamily="18" charset="0"/>
              </a:rPr>
              <a:t>Tutorials</a:t>
            </a:r>
            <a:r>
              <a:rPr lang="en-US" sz="1600" dirty="0">
                <a:latin typeface="Palatino Linotype" panose="02040502050505030304" pitchFamily="18" charset="0"/>
              </a:rPr>
              <a:t>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, 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Building High Throughput Permissioned Blockchain Fabrics: Challenges and Opportunities, In 46th International Conference on Very Large Databases (VLDB), 2020.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, 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Blockchain consensus unraveled: Virtues and Limitations, In 14th ACM International Conference on Distributed and Event- Based Systems (DEBS), 2020.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, 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An In-Depth Look of BFT Consensus in Blockchain: Challenges and Opportunities, Middleware Tutorials, 2019. </a:t>
            </a:r>
          </a:p>
          <a:p>
            <a:pPr>
              <a:lnSpc>
                <a:spcPct val="100000"/>
              </a:lnSpc>
            </a:pPr>
            <a:endParaRPr lang="en-US" sz="1400" dirty="0">
              <a:latin typeface="Palatino Linotype" panose="0204050205050503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600" b="1" dirty="0">
                <a:latin typeface="Palatino Linotype" panose="02040502050505030304" pitchFamily="18" charset="0"/>
              </a:rPr>
              <a:t>Demonstrations</a:t>
            </a:r>
            <a:r>
              <a:rPr lang="en-US" sz="1400" dirty="0">
                <a:latin typeface="Palatino Linotype" panose="02040502050505030304" pitchFamily="18" charset="0"/>
              </a:rPr>
              <a:t>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Palatino Linotype" panose="02040502050505030304" pitchFamily="18" charset="0"/>
              </a:rPr>
              <a:t>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, </a:t>
            </a: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T. </a:t>
            </a:r>
            <a:r>
              <a:rPr lang="en-US" sz="1400" dirty="0" err="1">
                <a:latin typeface="Palatino Linotype" panose="02040502050505030304" pitchFamily="18" charset="0"/>
              </a:rPr>
              <a:t>Qadah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Scalable, Resilient and Configurable Permissioned Blockchain Fabric, In 46th International Conference on Very Large Databases (VLDB), 2020. </a:t>
            </a:r>
          </a:p>
        </p:txBody>
      </p:sp>
    </p:spTree>
    <p:extLst>
      <p:ext uri="{BB962C8B-B14F-4D97-AF65-F5344CB8AC3E}">
        <p14:creationId xmlns:p14="http://schemas.microsoft.com/office/powerpoint/2010/main" val="1623888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4"/>
          <p:cNvSpPr>
            <a:spLocks noGrp="1"/>
          </p:cNvSpPr>
          <p:nvPr>
            <p:ph type="ctrTitle"/>
          </p:nvPr>
        </p:nvSpPr>
        <p:spPr>
          <a:xfrm>
            <a:off x="3776454" y="2505670"/>
            <a:ext cx="4031115" cy="923330"/>
          </a:xfrm>
        </p:spPr>
        <p:txBody>
          <a:bodyPr/>
          <a:lstStyle/>
          <a:p>
            <a:r>
              <a:rPr lang="en-US" altLang="en-US" sz="6000" dirty="0">
                <a:latin typeface="Palatino Linotype" panose="02040502050505030304" pitchFamily="18" charset="0"/>
              </a:rPr>
              <a:t>Thank You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468573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Blockchain Technology</a:t>
            </a:r>
            <a:endParaRPr lang="en-US" altLang="en-US" sz="4400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B00099-7F6D-1242-BB6E-E5CC78D941BA}"/>
              </a:ext>
            </a:extLst>
          </p:cNvPr>
          <p:cNvSpPr txBox="1"/>
          <p:nvPr/>
        </p:nvSpPr>
        <p:spPr>
          <a:xfrm>
            <a:off x="4350025" y="1868730"/>
            <a:ext cx="4330149" cy="38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Decentralization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Democracy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Control of Data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Right to Vote</a:t>
            </a:r>
          </a:p>
        </p:txBody>
      </p:sp>
    </p:spTree>
    <p:extLst>
      <p:ext uri="{BB962C8B-B14F-4D97-AF65-F5344CB8AC3E}">
        <p14:creationId xmlns:p14="http://schemas.microsoft.com/office/powerpoint/2010/main" val="28943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80E9EF-BF3F-454C-A9C7-F29D2080AED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202010" y="4995476"/>
            <a:ext cx="3345788" cy="599717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 of Previous Block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CEDEA94-A1D7-834B-B1C2-B39E3CBC7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7481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What is Blockchain?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71E33CC6-95B8-C44A-B8CD-5B0FBA68F8B5}"/>
              </a:ext>
            </a:extLst>
          </p:cNvPr>
          <p:cNvSpPr/>
          <p:nvPr/>
        </p:nvSpPr>
        <p:spPr>
          <a:xfrm>
            <a:off x="4219935" y="2915814"/>
            <a:ext cx="1393767" cy="1695797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0" name="Internal Storage 9">
            <a:extLst>
              <a:ext uri="{FF2B5EF4-FFF2-40B4-BE49-F238E27FC236}">
                <a16:creationId xmlns:a16="http://schemas.microsoft.com/office/drawing/2014/main" id="{A7A74E22-B040-A64A-B21D-3D4DC2A8E27E}"/>
              </a:ext>
            </a:extLst>
          </p:cNvPr>
          <p:cNvSpPr/>
          <p:nvPr/>
        </p:nvSpPr>
        <p:spPr>
          <a:xfrm>
            <a:off x="4311683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9007E1-36CA-4147-9810-A8C637B4908E}"/>
              </a:ext>
            </a:extLst>
          </p:cNvPr>
          <p:cNvSpPr/>
          <p:nvPr/>
        </p:nvSpPr>
        <p:spPr>
          <a:xfrm>
            <a:off x="4311683" y="331125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3F106E-81C8-6D42-8099-BA8F0900D8EF}"/>
              </a:ext>
            </a:extLst>
          </p:cNvPr>
          <p:cNvSpPr txBox="1"/>
          <p:nvPr/>
        </p:nvSpPr>
        <p:spPr>
          <a:xfrm>
            <a:off x="4202010" y="3311251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A8CA7F0E-4644-8446-8306-406317061999}"/>
              </a:ext>
            </a:extLst>
          </p:cNvPr>
          <p:cNvSpPr/>
          <p:nvPr/>
        </p:nvSpPr>
        <p:spPr>
          <a:xfrm>
            <a:off x="2288170" y="2904214"/>
            <a:ext cx="1393767" cy="1695797"/>
          </a:xfrm>
          <a:prstGeom prst="cube">
            <a:avLst/>
          </a:prstGeom>
          <a:solidFill>
            <a:srgbClr val="00B05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Internal Storage 13">
            <a:extLst>
              <a:ext uri="{FF2B5EF4-FFF2-40B4-BE49-F238E27FC236}">
                <a16:creationId xmlns:a16="http://schemas.microsoft.com/office/drawing/2014/main" id="{C80F8C6C-0CF3-9944-A5DF-C33424AFB00C}"/>
              </a:ext>
            </a:extLst>
          </p:cNvPr>
          <p:cNvSpPr/>
          <p:nvPr/>
        </p:nvSpPr>
        <p:spPr>
          <a:xfrm>
            <a:off x="2377588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B2EBBE-AD0F-7246-9650-1A3C6E0153C0}"/>
              </a:ext>
            </a:extLst>
          </p:cNvPr>
          <p:cNvSpPr txBox="1"/>
          <p:nvPr/>
        </p:nvSpPr>
        <p:spPr>
          <a:xfrm>
            <a:off x="2345981" y="3380499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Genesis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715D5158-9DCB-5249-A23A-1E04F72DB677}"/>
              </a:ext>
            </a:extLst>
          </p:cNvPr>
          <p:cNvSpPr/>
          <p:nvPr/>
        </p:nvSpPr>
        <p:spPr>
          <a:xfrm>
            <a:off x="6154030" y="2915814"/>
            <a:ext cx="1393767" cy="1695797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7" name="Internal Storage 16">
            <a:extLst>
              <a:ext uri="{FF2B5EF4-FFF2-40B4-BE49-F238E27FC236}">
                <a16:creationId xmlns:a16="http://schemas.microsoft.com/office/drawing/2014/main" id="{C5038C70-0245-454F-BB9B-2917DDA6DCC2}"/>
              </a:ext>
            </a:extLst>
          </p:cNvPr>
          <p:cNvSpPr/>
          <p:nvPr/>
        </p:nvSpPr>
        <p:spPr>
          <a:xfrm>
            <a:off x="6263703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5ACB8B-07FD-C14D-B171-7B81D3013DDF}"/>
              </a:ext>
            </a:extLst>
          </p:cNvPr>
          <p:cNvSpPr/>
          <p:nvPr/>
        </p:nvSpPr>
        <p:spPr>
          <a:xfrm>
            <a:off x="6263703" y="331125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3771D2-28B4-254E-94C1-7577A6BBB7CE}"/>
              </a:ext>
            </a:extLst>
          </p:cNvPr>
          <p:cNvSpPr txBox="1"/>
          <p:nvPr/>
        </p:nvSpPr>
        <p:spPr>
          <a:xfrm>
            <a:off x="6154030" y="3333327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12A501EE-8902-9D47-9E80-6E959BFD9A20}"/>
              </a:ext>
            </a:extLst>
          </p:cNvPr>
          <p:cNvSpPr/>
          <p:nvPr/>
        </p:nvSpPr>
        <p:spPr>
          <a:xfrm>
            <a:off x="8088125" y="1934913"/>
            <a:ext cx="1393767" cy="1695797"/>
          </a:xfrm>
          <a:prstGeom prst="cube">
            <a:avLst>
              <a:gd name="adj" fmla="val 30623"/>
            </a:avLst>
          </a:prstGeom>
          <a:solidFill>
            <a:schemeClr val="accent1">
              <a:lumMod val="20000"/>
              <a:lumOff val="8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1" name="Internal Storage 20">
            <a:extLst>
              <a:ext uri="{FF2B5EF4-FFF2-40B4-BE49-F238E27FC236}">
                <a16:creationId xmlns:a16="http://schemas.microsoft.com/office/drawing/2014/main" id="{B6532A15-D916-1243-8986-517ED87D772F}"/>
              </a:ext>
            </a:extLst>
          </p:cNvPr>
          <p:cNvSpPr/>
          <p:nvPr/>
        </p:nvSpPr>
        <p:spPr>
          <a:xfrm>
            <a:off x="8144453" y="3110908"/>
            <a:ext cx="878070" cy="444838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ysClr val="windowText" lastClr="00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C6C7BE-0FD3-A14C-AA62-65C054B342A8}"/>
              </a:ext>
            </a:extLst>
          </p:cNvPr>
          <p:cNvSpPr/>
          <p:nvPr/>
        </p:nvSpPr>
        <p:spPr>
          <a:xfrm>
            <a:off x="8134148" y="246828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0D8420-3DC7-1740-8B83-0504B652A29B}"/>
              </a:ext>
            </a:extLst>
          </p:cNvPr>
          <p:cNvSpPr txBox="1"/>
          <p:nvPr/>
        </p:nvSpPr>
        <p:spPr>
          <a:xfrm>
            <a:off x="8031059" y="2468281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24" name="Multidocument 23">
            <a:extLst>
              <a:ext uri="{FF2B5EF4-FFF2-40B4-BE49-F238E27FC236}">
                <a16:creationId xmlns:a16="http://schemas.microsoft.com/office/drawing/2014/main" id="{3B1DF774-60D0-4245-AF11-F3EDC8061923}"/>
              </a:ext>
            </a:extLst>
          </p:cNvPr>
          <p:cNvSpPr/>
          <p:nvPr/>
        </p:nvSpPr>
        <p:spPr>
          <a:xfrm>
            <a:off x="8213750" y="3895237"/>
            <a:ext cx="878070" cy="631767"/>
          </a:xfrm>
          <a:prstGeom prst="flowChartMultidocument">
            <a:avLst/>
          </a:prstGeom>
          <a:solidFill>
            <a:schemeClr val="bg1">
              <a:lumMod val="75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F728F2-1EE0-3E49-BAE4-44B5F68E1529}"/>
              </a:ext>
            </a:extLst>
          </p:cNvPr>
          <p:cNvCxnSpPr>
            <a:cxnSpLocks/>
          </p:cNvCxnSpPr>
          <p:nvPr/>
        </p:nvCxnSpPr>
        <p:spPr>
          <a:xfrm flipV="1">
            <a:off x="8646556" y="3380499"/>
            <a:ext cx="0" cy="507832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ight Arrow 25">
            <a:extLst>
              <a:ext uri="{FF2B5EF4-FFF2-40B4-BE49-F238E27FC236}">
                <a16:creationId xmlns:a16="http://schemas.microsoft.com/office/drawing/2014/main" id="{AB4842AC-66FA-6C4A-A72F-76C83940E86A}"/>
              </a:ext>
            </a:extLst>
          </p:cNvPr>
          <p:cNvSpPr/>
          <p:nvPr/>
        </p:nvSpPr>
        <p:spPr>
          <a:xfrm>
            <a:off x="3615544" y="3646661"/>
            <a:ext cx="522514" cy="20633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229FCC04-1901-434A-ADC5-51585F7BF8F5}"/>
              </a:ext>
            </a:extLst>
          </p:cNvPr>
          <p:cNvSpPr/>
          <p:nvPr/>
        </p:nvSpPr>
        <p:spPr>
          <a:xfrm>
            <a:off x="5558242" y="3646661"/>
            <a:ext cx="522514" cy="20633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0CE321C5-B7B5-9E4F-8A67-12B2CB027A67}"/>
              </a:ext>
            </a:extLst>
          </p:cNvPr>
          <p:cNvCxnSpPr>
            <a:cxnSpLocks/>
          </p:cNvCxnSpPr>
          <p:nvPr/>
        </p:nvCxnSpPr>
        <p:spPr>
          <a:xfrm flipV="1">
            <a:off x="7456294" y="3116896"/>
            <a:ext cx="574765" cy="388710"/>
          </a:xfrm>
          <a:prstGeom prst="curvedConnector3">
            <a:avLst/>
          </a:prstGeom>
          <a:ln w="7302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0F5CDF-626C-FA40-9529-11734BA84F7B}"/>
              </a:ext>
            </a:extLst>
          </p:cNvPr>
          <p:cNvSpPr txBox="1"/>
          <p:nvPr/>
        </p:nvSpPr>
        <p:spPr>
          <a:xfrm rot="21343257">
            <a:off x="8174200" y="1884216"/>
            <a:ext cx="1237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New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0E36A2-E626-7442-821B-487DFC08A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31" name="Content Placeholder 4">
            <a:extLst>
              <a:ext uri="{FF2B5EF4-FFF2-40B4-BE49-F238E27FC236}">
                <a16:creationId xmlns:a16="http://schemas.microsoft.com/office/drawing/2014/main" id="{25EDC44B-6884-934F-A03B-428CDBD553B0}"/>
              </a:ext>
            </a:extLst>
          </p:cNvPr>
          <p:cNvSpPr txBox="1">
            <a:spLocks/>
          </p:cNvSpPr>
          <p:nvPr/>
        </p:nvSpPr>
        <p:spPr bwMode="auto">
          <a:xfrm>
            <a:off x="4110506" y="4995025"/>
            <a:ext cx="3345788" cy="59971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charset="0"/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Linked List of Blocks</a:t>
            </a:r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DB76801E-6CBA-1645-A69F-6F38491B6432}"/>
              </a:ext>
            </a:extLst>
          </p:cNvPr>
          <p:cNvSpPr txBox="1">
            <a:spLocks/>
          </p:cNvSpPr>
          <p:nvPr/>
        </p:nvSpPr>
        <p:spPr bwMode="auto">
          <a:xfrm>
            <a:off x="7112114" y="4580597"/>
            <a:ext cx="3345788" cy="59971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charset="0"/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Transactions</a:t>
            </a:r>
          </a:p>
        </p:txBody>
      </p:sp>
    </p:spTree>
    <p:extLst>
      <p:ext uri="{BB962C8B-B14F-4D97-AF65-F5344CB8AC3E}">
        <p14:creationId xmlns:p14="http://schemas.microsoft.com/office/powerpoint/2010/main" val="247408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  <p:bldP spid="9" grpId="0" animBg="1"/>
      <p:bldP spid="10" grpId="0" animBg="1"/>
      <p:bldP spid="11" grpId="0" animBg="1"/>
      <p:bldP spid="12" grpId="0"/>
      <p:bldP spid="13" grpId="0" animBg="1"/>
      <p:bldP spid="14" grpId="0" animBg="1"/>
      <p:bldP spid="15" grpId="0"/>
      <p:bldP spid="16" grpId="0" animBg="1"/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3" grpId="0"/>
      <p:bldP spid="24" grpId="0" animBg="1"/>
      <p:bldP spid="26" grpId="0" animBg="1"/>
      <p:bldP spid="27" grpId="0" animBg="1"/>
      <p:bldP spid="30" grpId="0"/>
      <p:bldP spid="31" grpId="0"/>
      <p:bldP spid="31" grpId="1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 descr="Internet">
            <a:extLst>
              <a:ext uri="{FF2B5EF4-FFF2-40B4-BE49-F238E27FC236}">
                <a16:creationId xmlns:a16="http://schemas.microsoft.com/office/drawing/2014/main" id="{4633A597-5FE3-A74D-B400-83CE53D43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09516" y="2257313"/>
            <a:ext cx="1287770" cy="1256555"/>
          </a:xfrm>
          <a:prstGeom prst="rect">
            <a:avLst/>
          </a:prstGeom>
        </p:spPr>
      </p:pic>
      <p:pic>
        <p:nvPicPr>
          <p:cNvPr id="15" name="Graphic 14" descr="Internet">
            <a:extLst>
              <a:ext uri="{FF2B5EF4-FFF2-40B4-BE49-F238E27FC236}">
                <a16:creationId xmlns:a16="http://schemas.microsoft.com/office/drawing/2014/main" id="{661ECFA1-5D15-E643-9183-FEFA78318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0748" y="5131545"/>
            <a:ext cx="1287770" cy="1256555"/>
          </a:xfrm>
          <a:prstGeom prst="rect">
            <a:avLst/>
          </a:prstGeom>
        </p:spPr>
      </p:pic>
      <p:pic>
        <p:nvPicPr>
          <p:cNvPr id="17" name="Graphic 16" descr="Internet">
            <a:extLst>
              <a:ext uri="{FF2B5EF4-FFF2-40B4-BE49-F238E27FC236}">
                <a16:creationId xmlns:a16="http://schemas.microsoft.com/office/drawing/2014/main" id="{933F0969-E766-8C47-86C9-50E038E98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0748" y="1505429"/>
            <a:ext cx="1287770" cy="1256555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Male profile">
            <a:extLst>
              <a:ext uri="{FF2B5EF4-FFF2-40B4-BE49-F238E27FC236}">
                <a16:creationId xmlns:a16="http://schemas.microsoft.com/office/drawing/2014/main" id="{48F93C3D-AA1D-1040-B1AF-854F35B888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69680" y="1914457"/>
            <a:ext cx="1643352" cy="15145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2063C91-19C4-9D4F-A9B7-3E6A602E4498}"/>
              </a:ext>
            </a:extLst>
          </p:cNvPr>
          <p:cNvGrpSpPr/>
          <p:nvPr/>
        </p:nvGrpSpPr>
        <p:grpSpPr>
          <a:xfrm>
            <a:off x="3069623" y="3657674"/>
            <a:ext cx="1798843" cy="1959142"/>
            <a:chOff x="919383" y="3205054"/>
            <a:chExt cx="1798843" cy="195914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AA5EF94-D747-A248-A6FE-5249C9550FFD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34" name="Graphic 33" descr="School girl with solid fill">
              <a:extLst>
                <a:ext uri="{FF2B5EF4-FFF2-40B4-BE49-F238E27FC236}">
                  <a16:creationId xmlns:a16="http://schemas.microsoft.com/office/drawing/2014/main" id="{F635F9FF-E22A-9A49-B0F2-0561904A0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9E313FC-B3EA-FE4E-9FA5-03068F523AD2}"/>
              </a:ext>
            </a:extLst>
          </p:cNvPr>
          <p:cNvGrpSpPr/>
          <p:nvPr/>
        </p:nvGrpSpPr>
        <p:grpSpPr>
          <a:xfrm>
            <a:off x="7621841" y="3657674"/>
            <a:ext cx="1798843" cy="1945890"/>
            <a:chOff x="3076398" y="3205054"/>
            <a:chExt cx="1798843" cy="1945890"/>
          </a:xfrm>
        </p:grpSpPr>
        <p:pic>
          <p:nvPicPr>
            <p:cNvPr id="36" name="Graphic 35" descr="School boy with solid fill">
              <a:extLst>
                <a:ext uri="{FF2B5EF4-FFF2-40B4-BE49-F238E27FC236}">
                  <a16:creationId xmlns:a16="http://schemas.microsoft.com/office/drawing/2014/main" id="{0F6BCD14-65CA-E44B-BC09-E434ADB56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2213B5F-1FA6-3340-B32E-377C37E8FCA8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43639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 Network</a:t>
            </a:r>
            <a:endParaRPr lang="en-US" altLang="en-US" sz="4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187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A5EF94-D747-A248-A6FE-5249C9550FFD}"/>
              </a:ext>
            </a:extLst>
          </p:cNvPr>
          <p:cNvSpPr txBox="1"/>
          <p:nvPr/>
        </p:nvSpPr>
        <p:spPr>
          <a:xfrm>
            <a:off x="3427795" y="5216706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Alice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213B5F-1FA6-3340-B32E-377C37E8FCA8}"/>
              </a:ext>
            </a:extLst>
          </p:cNvPr>
          <p:cNvSpPr txBox="1"/>
          <p:nvPr/>
        </p:nvSpPr>
        <p:spPr>
          <a:xfrm>
            <a:off x="7980013" y="5203454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Bob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04" y="68287"/>
            <a:ext cx="11039061" cy="1382321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Blockchain: Decentralization 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Replicas</a:t>
            </a:r>
            <a:endParaRPr lang="en-US" altLang="en-US" sz="4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Graphic 19" descr="Database">
            <a:extLst>
              <a:ext uri="{FF2B5EF4-FFF2-40B4-BE49-F238E27FC236}">
                <a16:creationId xmlns:a16="http://schemas.microsoft.com/office/drawing/2014/main" id="{3FE212BB-C8B8-FA4C-938F-25D52E57B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2788" y="4041851"/>
            <a:ext cx="1231608" cy="1289335"/>
          </a:xfrm>
          <a:prstGeom prst="rect">
            <a:avLst/>
          </a:prstGeom>
        </p:spPr>
      </p:pic>
      <p:pic>
        <p:nvPicPr>
          <p:cNvPr id="22" name="Graphic 21" descr="Database">
            <a:extLst>
              <a:ext uri="{FF2B5EF4-FFF2-40B4-BE49-F238E27FC236}">
                <a16:creationId xmlns:a16="http://schemas.microsoft.com/office/drawing/2014/main" id="{F43BE28E-DE5E-C943-9DFF-695EE3D9B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4269" y="4093520"/>
            <a:ext cx="1231608" cy="1289335"/>
          </a:xfrm>
          <a:prstGeom prst="rect">
            <a:avLst/>
          </a:prstGeom>
        </p:spPr>
      </p:pic>
      <p:pic>
        <p:nvPicPr>
          <p:cNvPr id="23" name="Graphic 22" descr="Database">
            <a:extLst>
              <a:ext uri="{FF2B5EF4-FFF2-40B4-BE49-F238E27FC236}">
                <a16:creationId xmlns:a16="http://schemas.microsoft.com/office/drawing/2014/main" id="{2DE30C80-EBB3-6F4D-849B-C70FCE3B7B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0943" y="2500135"/>
            <a:ext cx="1231608" cy="1289335"/>
          </a:xfrm>
          <a:prstGeom prst="rect">
            <a:avLst/>
          </a:prstGeom>
        </p:spPr>
      </p:pic>
      <p:pic>
        <p:nvPicPr>
          <p:cNvPr id="24" name="Graphic 23" descr="Database">
            <a:extLst>
              <a:ext uri="{FF2B5EF4-FFF2-40B4-BE49-F238E27FC236}">
                <a16:creationId xmlns:a16="http://schemas.microsoft.com/office/drawing/2014/main" id="{F0143BB0-2588-9946-BA4E-E5CCF05A92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1402214"/>
            <a:ext cx="1231608" cy="1289335"/>
          </a:xfrm>
          <a:prstGeom prst="rect">
            <a:avLst/>
          </a:prstGeom>
        </p:spPr>
      </p:pic>
      <p:pic>
        <p:nvPicPr>
          <p:cNvPr id="39" name="Graphic 38" descr="Database">
            <a:extLst>
              <a:ext uri="{FF2B5EF4-FFF2-40B4-BE49-F238E27FC236}">
                <a16:creationId xmlns:a16="http://schemas.microsoft.com/office/drawing/2014/main" id="{AAFFF76A-A452-F949-BBC6-2032989EB9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5376331"/>
            <a:ext cx="1231608" cy="1289335"/>
          </a:xfrm>
          <a:prstGeom prst="rect">
            <a:avLst/>
          </a:prstGeom>
        </p:spPr>
      </p:pic>
      <p:pic>
        <p:nvPicPr>
          <p:cNvPr id="40" name="Graphic 39" descr="Database">
            <a:extLst>
              <a:ext uri="{FF2B5EF4-FFF2-40B4-BE49-F238E27FC236}">
                <a16:creationId xmlns:a16="http://schemas.microsoft.com/office/drawing/2014/main" id="{2A0D2DC8-EF38-3249-B92B-6C54CEAD93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2788" y="2480138"/>
            <a:ext cx="1231608" cy="128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8295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4F2B68F7-5D67-7942-84F8-A6D7A992DFB1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rgbClr val="002855"/>
      </a:dk1>
      <a:lt1>
        <a:srgbClr val="FFFFFF"/>
      </a:lt1>
      <a:dk2>
        <a:srgbClr val="5B7F95"/>
      </a:dk2>
      <a:lt2>
        <a:srgbClr val="E7E6E6"/>
      </a:lt2>
      <a:accent1>
        <a:srgbClr val="5B7F95"/>
      </a:accent1>
      <a:accent2>
        <a:srgbClr val="DAAA00"/>
      </a:accent2>
      <a:accent3>
        <a:srgbClr val="A5A5A5"/>
      </a:accent3>
      <a:accent4>
        <a:srgbClr val="E6A65D"/>
      </a:accent4>
      <a:accent5>
        <a:srgbClr val="9CAF88"/>
      </a:accent5>
      <a:accent6>
        <a:srgbClr val="00573F"/>
      </a:accent6>
      <a:hlink>
        <a:srgbClr val="008EAA"/>
      </a:hlink>
      <a:folHlink>
        <a:srgbClr val="642667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00C92889-621F-6C4A-AB14-DD572654B2C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15528</TotalTime>
  <Words>2171</Words>
  <Application>Microsoft Macintosh PowerPoint</Application>
  <PresentationFormat>Widescreen</PresentationFormat>
  <Paragraphs>499</Paragraphs>
  <Slides>59</Slides>
  <Notes>6</Notes>
  <HiddenSlides>4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68" baseType="lpstr">
      <vt:lpstr>Arial</vt:lpstr>
      <vt:lpstr>Bookman Old Style</vt:lpstr>
      <vt:lpstr>Calibri</vt:lpstr>
      <vt:lpstr>Palatino Linotype</vt:lpstr>
      <vt:lpstr>Proxima Nova</vt:lpstr>
      <vt:lpstr>Times New Roman</vt:lpstr>
      <vt:lpstr>Wingdings</vt:lpstr>
      <vt:lpstr>Custom Design</vt:lpstr>
      <vt:lpstr>1_Office Theme</vt:lpstr>
      <vt:lpstr>Resilient and Scalable Architecture for Permissioned Blockchain Fabrics</vt:lpstr>
      <vt:lpstr>PowerPoint Presentation</vt:lpstr>
      <vt:lpstr>PowerPoint Presentation</vt:lpstr>
      <vt:lpstr>How could this happen?</vt:lpstr>
      <vt:lpstr>Solution???</vt:lpstr>
      <vt:lpstr>Blockchain Technology</vt:lpstr>
      <vt:lpstr>What is Blockchain?</vt:lpstr>
      <vt:lpstr>Blockchain Network</vt:lpstr>
      <vt:lpstr>Blockchain: Decentralization  Replicas</vt:lpstr>
      <vt:lpstr>Blockchain: Democracy  Vote</vt:lpstr>
      <vt:lpstr>Voting Rules  Consensus</vt:lpstr>
      <vt:lpstr>Everything is fine until there are Adversaries!</vt:lpstr>
      <vt:lpstr>Solution   Byzantine-Fault Tolerant Consensus</vt:lpstr>
      <vt:lpstr>Minimal Expectations!</vt:lpstr>
      <vt:lpstr>Minimal Expectations!</vt:lpstr>
      <vt:lpstr>Blockchain Applications??</vt:lpstr>
      <vt:lpstr>There are many more…</vt:lpstr>
      <vt:lpstr>Why only Cryptocurrencies?</vt:lpstr>
      <vt:lpstr>Positive Steps Taken</vt:lpstr>
      <vt:lpstr>Research Focus   Make BFT Consensus Efficient</vt:lpstr>
      <vt:lpstr>First practical BFT implementation.</vt:lpstr>
      <vt:lpstr>Several Exciting Solutions</vt:lpstr>
      <vt:lpstr>Speculative Execution</vt:lpstr>
      <vt:lpstr>PowerPoint Presentation</vt:lpstr>
      <vt:lpstr>Magical Ingredient  Client Commit implies Finality</vt:lpstr>
      <vt:lpstr>What if replicas are globally scattered?</vt:lpstr>
      <vt:lpstr>Challenges For Geo-Scale Blockchains</vt:lpstr>
      <vt:lpstr>GeoBFT Protocol*</vt:lpstr>
      <vt:lpstr>PowerPoint Presentation</vt:lpstr>
      <vt:lpstr>Magical Ingredient  Cheap Inter-Cluster Sharing</vt:lpstr>
      <vt:lpstr>What Limits Current Systems? Primary-Backup Paradigm</vt:lpstr>
      <vt:lpstr>Existing BFT Protocols: Rotating Primary</vt:lpstr>
      <vt:lpstr>Our Proposal</vt:lpstr>
      <vt:lpstr>RCC Paradigm*</vt:lpstr>
      <vt:lpstr>PowerPoint Presentation</vt:lpstr>
      <vt:lpstr>Challenges?</vt:lpstr>
      <vt:lpstr>Secure Ordering</vt:lpstr>
      <vt:lpstr>Malicious Primaries Collusion</vt:lpstr>
      <vt:lpstr>Magical Ingredient  Good Instances are always Live</vt:lpstr>
      <vt:lpstr>Secure Ordering Solution</vt:lpstr>
      <vt:lpstr>Secure Ordering Solution</vt:lpstr>
      <vt:lpstr>Secure Ordering Solution</vt:lpstr>
      <vt:lpstr>ResilientDB: High Throughput Yielding, Scalable Permissioned Blockchain Fabric*</vt:lpstr>
      <vt:lpstr>PowerPoint Presentation</vt:lpstr>
      <vt:lpstr>PowerPoint Presentation</vt:lpstr>
      <vt:lpstr>PowerPoint Presentation</vt:lpstr>
      <vt:lpstr>PowerPoint Presentation</vt:lpstr>
      <vt:lpstr>Implementation on ResilientDB</vt:lpstr>
      <vt:lpstr>Ledger (Blockchain) Management</vt:lpstr>
      <vt:lpstr>Evaluating RCC on ResilientDB</vt:lpstr>
      <vt:lpstr>Scalability</vt:lpstr>
      <vt:lpstr>Batching</vt:lpstr>
      <vt:lpstr>The Big Picture…</vt:lpstr>
      <vt:lpstr>Future Directions…</vt:lpstr>
      <vt:lpstr>Other works in this Journey…</vt:lpstr>
      <vt:lpstr>Expolab Team</vt:lpstr>
      <vt:lpstr>Publications</vt:lpstr>
      <vt:lpstr>Publications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</dc:title>
  <dc:subject/>
  <dc:creator>Jay Leek</dc:creator>
  <cp:keywords/>
  <dc:description/>
  <cp:lastModifiedBy>Suyash Gupta</cp:lastModifiedBy>
  <cp:revision>720</cp:revision>
  <dcterms:created xsi:type="dcterms:W3CDTF">2018-08-17T23:07:33Z</dcterms:created>
  <dcterms:modified xsi:type="dcterms:W3CDTF">2021-01-29T18:14:53Z</dcterms:modified>
  <cp:category/>
</cp:coreProperties>
</file>