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03" r:id="rId3"/>
  </p:sldMasterIdLst>
  <p:notesMasterIdLst>
    <p:notesMasterId r:id="rId53"/>
  </p:notesMasterIdLst>
  <p:sldIdLst>
    <p:sldId id="426" r:id="rId4"/>
    <p:sldId id="499" r:id="rId5"/>
    <p:sldId id="500" r:id="rId6"/>
    <p:sldId id="501" r:id="rId7"/>
    <p:sldId id="439" r:id="rId8"/>
    <p:sldId id="447" r:id="rId9"/>
    <p:sldId id="445" r:id="rId10"/>
    <p:sldId id="450" r:id="rId11"/>
    <p:sldId id="449" r:id="rId12"/>
    <p:sldId id="347" r:id="rId13"/>
    <p:sldId id="448" r:id="rId14"/>
    <p:sldId id="452" r:id="rId15"/>
    <p:sldId id="453" r:id="rId16"/>
    <p:sldId id="454" r:id="rId17"/>
    <p:sldId id="455" r:id="rId18"/>
    <p:sldId id="456" r:id="rId19"/>
    <p:sldId id="461" r:id="rId20"/>
    <p:sldId id="462" r:id="rId21"/>
    <p:sldId id="357" r:id="rId22"/>
    <p:sldId id="332" r:id="rId23"/>
    <p:sldId id="502" r:id="rId24"/>
    <p:sldId id="478" r:id="rId25"/>
    <p:sldId id="428" r:id="rId26"/>
    <p:sldId id="395" r:id="rId27"/>
    <p:sldId id="490" r:id="rId28"/>
    <p:sldId id="393" r:id="rId29"/>
    <p:sldId id="389" r:id="rId30"/>
    <p:sldId id="463" r:id="rId31"/>
    <p:sldId id="432" r:id="rId32"/>
    <p:sldId id="381" r:id="rId33"/>
    <p:sldId id="384" r:id="rId34"/>
    <p:sldId id="434" r:id="rId35"/>
    <p:sldId id="435" r:id="rId36"/>
    <p:sldId id="503" r:id="rId37"/>
    <p:sldId id="504" r:id="rId38"/>
    <p:sldId id="383" r:id="rId39"/>
    <p:sldId id="492" r:id="rId40"/>
    <p:sldId id="424" r:id="rId41"/>
    <p:sldId id="367" r:id="rId42"/>
    <p:sldId id="464" r:id="rId43"/>
    <p:sldId id="486" r:id="rId44"/>
    <p:sldId id="397" r:id="rId45"/>
    <p:sldId id="436" r:id="rId46"/>
    <p:sldId id="386" r:id="rId47"/>
    <p:sldId id="438" r:id="rId48"/>
    <p:sldId id="496" r:id="rId49"/>
    <p:sldId id="351" r:id="rId50"/>
    <p:sldId id="505" r:id="rId51"/>
    <p:sldId id="273" r:id="rId5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9" autoAdjust="0"/>
    <p:restoredTop sz="96928"/>
  </p:normalViewPr>
  <p:slideViewPr>
    <p:cSldViewPr snapToGrid="0" snapToObjects="1" showGuides="1">
      <p:cViewPr varScale="1">
        <p:scale>
          <a:sx n="128" d="100"/>
          <a:sy n="128" d="100"/>
        </p:scale>
        <p:origin x="53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6/14/22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6B4-EBA6-7B42-BD3C-1122C5758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6848-967C-5145-9A12-0A0BDD30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A5B8C-1F22-1E4C-83DE-C64F91E4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276B-0BD1-E247-BD58-3B5C05A0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9F068-9E5F-8948-8172-85D93517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3108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DCF5-71CF-8C44-87D1-7360CDED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302E-C3BB-D842-8357-8574D23E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A7F8-EE9E-5444-98DE-8AD8CD93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DA73-4090-C748-BE7F-062DF97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0139D-F003-A042-A0C9-0BED6DF0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74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3B15-8D92-5F42-8D4C-AE4A6332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53D30-3CC6-3240-B04E-D1D4FC8B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C480-2FCF-2647-A5DC-49724F36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D417-CC67-AC42-9E3D-450F9006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F6DB-D6B3-4C48-A9E5-70FF727C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94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CAF-1C1B-7849-8F07-F4FA2C7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882-CCBD-A342-BC4E-56E5AD760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CDB7-3CF0-224F-B037-7AB719EF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5D67-5C3C-1F4B-B064-640D361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874-8B66-F54E-A4B6-4A2CFFF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92B8-49E5-EB4C-BC0E-C112D31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01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FB1-48C5-194E-8E01-B0C4797B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3DAD7-6E71-9E42-9092-94D36FE8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96B8B-5A79-934A-82B3-9D9D02E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981EE-71DB-0F4B-9118-B58D6742F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1DD-3E64-464E-872B-3DE8EEB6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78F0D-E6C5-EA43-9F9D-582E47F3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1FE91-E3E0-934C-AF36-085E8BC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E6D96-F816-6F47-AE9B-717D2831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264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C107-605E-FD46-AFE2-BB0B4F8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31-02A8-8F44-AC68-59C67A4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986D-D4A5-3847-A882-F3570838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6C134-BC31-3B4A-B1CF-05B9A610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9896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6385C-1633-F94C-9088-0529A5ED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634F-FDF0-1C42-AE6E-22F0AD06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DBCC-0A9F-134A-B2AA-B81EEA8C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54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E619-3BEC-5B43-B7E8-4279B78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8A59-4F5E-514B-96BA-E130FDAD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6DB0-D891-D84E-B29B-D2BE992C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D81F-E5A8-C642-A6CE-CE740658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FD6E-5E39-6A4E-846B-74F2E27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3888-A856-4E4F-A301-F9664161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501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7440-E283-2F42-A88A-0CDE3825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62BF6-00AB-4745-B0E3-69761F1C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9AE1-9A56-7645-BA18-0132FAC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33272-9785-574C-A69E-CDDED591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C622-6CE7-A149-8C5A-90DBAD8F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5522A-AF5C-CA4B-B182-40807CFF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424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0C2E-5ECF-F947-AF29-3218833D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99B-3F73-1947-B3CA-D2BA5803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2591-ABF9-3240-B782-96172213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590C-7310-4842-AB71-827100D6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FF3C-D7ED-5A47-97AA-019CD27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99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E1F0-0978-5341-8AA0-DE458E1CB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65BE-F3FF-E744-A5D6-3B71F275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E9C5-3A1D-4346-A0BE-A9A56F0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5E42-1645-3544-AA73-6F2474D6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F6B9-6522-AF40-A867-E5FC2122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3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BEC32-AF48-3E4C-AFA9-4BA1850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3615A-FA59-A141-BCE4-7722759C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3A0F-D12D-4E47-AB7F-1AA61B70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6/14/22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CF250-32B3-A248-9445-647EF524D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F615-77CA-C64C-B0F9-D98C39DE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gupta-suyash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22.svg"/><Relationship Id="rId5" Type="http://schemas.openxmlformats.org/officeDocument/2006/relationships/image" Target="../media/image36.sv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62.jp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6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svg"/><Relationship Id="rId3" Type="http://schemas.openxmlformats.org/officeDocument/2006/relationships/image" Target="../media/image40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69.svg"/><Relationship Id="rId5" Type="http://schemas.openxmlformats.org/officeDocument/2006/relationships/image" Target="../media/image42.svg"/><Relationship Id="rId10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73.svg"/><Relationship Id="rId7" Type="http://schemas.openxmlformats.org/officeDocument/2006/relationships/image" Target="../media/image7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19" Type="http://schemas.openxmlformats.org/officeDocument/2006/relationships/image" Target="../media/image93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3.svg"/><Relationship Id="rId7" Type="http://schemas.openxmlformats.org/officeDocument/2006/relationships/image" Target="../media/image7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95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4.svg"/><Relationship Id="rId18" Type="http://schemas.openxmlformats.org/officeDocument/2006/relationships/image" Target="../media/image19.png"/><Relationship Id="rId3" Type="http://schemas.openxmlformats.org/officeDocument/2006/relationships/image" Target="../media/image97.svg"/><Relationship Id="rId21" Type="http://schemas.openxmlformats.org/officeDocument/2006/relationships/image" Target="../media/image22.svg"/><Relationship Id="rId7" Type="http://schemas.openxmlformats.org/officeDocument/2006/relationships/image" Target="../media/image101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96.png"/><Relationship Id="rId16" Type="http://schemas.openxmlformats.org/officeDocument/2006/relationships/image" Target="../media/image3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99.svg"/><Relationship Id="rId15" Type="http://schemas.openxmlformats.org/officeDocument/2006/relationships/image" Target="../media/image36.svg"/><Relationship Id="rId10" Type="http://schemas.openxmlformats.org/officeDocument/2006/relationships/image" Target="../media/image104.png"/><Relationship Id="rId19" Type="http://schemas.openxmlformats.org/officeDocument/2006/relationships/image" Target="../media/image20.svg"/><Relationship Id="rId4" Type="http://schemas.openxmlformats.org/officeDocument/2006/relationships/image" Target="../media/image98.png"/><Relationship Id="rId9" Type="http://schemas.openxmlformats.org/officeDocument/2006/relationships/image" Target="../media/image103.svg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svg"/><Relationship Id="rId4" Type="http://schemas.openxmlformats.org/officeDocument/2006/relationships/image" Target="../media/image108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117.svg"/><Relationship Id="rId3" Type="http://schemas.openxmlformats.org/officeDocument/2006/relationships/image" Target="../media/image110.svg"/><Relationship Id="rId7" Type="http://schemas.openxmlformats.org/officeDocument/2006/relationships/image" Target="../media/image49.png"/><Relationship Id="rId12" Type="http://schemas.openxmlformats.org/officeDocument/2006/relationships/image" Target="../media/image116.png"/><Relationship Id="rId17" Type="http://schemas.openxmlformats.org/officeDocument/2006/relationships/image" Target="../media/image121.svg"/><Relationship Id="rId2" Type="http://schemas.openxmlformats.org/officeDocument/2006/relationships/image" Target="../media/image39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svg"/><Relationship Id="rId11" Type="http://schemas.openxmlformats.org/officeDocument/2006/relationships/image" Target="../media/image115.svg"/><Relationship Id="rId5" Type="http://schemas.openxmlformats.org/officeDocument/2006/relationships/image" Target="../media/image111.svg"/><Relationship Id="rId15" Type="http://schemas.openxmlformats.org/officeDocument/2006/relationships/image" Target="../media/image119.svg"/><Relationship Id="rId10" Type="http://schemas.openxmlformats.org/officeDocument/2006/relationships/image" Target="../media/image114.svg"/><Relationship Id="rId4" Type="http://schemas.openxmlformats.org/officeDocument/2006/relationships/image" Target="../media/image47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5.svg"/><Relationship Id="rId7" Type="http://schemas.openxmlformats.org/officeDocument/2006/relationships/image" Target="../media/image20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27.svg"/><Relationship Id="rId10" Type="http://schemas.openxmlformats.org/officeDocument/2006/relationships/image" Target="../media/image128.png"/><Relationship Id="rId4" Type="http://schemas.openxmlformats.org/officeDocument/2006/relationships/image" Target="../media/image126.png"/><Relationship Id="rId9" Type="http://schemas.openxmlformats.org/officeDocument/2006/relationships/image" Target="../media/image22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esilientdb.com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sv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1" y="326762"/>
            <a:ext cx="5212306" cy="21635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200" b="1" dirty="0">
                <a:latin typeface="Palatino Linotype" panose="02040502050505030304" pitchFamily="18" charset="0"/>
              </a:rPr>
              <a:t>Resilient and Scalable Architecture for Permissioned Blockchain Fabrics</a:t>
            </a:r>
          </a:p>
        </p:txBody>
      </p:sp>
      <p:pic>
        <p:nvPicPr>
          <p:cNvPr id="8" name="Picture 7" descr="A picture containing text, monitor, screen, watching&#10;&#10;Description automatically generated">
            <a:extLst>
              <a:ext uri="{FF2B5EF4-FFF2-40B4-BE49-F238E27FC236}">
                <a16:creationId xmlns:a16="http://schemas.microsoft.com/office/drawing/2014/main" id="{E835892B-2B9C-C34C-A322-83F6FB8B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183" y="2033383"/>
            <a:ext cx="2183076" cy="3711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B2483E-ADF3-914F-9889-381B7EB7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889" y="438429"/>
            <a:ext cx="2333369" cy="77584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251" y="3436901"/>
            <a:ext cx="2468014" cy="994223"/>
          </a:xfrm>
          <a:prstGeom prst="rect">
            <a:avLst/>
          </a:prstGeom>
        </p:spPr>
      </p:pic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912" y="5107557"/>
            <a:ext cx="2461353" cy="110952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152611" y="4462986"/>
            <a:ext cx="4155398" cy="1990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Suyash Gupta</a:t>
            </a:r>
          </a:p>
          <a:p>
            <a:pPr algn="ctr" eaLnBrk="1" hangingPunct="1"/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RISELab</a:t>
            </a:r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7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5346" y="2460584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D33EF48-494D-7D4C-BCA2-C699FF776B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4029" y="4140341"/>
            <a:ext cx="1049125" cy="1063113"/>
          </a:xfrm>
          <a:prstGeom prst="rect">
            <a:avLst/>
          </a:prstGeom>
        </p:spPr>
      </p:pic>
      <p:pic>
        <p:nvPicPr>
          <p:cNvPr id="31" name="Picture 3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6E712D60-2982-A346-8BF9-6C1518C497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7301" y="2504972"/>
            <a:ext cx="1062430" cy="11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381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010581" y="2753304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2517518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3420241"/>
            <a:ext cx="755374" cy="755374"/>
          </a:xfrm>
          <a:prstGeom prst="rect">
            <a:avLst/>
          </a:prstGeom>
        </p:spPr>
      </p:pic>
      <p:pic>
        <p:nvPicPr>
          <p:cNvPr id="8" name="Picture 7" descr="A cat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3237DE6E-B0EE-AF49-BA55-41FA9B9E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591" y="4771696"/>
            <a:ext cx="2100817" cy="1897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  <p:pic>
        <p:nvPicPr>
          <p:cNvPr id="74" name="Picture 7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B5A3A04-CA0C-1643-B27D-C9C2AA7CC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38" y="4036145"/>
            <a:ext cx="599641" cy="6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030" y="6453222"/>
            <a:ext cx="2743200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B3D960-737A-F747-A095-DE4C513729E2}"/>
              </a:ext>
            </a:extLst>
          </p:cNvPr>
          <p:cNvSpPr txBox="1">
            <a:spLocks/>
          </p:cNvSpPr>
          <p:nvPr/>
        </p:nvSpPr>
        <p:spPr bwMode="auto">
          <a:xfrm>
            <a:off x="97061" y="3148372"/>
            <a:ext cx="2159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C5E806-82F3-DC4B-9C83-6479DBE094BE}"/>
              </a:ext>
            </a:extLst>
          </p:cNvPr>
          <p:cNvSpPr txBox="1">
            <a:spLocks/>
          </p:cNvSpPr>
          <p:nvPr/>
        </p:nvSpPr>
        <p:spPr bwMode="auto">
          <a:xfrm>
            <a:off x="2460246" y="3142210"/>
            <a:ext cx="277192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88A5D0B-71E4-DE47-8B6C-E92AC6D1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9" y="1490204"/>
            <a:ext cx="1627100" cy="16271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2802921-99E6-1B41-A038-FFE41EF0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48" y="1486099"/>
            <a:ext cx="1220326" cy="16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7783A747-35A0-574F-B235-1AF969D8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486099"/>
            <a:ext cx="1578217" cy="16271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983F1C9-2F6B-194A-877E-75F913FA7A93}"/>
              </a:ext>
            </a:extLst>
          </p:cNvPr>
          <p:cNvSpPr txBox="1">
            <a:spLocks/>
          </p:cNvSpPr>
          <p:nvPr/>
        </p:nvSpPr>
        <p:spPr bwMode="auto">
          <a:xfrm>
            <a:off x="7297445" y="3110664"/>
            <a:ext cx="4287914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Natacha Crooks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3278BB8-2E15-1040-8F75-DBAC18C35EAF}"/>
              </a:ext>
            </a:extLst>
          </p:cNvPr>
          <p:cNvSpPr txBox="1">
            <a:spLocks/>
          </p:cNvSpPr>
          <p:nvPr/>
        </p:nvSpPr>
        <p:spPr bwMode="auto">
          <a:xfrm>
            <a:off x="1250261" y="6065937"/>
            <a:ext cx="2771929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McMaster University</a:t>
            </a:r>
          </a:p>
        </p:txBody>
      </p:sp>
      <p:pic>
        <p:nvPicPr>
          <p:cNvPr id="17" name="Picture 1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6D86E9AA-5518-FD44-A1AC-0B570B376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3" y="4438837"/>
            <a:ext cx="2419967" cy="16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86808" y="142210"/>
            <a:ext cx="521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Awesome Collaborators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26743-4AA4-6545-8CF1-61232916D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206" y="4259729"/>
            <a:ext cx="1355082" cy="162828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40FF3DA-DD38-534F-A235-7143027B6CC9}"/>
              </a:ext>
            </a:extLst>
          </p:cNvPr>
          <p:cNvSpPr txBox="1">
            <a:spLocks/>
          </p:cNvSpPr>
          <p:nvPr/>
        </p:nvSpPr>
        <p:spPr bwMode="auto">
          <a:xfrm>
            <a:off x="476122" y="3548772"/>
            <a:ext cx="380291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3BC7FEF-9BD4-AD43-B30B-B7E1350C42D9}"/>
              </a:ext>
            </a:extLst>
          </p:cNvPr>
          <p:cNvSpPr txBox="1">
            <a:spLocks/>
          </p:cNvSpPr>
          <p:nvPr/>
        </p:nvSpPr>
        <p:spPr bwMode="auto">
          <a:xfrm>
            <a:off x="7676203" y="5875221"/>
            <a:ext cx="407056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Faisal Nawab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Irvine</a:t>
            </a:r>
          </a:p>
        </p:txBody>
      </p:sp>
    </p:spTree>
    <p:extLst>
      <p:ext uri="{BB962C8B-B14F-4D97-AF65-F5344CB8AC3E}">
        <p14:creationId xmlns:p14="http://schemas.microsoft.com/office/powerpoint/2010/main" val="52332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6401" y="1380646"/>
            <a:ext cx="9539110" cy="5201232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(no failures), and If failures  Slow-path like PBFT.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Severe throughput degradation during path switching.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12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Streamlined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Linear consensus with no support for out-of-ordering.</a:t>
            </a:r>
          </a:p>
          <a:p>
            <a:pPr marL="457200" lvl="1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dirty="0">
              <a:latin typeface="Palatino Linotype" panose="02040502050505030304" pitchFamily="18" charset="0"/>
              <a:sym typeface="Wingdings" pitchFamily="2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7200-B6F9-1849-8FE9-C124CB4C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Content Placeholder 9" descr="Withering Tree with solid fill">
            <a:extLst>
              <a:ext uri="{FF2B5EF4-FFF2-40B4-BE49-F238E27FC236}">
                <a16:creationId xmlns:a16="http://schemas.microsoft.com/office/drawing/2014/main" id="{B4D255B1-D3CB-7F4B-90DE-2D18624D9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110" y="1"/>
            <a:ext cx="6858000" cy="68580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FB2965-9935-FD46-8095-35123A33B437}"/>
              </a:ext>
            </a:extLst>
          </p:cNvPr>
          <p:cNvGrpSpPr/>
          <p:nvPr/>
        </p:nvGrpSpPr>
        <p:grpSpPr>
          <a:xfrm>
            <a:off x="3702757" y="4721016"/>
            <a:ext cx="1800578" cy="1889044"/>
            <a:chOff x="3702757" y="4721016"/>
            <a:chExt cx="1800578" cy="1889044"/>
          </a:xfrm>
        </p:grpSpPr>
        <p:pic>
          <p:nvPicPr>
            <p:cNvPr id="14" name="Graphic 13" descr="Watering pot with solid fill">
              <a:extLst>
                <a:ext uri="{FF2B5EF4-FFF2-40B4-BE49-F238E27FC236}">
                  <a16:creationId xmlns:a16="http://schemas.microsoft.com/office/drawing/2014/main" id="{D86790E8-D4D0-A04F-B72A-2A33D611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051201">
              <a:off x="3702757" y="4721016"/>
              <a:ext cx="1800578" cy="18005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51EA32-0CCC-7440-8389-66BB893703D4}"/>
                </a:ext>
              </a:extLst>
            </p:cNvPr>
            <p:cNvSpPr txBox="1"/>
            <p:nvPr/>
          </p:nvSpPr>
          <p:spPr>
            <a:xfrm>
              <a:off x="3849511" y="6148395"/>
              <a:ext cx="952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Palatino Linotype" panose="02040502050505030304" pitchFamily="18" charset="0"/>
                </a:rPr>
                <a:t>PBFT</a:t>
              </a:r>
            </a:p>
          </p:txBody>
        </p:sp>
      </p:grpSp>
      <p:pic>
        <p:nvPicPr>
          <p:cNvPr id="18" name="Graphic 17" descr="Leaf with solid fill">
            <a:extLst>
              <a:ext uri="{FF2B5EF4-FFF2-40B4-BE49-F238E27FC236}">
                <a16:creationId xmlns:a16="http://schemas.microsoft.com/office/drawing/2014/main" id="{8E711FE1-2562-DF41-A8D5-4F077B792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3570428" y="3556619"/>
            <a:ext cx="1024946" cy="1024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69930B-8FFD-9044-8F8B-FFC0F1A39BD3}"/>
              </a:ext>
            </a:extLst>
          </p:cNvPr>
          <p:cNvSpPr txBox="1"/>
          <p:nvPr/>
        </p:nvSpPr>
        <p:spPr>
          <a:xfrm>
            <a:off x="1281290" y="3957161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PoE [EDBT’21]</a:t>
            </a:r>
          </a:p>
        </p:txBody>
      </p:sp>
      <p:pic>
        <p:nvPicPr>
          <p:cNvPr id="20" name="Graphic 19" descr="Leaf with solid fill">
            <a:extLst>
              <a:ext uri="{FF2B5EF4-FFF2-40B4-BE49-F238E27FC236}">
                <a16:creationId xmlns:a16="http://schemas.microsoft.com/office/drawing/2014/main" id="{DEE22476-49C4-5E42-85A8-394E2F191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67650">
            <a:off x="3041301" y="1755883"/>
            <a:ext cx="1024946" cy="1024946"/>
          </a:xfrm>
          <a:prstGeom prst="rect">
            <a:avLst/>
          </a:prstGeom>
        </p:spPr>
      </p:pic>
      <p:pic>
        <p:nvPicPr>
          <p:cNvPr id="24" name="Graphic 23" descr="Maple Leaf with solid fill">
            <a:extLst>
              <a:ext uri="{FF2B5EF4-FFF2-40B4-BE49-F238E27FC236}">
                <a16:creationId xmlns:a16="http://schemas.microsoft.com/office/drawing/2014/main" id="{ECB2017F-1AFC-2343-AB8C-E75694C90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3958" y="1224330"/>
            <a:ext cx="914400" cy="914400"/>
          </a:xfrm>
          <a:prstGeom prst="rect">
            <a:avLst/>
          </a:prstGeom>
        </p:spPr>
      </p:pic>
      <p:pic>
        <p:nvPicPr>
          <p:cNvPr id="26" name="Graphic 25" descr="Grapes with solid fill">
            <a:extLst>
              <a:ext uri="{FF2B5EF4-FFF2-40B4-BE49-F238E27FC236}">
                <a16:creationId xmlns:a16="http://schemas.microsoft.com/office/drawing/2014/main" id="{060DC18C-D91C-9F45-B07D-F8A145F03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1468" y="643604"/>
            <a:ext cx="914400" cy="914400"/>
          </a:xfrm>
          <a:prstGeom prst="rect">
            <a:avLst/>
          </a:prstGeom>
        </p:spPr>
      </p:pic>
      <p:pic>
        <p:nvPicPr>
          <p:cNvPr id="28" name="Graphic 27" descr="Bug under magnifying glass with solid fill">
            <a:extLst>
              <a:ext uri="{FF2B5EF4-FFF2-40B4-BE49-F238E27FC236}">
                <a16:creationId xmlns:a16="http://schemas.microsoft.com/office/drawing/2014/main" id="{7F845D4F-797E-EE47-98AB-639DBC4F7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186145">
            <a:off x="7906957" y="2836432"/>
            <a:ext cx="1136202" cy="1136202"/>
          </a:xfrm>
          <a:prstGeom prst="rect">
            <a:avLst/>
          </a:prstGeom>
        </p:spPr>
      </p:pic>
      <p:pic>
        <p:nvPicPr>
          <p:cNvPr id="30" name="Graphic 29" descr="Holly with solid fill">
            <a:extLst>
              <a:ext uri="{FF2B5EF4-FFF2-40B4-BE49-F238E27FC236}">
                <a16:creationId xmlns:a16="http://schemas.microsoft.com/office/drawing/2014/main" id="{8EC6C782-A154-B64F-818F-21CF63EAF7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1468" y="4204742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C7D717-CFB2-9840-8DBD-BB28CA8FB5EE}"/>
              </a:ext>
            </a:extLst>
          </p:cNvPr>
          <p:cNvSpPr txBox="1"/>
          <p:nvPr/>
        </p:nvSpPr>
        <p:spPr>
          <a:xfrm>
            <a:off x="6962155" y="4361419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Palatino Linotype" panose="02040502050505030304" pitchFamily="18" charset="0"/>
              </a:rPr>
              <a:t>ResilientDB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[ICDCS’20]</a:t>
            </a: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A406FDC0-D100-EC4F-9977-DEB784DC8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2862601" y="2805098"/>
            <a:ext cx="1024946" cy="10249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A922A4E-47D9-064B-9696-E991CD7FB92B}"/>
              </a:ext>
            </a:extLst>
          </p:cNvPr>
          <p:cNvSpPr txBox="1"/>
          <p:nvPr/>
        </p:nvSpPr>
        <p:spPr>
          <a:xfrm>
            <a:off x="1279597" y="2549985"/>
            <a:ext cx="250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RCC [ICDE’21]</a:t>
            </a:r>
          </a:p>
        </p:txBody>
      </p:sp>
      <p:pic>
        <p:nvPicPr>
          <p:cNvPr id="35" name="Graphic 34" descr="Flower without stem with solid fill">
            <a:extLst>
              <a:ext uri="{FF2B5EF4-FFF2-40B4-BE49-F238E27FC236}">
                <a16:creationId xmlns:a16="http://schemas.microsoft.com/office/drawing/2014/main" id="{8AE3CE9F-F85B-E146-AEDC-58831E07DB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138" y="295421"/>
            <a:ext cx="947363" cy="947363"/>
          </a:xfrm>
          <a:prstGeom prst="rect">
            <a:avLst/>
          </a:prstGeom>
        </p:spPr>
      </p:pic>
      <p:pic>
        <p:nvPicPr>
          <p:cNvPr id="36" name="Graphic 35" descr="Flower without stem with solid fill">
            <a:extLst>
              <a:ext uri="{FF2B5EF4-FFF2-40B4-BE49-F238E27FC236}">
                <a16:creationId xmlns:a16="http://schemas.microsoft.com/office/drawing/2014/main" id="{964B639C-BE58-7049-92B8-B698B6FA7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4380" y="546383"/>
            <a:ext cx="947363" cy="947363"/>
          </a:xfrm>
          <a:prstGeom prst="rect">
            <a:avLst/>
          </a:prstGeom>
        </p:spPr>
      </p:pic>
      <p:pic>
        <p:nvPicPr>
          <p:cNvPr id="37" name="Graphic 36" descr="Flower without stem with solid fill">
            <a:extLst>
              <a:ext uri="{FF2B5EF4-FFF2-40B4-BE49-F238E27FC236}">
                <a16:creationId xmlns:a16="http://schemas.microsoft.com/office/drawing/2014/main" id="{BE35C477-125E-C54A-99A6-A9E4B0BC9B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25720" y="757884"/>
            <a:ext cx="947363" cy="947363"/>
          </a:xfrm>
          <a:prstGeom prst="rect">
            <a:avLst/>
          </a:prstGeom>
        </p:spPr>
      </p:pic>
      <p:pic>
        <p:nvPicPr>
          <p:cNvPr id="38" name="Graphic 37" descr="Flower without stem with solid fill">
            <a:extLst>
              <a:ext uri="{FF2B5EF4-FFF2-40B4-BE49-F238E27FC236}">
                <a16:creationId xmlns:a16="http://schemas.microsoft.com/office/drawing/2014/main" id="{1D81600C-1F56-5B45-BCE8-EBF0AA3EC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79500" y="159425"/>
            <a:ext cx="947363" cy="947363"/>
          </a:xfrm>
          <a:prstGeom prst="rect">
            <a:avLst/>
          </a:prstGeom>
        </p:spPr>
      </p:pic>
      <p:pic>
        <p:nvPicPr>
          <p:cNvPr id="39" name="Graphic 38" descr="Flower without stem with solid fill">
            <a:extLst>
              <a:ext uri="{FF2B5EF4-FFF2-40B4-BE49-F238E27FC236}">
                <a16:creationId xmlns:a16="http://schemas.microsoft.com/office/drawing/2014/main" id="{70C54864-178C-484F-B9E6-8308217BCB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67030" y="180206"/>
            <a:ext cx="947363" cy="94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B413239-ABBD-174D-B910-C294373AE532}"/>
              </a:ext>
            </a:extLst>
          </p:cNvPr>
          <p:cNvSpPr txBox="1"/>
          <p:nvPr/>
        </p:nvSpPr>
        <p:spPr>
          <a:xfrm>
            <a:off x="1590930" y="42360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</a:rPr>
              <a:t> [VLDB’20]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9A3AC-A9DF-B049-A1D0-A023AB392857}"/>
              </a:ext>
            </a:extLst>
          </p:cNvPr>
          <p:cNvSpPr txBox="1"/>
          <p:nvPr/>
        </p:nvSpPr>
        <p:spPr>
          <a:xfrm>
            <a:off x="5904285" y="42359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RingBFT</a:t>
            </a:r>
            <a:r>
              <a:rPr lang="en-US" sz="2400" b="1" dirty="0">
                <a:latin typeface="Palatino Linotype" panose="02040502050505030304" pitchFamily="18" charset="0"/>
              </a:rPr>
              <a:t> [EDBT’22]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2FD5D-7136-A245-91B5-5ECCB0A2C3DB}"/>
              </a:ext>
            </a:extLst>
          </p:cNvPr>
          <p:cNvSpPr txBox="1"/>
          <p:nvPr/>
        </p:nvSpPr>
        <p:spPr>
          <a:xfrm>
            <a:off x="8965288" y="3217095"/>
            <a:ext cx="164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FlexiTrust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2400" b="1" dirty="0">
                <a:latin typeface="Palatino Linotype" panose="02040502050505030304" pitchFamily="18" charset="0"/>
              </a:rPr>
              <a:t>[arxiv’22]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45E4D-99EA-8C4B-A22A-69331CC82B7F}"/>
              </a:ext>
            </a:extLst>
          </p:cNvPr>
          <p:cNvSpPr txBox="1"/>
          <p:nvPr/>
        </p:nvSpPr>
        <p:spPr>
          <a:xfrm>
            <a:off x="8783826" y="1746737"/>
            <a:ext cx="218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Reliable Edge [arxiv’22]</a:t>
            </a:r>
          </a:p>
        </p:txBody>
      </p:sp>
      <p:pic>
        <p:nvPicPr>
          <p:cNvPr id="47" name="Graphic 46" descr="Peach with solid fill">
            <a:extLst>
              <a:ext uri="{FF2B5EF4-FFF2-40B4-BE49-F238E27FC236}">
                <a16:creationId xmlns:a16="http://schemas.microsoft.com/office/drawing/2014/main" id="{5C3FF7F2-92E7-2A4D-A760-0195A2881F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0842" y="446055"/>
            <a:ext cx="778404" cy="7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3" grpId="0"/>
      <p:bldP spid="40" grpId="0"/>
      <p:bldP spid="41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Consensuses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d gray cat">
            <a:extLst>
              <a:ext uri="{FF2B5EF4-FFF2-40B4-BE49-F238E27FC236}">
                <a16:creationId xmlns:a16="http://schemas.microsoft.com/office/drawing/2014/main" id="{5B8D0DC1-4215-2545-BFA0-1A1E48AE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" b="142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3688" y="1924220"/>
            <a:ext cx="4788241" cy="134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ea typeface="+mj-ea"/>
                <a:cs typeface="+mj-cs"/>
              </a:rPr>
              <a:t>Statutory Warning!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360" y="6357456"/>
            <a:ext cx="365760" cy="36512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430087" y="3520861"/>
            <a:ext cx="5007751" cy="261983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In this talk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learn how to trade cryptocurrencies.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mine Bitcoins.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 do not know NFTs!</a:t>
            </a:r>
          </a:p>
        </p:txBody>
      </p:sp>
    </p:spTree>
    <p:extLst>
      <p:ext uri="{BB962C8B-B14F-4D97-AF65-F5344CB8AC3E}">
        <p14:creationId xmlns:p14="http://schemas.microsoft.com/office/powerpoint/2010/main" val="3357010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Ordering Attack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3CA9-BA98-BB49-BD00-E40A8F657398}"/>
              </a:ext>
            </a:extLst>
          </p:cNvPr>
          <p:cNvSpPr txBox="1"/>
          <p:nvPr/>
        </p:nvSpPr>
        <p:spPr>
          <a:xfrm>
            <a:off x="524656" y="1543987"/>
            <a:ext cx="9129010" cy="36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In round r, each replica does the following: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Collects requests from the z instances.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Hash each requests.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Creates a sequence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of these hashes.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Calls the function </a:t>
            </a:r>
            <a:r>
              <a:rPr lang="en-US" sz="2400" i="1" dirty="0" err="1">
                <a:latin typeface="Palatino Linotype" panose="02040502050505030304" pitchFamily="18" charset="0"/>
              </a:rPr>
              <a:t>f</a:t>
            </a:r>
            <a:r>
              <a:rPr lang="en-US" sz="1600" i="1" dirty="0" err="1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on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801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2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50" y="387565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4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otlight on a dark foggy stage">
            <a:extLst>
              <a:ext uri="{FF2B5EF4-FFF2-40B4-BE49-F238E27FC236}">
                <a16:creationId xmlns:a16="http://schemas.microsoft.com/office/drawing/2014/main" id="{8C640570-B1BB-0C4C-AF42-7A04C36D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2582328" y="571816"/>
            <a:ext cx="6279449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Palatino Linotype" panose="02040502050505030304" pitchFamily="18" charset="0"/>
                <a:ea typeface="+mj-ea"/>
                <a:cs typeface="+mj-cs"/>
              </a:rPr>
              <a:t>One Line Problem Statement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282222" y="4530376"/>
            <a:ext cx="10047624" cy="124924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Distributed systems managed by untrusted parties need fast and reliable protocols to manage their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519" y="6286184"/>
            <a:ext cx="3368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4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509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074877" y="42217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Reliable Edge Computing</a:t>
            </a:r>
            <a:endParaRPr lang="en-US" altLang="en-US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2039" y="901664"/>
            <a:ext cx="6977092" cy="38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systems such as IoT serve untrusting parties.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devices require cloud support for computation.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applications require ordering!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How to make this system malicious-resistant!</a:t>
            </a:r>
          </a:p>
        </p:txBody>
      </p:sp>
      <p:pic>
        <p:nvPicPr>
          <p:cNvPr id="7" name="Picture 6" descr="Illuminated technology network on a dark background">
            <a:extLst>
              <a:ext uri="{FF2B5EF4-FFF2-40B4-BE49-F238E27FC236}">
                <a16:creationId xmlns:a16="http://schemas.microsoft.com/office/drawing/2014/main" id="{57A2080F-F5A4-6249-824E-4F780E282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755" y="1989203"/>
            <a:ext cx="4829582" cy="27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23389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Flexible Trusted Computing</a:t>
            </a:r>
            <a:endParaRPr lang="en-US" altLang="en-US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402523" y="1202895"/>
            <a:ext cx="10915047" cy="46523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BFT protocols using Trusted Components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Prevent Equivocation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Require 2f+1 replicas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Observations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Limited Liveness, Safety, and Lack Concurrency.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Proposals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Safe, Live and Concurrent Protocols.</a:t>
            </a:r>
          </a:p>
        </p:txBody>
      </p:sp>
      <p:pic>
        <p:nvPicPr>
          <p:cNvPr id="4" name="Graphic 3" descr="Shield Tick with solid fill">
            <a:extLst>
              <a:ext uri="{FF2B5EF4-FFF2-40B4-BE49-F238E27FC236}">
                <a16:creationId xmlns:a16="http://schemas.microsoft.com/office/drawing/2014/main" id="{2DFDFF81-AC9E-A743-AACE-774EE7421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3584" y="2297243"/>
            <a:ext cx="1823986" cy="18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17109</TotalTime>
  <Words>1340</Words>
  <Application>Microsoft Macintosh PowerPoint</Application>
  <PresentationFormat>Widescreen</PresentationFormat>
  <Paragraphs>407</Paragraphs>
  <Slides>49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Bookman Old Style</vt:lpstr>
      <vt:lpstr>Calibri</vt:lpstr>
      <vt:lpstr>Calibri Light</vt:lpstr>
      <vt:lpstr>Palatino Linotype</vt:lpstr>
      <vt:lpstr>Proxima Nova</vt:lpstr>
      <vt:lpstr>Times New Roman</vt:lpstr>
      <vt:lpstr>Wingdings</vt:lpstr>
      <vt:lpstr>Custom Design</vt:lpstr>
      <vt:lpstr>1_Office Theme</vt:lpstr>
      <vt:lpstr>Office Theme</vt:lpstr>
      <vt:lpstr>Resilient and Scalable Architecture for Permissioned Blockchain Fabrics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could this happen?</vt:lpstr>
      <vt:lpstr>Solution???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First practical BFT implementation.</vt:lpstr>
      <vt:lpstr>Several Exciting Solutions</vt:lpstr>
      <vt:lpstr>PowerPoint Presentation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What Limits Current Systems? Primary-Backup Paradigm</vt:lpstr>
      <vt:lpstr>Our Proposal</vt:lpstr>
      <vt:lpstr>RCC Paradigm*</vt:lpstr>
      <vt:lpstr>PowerPoint Presentation</vt:lpstr>
      <vt:lpstr>Challenges?</vt:lpstr>
      <vt:lpstr>Ordering Attack</vt:lpstr>
      <vt:lpstr>Magical Ingredient  Secure Ordering</vt:lpstr>
      <vt:lpstr>Magical Ingredient  Secure Ordering</vt:lpstr>
      <vt:lpstr>Malicious Primaries Collusion</vt:lpstr>
      <vt:lpstr>Magical Ingredient  Good Instances are always Live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Implementation on ResilientDB</vt:lpstr>
      <vt:lpstr>Evaluating RCC on ResilientDB</vt:lpstr>
      <vt:lpstr>Scalability</vt:lpstr>
      <vt:lpstr>Batching</vt:lpstr>
      <vt:lpstr>The Big Picture…</vt:lpstr>
      <vt:lpstr>Reliable Edge Computing</vt:lpstr>
      <vt:lpstr>Flexible Trusted Computing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769</cp:revision>
  <dcterms:created xsi:type="dcterms:W3CDTF">2018-08-17T23:07:33Z</dcterms:created>
  <dcterms:modified xsi:type="dcterms:W3CDTF">2022-06-14T04:17:01Z</dcterms:modified>
  <cp:category/>
</cp:coreProperties>
</file>