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60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3" r:id="rId16"/>
    <p:sldId id="525" r:id="rId17"/>
    <p:sldId id="263" r:id="rId18"/>
    <p:sldId id="290" r:id="rId19"/>
    <p:sldId id="291" r:id="rId20"/>
    <p:sldId id="292" r:id="rId21"/>
    <p:sldId id="274" r:id="rId22"/>
  </p:sldIdLst>
  <p:sldSz cx="9144000" cy="5143500" type="screen16x9"/>
  <p:notesSz cx="6858000" cy="9144000"/>
  <p:embeddedFontLs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Lora" pitchFamily="2" charset="77"/>
      <p:regular r:id="rId28"/>
      <p:bold r:id="rId29"/>
      <p:italic r:id="rId30"/>
      <p:boldItalic r:id="rId31"/>
    </p:embeddedFont>
    <p:embeddedFont>
      <p:font typeface="Lora Medium" pitchFamily="2" charset="77"/>
      <p:regular r:id="rId32"/>
      <p:bold r:id="rId33"/>
      <p:italic r:id="rId34"/>
      <p:boldItalic r:id="rId35"/>
    </p:embeddedFon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Palatino Linotype" panose="02040502050505030304" pitchFamily="18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/>
    <p:restoredTop sz="94719"/>
  </p:normalViewPr>
  <p:slideViewPr>
    <p:cSldViewPr snapToGrid="0">
      <p:cViewPr varScale="1">
        <p:scale>
          <a:sx n="162" d="100"/>
          <a:sy n="162" d="100"/>
        </p:scale>
        <p:origin x="192" y="8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4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115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69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068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926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1a71e8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1a71e8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832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1a71e8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1a71e8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677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1a71e8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1a71e8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1382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80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931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811b32047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811b32047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725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52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7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799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6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186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cb6261dd4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cb6261dd4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35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svg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36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esilientdb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ora Medium"/>
                <a:ea typeface="Lora Medium"/>
                <a:cs typeface="Lora Medium"/>
                <a:sym typeface="Lora Medium"/>
              </a:rPr>
              <a:t>Reliable Transactions in </a:t>
            </a:r>
            <a:br>
              <a:rPr lang="en" dirty="0"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dirty="0">
                <a:latin typeface="Lora Medium"/>
                <a:ea typeface="Lora Medium"/>
                <a:cs typeface="Lora Medium"/>
                <a:sym typeface="Lora Medium"/>
              </a:rPr>
              <a:t>Serverless Edge Architecture</a:t>
            </a:r>
            <a:endParaRPr dirty="0"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97963" y="2832100"/>
            <a:ext cx="224974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Lora"/>
                <a:ea typeface="Lora"/>
                <a:cs typeface="Lora"/>
                <a:sym typeface="Lora"/>
              </a:rPr>
              <a:t>Suyash Gupta</a:t>
            </a:r>
            <a:endParaRPr sz="1800" b="1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latin typeface="Lora Medium"/>
                <a:ea typeface="Lora Medium"/>
                <a:cs typeface="Lora Medium"/>
                <a:sym typeface="Lora Medium"/>
              </a:rPr>
              <a:t>SkyLab</a:t>
            </a: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 Medium"/>
                <a:ea typeface="Lora Medium"/>
                <a:cs typeface="Lora Medium"/>
                <a:sym typeface="Lora Medium"/>
              </a:rPr>
              <a:t>UC Berkeley</a:t>
            </a: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46" y="4478350"/>
            <a:ext cx="1707289" cy="5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4308" y="4608187"/>
            <a:ext cx="1804938" cy="31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4263" y="4341327"/>
            <a:ext cx="1707300" cy="69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838" y="1473972"/>
            <a:ext cx="1386126" cy="13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9500" y="1473972"/>
            <a:ext cx="1022350" cy="1358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2483752" y="2845200"/>
            <a:ext cx="2053350" cy="1161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 Medium"/>
                <a:ea typeface="Lora Medium"/>
                <a:cs typeface="Lora Medium"/>
                <a:sym typeface="Lora Medium"/>
              </a:rPr>
              <a:t>Sajjad </a:t>
            </a:r>
            <a:r>
              <a:rPr lang="en" sz="1800" dirty="0" err="1">
                <a:latin typeface="Lora Medium"/>
                <a:ea typeface="Lora Medium"/>
                <a:cs typeface="Lora Medium"/>
                <a:sym typeface="Lora Medium"/>
              </a:rPr>
              <a:t>Rahnama</a:t>
            </a: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latin typeface="Lora Medium"/>
                <a:ea typeface="Lora Medium"/>
                <a:cs typeface="Lora Medium"/>
                <a:sym typeface="Lora Medium"/>
              </a:rPr>
              <a:t>Expolab</a:t>
            </a:r>
            <a:endParaRPr lang="en"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 Medium"/>
                <a:ea typeface="Lora Medium"/>
                <a:cs typeface="Lora Medium"/>
                <a:sym typeface="Lora Medium"/>
              </a:rPr>
              <a:t>UC Davis</a:t>
            </a:r>
            <a:endParaRPr lang="en-US" sz="1800" dirty="0">
              <a:solidFill>
                <a:srgbClr val="FF0000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6627386" y="2834550"/>
            <a:ext cx="2481055" cy="1161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 Medium"/>
                <a:ea typeface="Lora Medium"/>
                <a:cs typeface="Lora Medium"/>
                <a:sym typeface="Lora Medium"/>
              </a:rPr>
              <a:t>Mohammad </a:t>
            </a:r>
            <a:r>
              <a:rPr lang="en" sz="1800" dirty="0" err="1">
                <a:latin typeface="Lora Medium"/>
                <a:ea typeface="Lora Medium"/>
                <a:cs typeface="Lora Medium"/>
                <a:sym typeface="Lora Medium"/>
              </a:rPr>
              <a:t>Sadoghi</a:t>
            </a: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latin typeface="Lora Medium"/>
                <a:ea typeface="Lora Medium"/>
                <a:cs typeface="Lora Medium"/>
                <a:sym typeface="Lora Medium"/>
              </a:rPr>
              <a:t>ExpoLab</a:t>
            </a: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ora Medium"/>
                <a:ea typeface="Lora Medium"/>
                <a:cs typeface="Lora Medium"/>
                <a:sym typeface="Lora Medium"/>
              </a:rPr>
              <a:t>UC Davis</a:t>
            </a:r>
            <a:endParaRPr sz="1800" dirty="0"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2" name="Picture 1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5D7E031-F172-CC57-4A53-BFB1E353AE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540" y="1473973"/>
            <a:ext cx="1364474" cy="1364474"/>
          </a:xfrm>
          <a:prstGeom prst="rect">
            <a:avLst/>
          </a:prstGeom>
        </p:spPr>
      </p:pic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B8BA009-46D8-542A-7CB7-58E4FCE90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416" y="1473972"/>
            <a:ext cx="1136975" cy="1366204"/>
          </a:xfrm>
          <a:prstGeom prst="rect">
            <a:avLst/>
          </a:prstGeom>
        </p:spPr>
      </p:pic>
      <p:sp>
        <p:nvSpPr>
          <p:cNvPr id="5" name="Google Shape;143;p13">
            <a:extLst>
              <a:ext uri="{FF2B5EF4-FFF2-40B4-BE49-F238E27FC236}">
                <a16:creationId xmlns:a16="http://schemas.microsoft.com/office/drawing/2014/main" id="{55244224-B501-1C20-76DD-0AA5588C0272}"/>
              </a:ext>
            </a:extLst>
          </p:cNvPr>
          <p:cNvSpPr txBox="1">
            <a:spLocks/>
          </p:cNvSpPr>
          <p:nvPr/>
        </p:nvSpPr>
        <p:spPr>
          <a:xfrm>
            <a:off x="4574036" y="2848175"/>
            <a:ext cx="2053350" cy="116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800" dirty="0">
                <a:latin typeface="Lora Medium"/>
                <a:ea typeface="Lora Medium"/>
                <a:cs typeface="Lora Medium"/>
                <a:sym typeface="Lora Medium"/>
              </a:rPr>
              <a:t>Faisal Nawab</a:t>
            </a:r>
          </a:p>
          <a:p>
            <a:pPr marL="0" indent="0" algn="ctr"/>
            <a:endParaRPr lang="en-US"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indent="0" algn="ctr"/>
            <a:r>
              <a:rPr lang="en-US" sz="1800" dirty="0" err="1">
                <a:latin typeface="Lora Medium"/>
                <a:ea typeface="Lora Medium"/>
                <a:cs typeface="Lora Medium"/>
                <a:sym typeface="Lora Medium"/>
              </a:rPr>
              <a:t>EdgeLab</a:t>
            </a:r>
            <a:endParaRPr lang="en-US" sz="1800" dirty="0">
              <a:latin typeface="Lora Medium"/>
              <a:ea typeface="Lora Medium"/>
              <a:cs typeface="Lora Medium"/>
              <a:sym typeface="Lora Medium"/>
            </a:endParaRPr>
          </a:p>
          <a:p>
            <a:pPr marL="0" indent="0" algn="ctr"/>
            <a:r>
              <a:rPr lang="en-US" sz="1800" dirty="0">
                <a:latin typeface="Lora Medium"/>
                <a:ea typeface="Lora Medium"/>
                <a:cs typeface="Lora Medium"/>
                <a:sym typeface="Lora Medium"/>
              </a:rPr>
              <a:t>UC Irvine</a:t>
            </a:r>
            <a:endParaRPr lang="en-US" sz="1800" dirty="0">
              <a:solidFill>
                <a:srgbClr val="FF0000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949A14-45C2-C9B2-294E-FB99B77EA1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485" y="4289099"/>
            <a:ext cx="707350" cy="7968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Characteristics of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Serverless-Edge Co-design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2241D9AB-248E-8B9E-3F32-FE35474B0AFC}"/>
              </a:ext>
            </a:extLst>
          </p:cNvPr>
          <p:cNvSpPr txBox="1">
            <a:spLocks/>
          </p:cNvSpPr>
          <p:nvPr/>
        </p:nvSpPr>
        <p:spPr>
          <a:xfrm>
            <a:off x="5015121" y="2502568"/>
            <a:ext cx="3814093" cy="12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Consensus protocols that can handle attacks are needed!</a:t>
            </a:r>
          </a:p>
        </p:txBody>
      </p:sp>
      <p:sp>
        <p:nvSpPr>
          <p:cNvPr id="3" name="Google Shape;149;p14">
            <a:extLst>
              <a:ext uri="{FF2B5EF4-FFF2-40B4-BE49-F238E27FC236}">
                <a16:creationId xmlns:a16="http://schemas.microsoft.com/office/drawing/2014/main" id="{E9425BD9-1970-7E34-9CE4-029E391D3DD2}"/>
              </a:ext>
            </a:extLst>
          </p:cNvPr>
          <p:cNvSpPr txBox="1">
            <a:spLocks/>
          </p:cNvSpPr>
          <p:nvPr/>
        </p:nvSpPr>
        <p:spPr>
          <a:xfrm>
            <a:off x="-74239" y="2502568"/>
            <a:ext cx="3814093" cy="17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Data management decisions taken at shim and no trust on clouds and edge devices.</a:t>
            </a:r>
          </a:p>
        </p:txBody>
      </p:sp>
      <p:sp>
        <p:nvSpPr>
          <p:cNvPr id="4" name="Google Shape;149;p14">
            <a:extLst>
              <a:ext uri="{FF2B5EF4-FFF2-40B4-BE49-F238E27FC236}">
                <a16:creationId xmlns:a16="http://schemas.microsoft.com/office/drawing/2014/main" id="{A64B73B2-67C5-AE63-133D-BB3F426AD2E5}"/>
              </a:ext>
            </a:extLst>
          </p:cNvPr>
          <p:cNvSpPr txBox="1">
            <a:spLocks/>
          </p:cNvSpPr>
          <p:nvPr/>
        </p:nvSpPr>
        <p:spPr>
          <a:xfrm>
            <a:off x="882313" y="1762444"/>
            <a:ext cx="1740570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00B050"/>
                </a:solidFill>
                <a:latin typeface="Lora"/>
                <a:ea typeface="Lora"/>
                <a:cs typeface="Lora"/>
                <a:sym typeface="Lora"/>
              </a:rPr>
              <a:t>Good News</a:t>
            </a:r>
          </a:p>
        </p:txBody>
      </p:sp>
      <p:sp>
        <p:nvSpPr>
          <p:cNvPr id="5" name="Google Shape;149;p14">
            <a:extLst>
              <a:ext uri="{FF2B5EF4-FFF2-40B4-BE49-F238E27FC236}">
                <a16:creationId xmlns:a16="http://schemas.microsoft.com/office/drawing/2014/main" id="{9611DA44-542E-A8B8-A896-B2D5926F64F7}"/>
              </a:ext>
            </a:extLst>
          </p:cNvPr>
          <p:cNvSpPr txBox="1">
            <a:spLocks/>
          </p:cNvSpPr>
          <p:nvPr/>
        </p:nvSpPr>
        <p:spPr>
          <a:xfrm>
            <a:off x="6200274" y="1762444"/>
            <a:ext cx="2133602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Bad News</a:t>
            </a:r>
          </a:p>
        </p:txBody>
      </p:sp>
    </p:spTree>
    <p:extLst>
      <p:ext uri="{BB962C8B-B14F-4D97-AF65-F5344CB8AC3E}">
        <p14:creationId xmlns:p14="http://schemas.microsoft.com/office/powerpoint/2010/main" val="3597728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Our Contribution: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 err="1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ServerlessBFT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3" name="Google Shape;149;p14">
            <a:extLst>
              <a:ext uri="{FF2B5EF4-FFF2-40B4-BE49-F238E27FC236}">
                <a16:creationId xmlns:a16="http://schemas.microsoft.com/office/drawing/2014/main" id="{E9425BD9-1970-7E34-9CE4-029E391D3DD2}"/>
              </a:ext>
            </a:extLst>
          </p:cNvPr>
          <p:cNvSpPr txBox="1">
            <a:spLocks/>
          </p:cNvSpPr>
          <p:nvPr/>
        </p:nvSpPr>
        <p:spPr>
          <a:xfrm>
            <a:off x="0" y="2502568"/>
            <a:ext cx="9144000" cy="17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Enables fault-tolerant transactional flow among </a:t>
            </a:r>
          </a:p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edge devices and serverless clouds.</a:t>
            </a:r>
          </a:p>
        </p:txBody>
      </p:sp>
    </p:spTree>
    <p:extLst>
      <p:ext uri="{BB962C8B-B14F-4D97-AF65-F5344CB8AC3E}">
        <p14:creationId xmlns:p14="http://schemas.microsoft.com/office/powerpoint/2010/main" val="33291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Shim Characteristics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1074FA0F-7BA3-9704-3140-2BA751D9BB8B}"/>
              </a:ext>
            </a:extLst>
          </p:cNvPr>
          <p:cNvSpPr txBox="1">
            <a:spLocks/>
          </p:cNvSpPr>
          <p:nvPr/>
        </p:nvSpPr>
        <p:spPr>
          <a:xfrm>
            <a:off x="4256689" y="1615267"/>
            <a:ext cx="4106337" cy="250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Edge devices in vicinity.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Run any consensus protocol.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 handle attacks: n &gt;= 3f+1.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No excess compute or storage.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" name="Picture 2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5BFCEA15-9A45-F3E2-273B-09584B911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81" y="1985945"/>
            <a:ext cx="831373" cy="8313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8A071B2-CD74-F020-39A7-329C559FC601}"/>
              </a:ext>
            </a:extLst>
          </p:cNvPr>
          <p:cNvSpPr/>
          <p:nvPr/>
        </p:nvSpPr>
        <p:spPr>
          <a:xfrm>
            <a:off x="662980" y="1615267"/>
            <a:ext cx="2663543" cy="25179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amera with solid fill">
            <a:extLst>
              <a:ext uri="{FF2B5EF4-FFF2-40B4-BE49-F238E27FC236}">
                <a16:creationId xmlns:a16="http://schemas.microsoft.com/office/drawing/2014/main" id="{8FA545F4-9A09-4164-1CCE-C225D93AD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3477" y="2963554"/>
            <a:ext cx="704889" cy="704889"/>
          </a:xfrm>
          <a:prstGeom prst="rect">
            <a:avLst/>
          </a:prstGeom>
        </p:spPr>
      </p:pic>
      <p:pic>
        <p:nvPicPr>
          <p:cNvPr id="7" name="Graphic 6" descr="Watch with solid fill">
            <a:extLst>
              <a:ext uri="{FF2B5EF4-FFF2-40B4-BE49-F238E27FC236}">
                <a16:creationId xmlns:a16="http://schemas.microsoft.com/office/drawing/2014/main" id="{9D8A9D30-A3D6-2DD1-67D5-826410DAB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4062" y="1985945"/>
            <a:ext cx="704889" cy="704889"/>
          </a:xfrm>
          <a:prstGeom prst="rect">
            <a:avLst/>
          </a:prstGeom>
        </p:spPr>
      </p:pic>
      <p:pic>
        <p:nvPicPr>
          <p:cNvPr id="8" name="Graphic 7" descr="Security camera with solid fill">
            <a:extLst>
              <a:ext uri="{FF2B5EF4-FFF2-40B4-BE49-F238E27FC236}">
                <a16:creationId xmlns:a16="http://schemas.microsoft.com/office/drawing/2014/main" id="{603C617B-CC04-9E77-1424-267F7C234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6370" y="2963554"/>
            <a:ext cx="841015" cy="8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Serverless Characteristics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1074FA0F-7BA3-9704-3140-2BA751D9BB8B}"/>
              </a:ext>
            </a:extLst>
          </p:cNvPr>
          <p:cNvSpPr txBox="1">
            <a:spLocks/>
          </p:cNvSpPr>
          <p:nvPr/>
        </p:nvSpPr>
        <p:spPr>
          <a:xfrm>
            <a:off x="2094626" y="1630037"/>
            <a:ext cx="5181158" cy="250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One or more serverless cloud providers.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Pay-per-use model.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Spawner billed by cloud provider.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To handle attacks: n &gt;= 2f+1.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49B31-E55A-F3C3-FA35-D084DDBB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338" y="2426302"/>
            <a:ext cx="2470662" cy="120753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2F3CD3-ACDE-6C57-0D21-F52764E2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22" y="2571750"/>
            <a:ext cx="986932" cy="98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2219026D-E7F4-5275-8590-688E505720DF}"/>
              </a:ext>
            </a:extLst>
          </p:cNvPr>
          <p:cNvCxnSpPr>
            <a:cxnSpLocks/>
          </p:cNvCxnSpPr>
          <p:nvPr/>
        </p:nvCxnSpPr>
        <p:spPr>
          <a:xfrm>
            <a:off x="1876832" y="1629754"/>
            <a:ext cx="0" cy="325887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ServerlessBFT</a:t>
            </a: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: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Transactional Flow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224" name="Graphic 223" descr="School girl with solid fill">
            <a:extLst>
              <a:ext uri="{FF2B5EF4-FFF2-40B4-BE49-F238E27FC236}">
                <a16:creationId xmlns:a16="http://schemas.microsoft.com/office/drawing/2014/main" id="{B8E4978C-B35F-B8FC-A7A3-F1F0C25F6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275" y="1269726"/>
            <a:ext cx="494497" cy="527304"/>
          </a:xfrm>
          <a:prstGeom prst="rect">
            <a:avLst/>
          </a:prstGeom>
        </p:spPr>
      </p:pic>
      <p:pic>
        <p:nvPicPr>
          <p:cNvPr id="239" name="Graphic 238" descr="Database">
            <a:extLst>
              <a:ext uri="{FF2B5EF4-FFF2-40B4-BE49-F238E27FC236}">
                <a16:creationId xmlns:a16="http://schemas.microsoft.com/office/drawing/2014/main" id="{B6552F1A-2DD8-22D7-DA34-DA531B471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1317" y="4723808"/>
            <a:ext cx="450419" cy="442902"/>
          </a:xfrm>
          <a:prstGeom prst="rect">
            <a:avLst/>
          </a:prstGeom>
        </p:spPr>
      </p:pic>
      <p:pic>
        <p:nvPicPr>
          <p:cNvPr id="244" name="Graphic 243" descr="Smart Phone with solid fill">
            <a:extLst>
              <a:ext uri="{FF2B5EF4-FFF2-40B4-BE49-F238E27FC236}">
                <a16:creationId xmlns:a16="http://schemas.microsoft.com/office/drawing/2014/main" id="{1BB0FBB3-AE39-DC2D-09F9-543BDF5F5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1229451" y="3163275"/>
            <a:ext cx="415793" cy="415793"/>
          </a:xfrm>
          <a:prstGeom prst="rect">
            <a:avLst/>
          </a:prstGeom>
        </p:spPr>
      </p:pic>
      <p:pic>
        <p:nvPicPr>
          <p:cNvPr id="248" name="Graphic 247" descr="Camera with solid fill">
            <a:extLst>
              <a:ext uri="{FF2B5EF4-FFF2-40B4-BE49-F238E27FC236}">
                <a16:creationId xmlns:a16="http://schemas.microsoft.com/office/drawing/2014/main" id="{D0732EB8-AAC4-0C7F-71EB-3D456D21F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0117" y="2196294"/>
            <a:ext cx="409655" cy="409655"/>
          </a:xfrm>
          <a:prstGeom prst="rect">
            <a:avLst/>
          </a:prstGeom>
        </p:spPr>
      </p:pic>
      <p:pic>
        <p:nvPicPr>
          <p:cNvPr id="252" name="Graphic 251" descr="Watch with solid fill">
            <a:extLst>
              <a:ext uri="{FF2B5EF4-FFF2-40B4-BE49-F238E27FC236}">
                <a16:creationId xmlns:a16="http://schemas.microsoft.com/office/drawing/2014/main" id="{9F75D606-B4AF-E211-3213-7DC0E10C0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9451" y="2631840"/>
            <a:ext cx="409655" cy="409655"/>
          </a:xfrm>
          <a:prstGeom prst="rect">
            <a:avLst/>
          </a:prstGeom>
        </p:spPr>
      </p:pic>
      <p:pic>
        <p:nvPicPr>
          <p:cNvPr id="254" name="Graphic 253" descr="Security camera with solid fill">
            <a:extLst>
              <a:ext uri="{FF2B5EF4-FFF2-40B4-BE49-F238E27FC236}">
                <a16:creationId xmlns:a16="http://schemas.microsoft.com/office/drawing/2014/main" id="{621882C1-D786-D58A-FBF9-3D2C8E429E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29451" y="1784872"/>
            <a:ext cx="435173" cy="435173"/>
          </a:xfrm>
          <a:prstGeom prst="rect">
            <a:avLst/>
          </a:prstGeom>
        </p:spPr>
      </p:pic>
      <p:sp>
        <p:nvSpPr>
          <p:cNvPr id="255" name="Lightning Bolt 254">
            <a:extLst>
              <a:ext uri="{FF2B5EF4-FFF2-40B4-BE49-F238E27FC236}">
                <a16:creationId xmlns:a16="http://schemas.microsoft.com/office/drawing/2014/main" id="{208A4123-36D7-DD9F-903C-EEB11CC765F4}"/>
              </a:ext>
            </a:extLst>
          </p:cNvPr>
          <p:cNvSpPr/>
          <p:nvPr/>
        </p:nvSpPr>
        <p:spPr>
          <a:xfrm>
            <a:off x="1255592" y="3680277"/>
            <a:ext cx="186714" cy="31410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65C6A8D7-2605-E306-EE7B-FE473CFE2ACF}"/>
              </a:ext>
            </a:extLst>
          </p:cNvPr>
          <p:cNvSpPr/>
          <p:nvPr/>
        </p:nvSpPr>
        <p:spPr>
          <a:xfrm>
            <a:off x="1803604" y="1445023"/>
            <a:ext cx="154955" cy="17671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4F0F437F-A434-9491-E79B-ACA882741FDA}"/>
              </a:ext>
            </a:extLst>
          </p:cNvPr>
          <p:cNvSpPr/>
          <p:nvPr/>
        </p:nvSpPr>
        <p:spPr>
          <a:xfrm>
            <a:off x="1803603" y="1914103"/>
            <a:ext cx="154955" cy="17671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Lightning Bolt 258">
            <a:extLst>
              <a:ext uri="{FF2B5EF4-FFF2-40B4-BE49-F238E27FC236}">
                <a16:creationId xmlns:a16="http://schemas.microsoft.com/office/drawing/2014/main" id="{815A6A2A-B07A-0ED9-DD3C-09535031074E}"/>
              </a:ext>
            </a:extLst>
          </p:cNvPr>
          <p:cNvSpPr/>
          <p:nvPr/>
        </p:nvSpPr>
        <p:spPr>
          <a:xfrm>
            <a:off x="1253514" y="4034124"/>
            <a:ext cx="186714" cy="31410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Lightning Bolt 259">
            <a:extLst>
              <a:ext uri="{FF2B5EF4-FFF2-40B4-BE49-F238E27FC236}">
                <a16:creationId xmlns:a16="http://schemas.microsoft.com/office/drawing/2014/main" id="{0A2407D9-D916-44CB-5300-1E0050BB0FD7}"/>
              </a:ext>
            </a:extLst>
          </p:cNvPr>
          <p:cNvSpPr/>
          <p:nvPr/>
        </p:nvSpPr>
        <p:spPr>
          <a:xfrm>
            <a:off x="1253514" y="4378966"/>
            <a:ext cx="186714" cy="31410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AD104FD7-2C0A-F0A3-C7D2-A8F53E6A25EB}"/>
              </a:ext>
            </a:extLst>
          </p:cNvPr>
          <p:cNvSpPr/>
          <p:nvPr/>
        </p:nvSpPr>
        <p:spPr>
          <a:xfrm>
            <a:off x="1803603" y="2354427"/>
            <a:ext cx="154955" cy="1767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27E75CAE-4DC3-A090-3BCB-5F92EC52178C}"/>
              </a:ext>
            </a:extLst>
          </p:cNvPr>
          <p:cNvSpPr/>
          <p:nvPr/>
        </p:nvSpPr>
        <p:spPr>
          <a:xfrm>
            <a:off x="1803602" y="2794751"/>
            <a:ext cx="154955" cy="17671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B26DB33E-5412-0304-6215-46FA3024C804}"/>
              </a:ext>
            </a:extLst>
          </p:cNvPr>
          <p:cNvSpPr/>
          <p:nvPr/>
        </p:nvSpPr>
        <p:spPr>
          <a:xfrm>
            <a:off x="1803602" y="3282816"/>
            <a:ext cx="154955" cy="17671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F8851A73-5CAB-5922-E701-C1534084A9C1}"/>
              </a:ext>
            </a:extLst>
          </p:cNvPr>
          <p:cNvSpPr/>
          <p:nvPr/>
        </p:nvSpPr>
        <p:spPr>
          <a:xfrm>
            <a:off x="1803601" y="3737898"/>
            <a:ext cx="154955" cy="17671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B31A6879-D776-26BE-A255-8DB2A8D4C55A}"/>
              </a:ext>
            </a:extLst>
          </p:cNvPr>
          <p:cNvSpPr/>
          <p:nvPr/>
        </p:nvSpPr>
        <p:spPr>
          <a:xfrm>
            <a:off x="1803600" y="4137608"/>
            <a:ext cx="154955" cy="17671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8B8ED14C-08D1-9731-90A0-048F07531711}"/>
              </a:ext>
            </a:extLst>
          </p:cNvPr>
          <p:cNvSpPr/>
          <p:nvPr/>
        </p:nvSpPr>
        <p:spPr>
          <a:xfrm>
            <a:off x="1803599" y="4537187"/>
            <a:ext cx="154955" cy="17671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91695D6C-77D9-2830-EBA8-1E269143108C}"/>
              </a:ext>
            </a:extLst>
          </p:cNvPr>
          <p:cNvSpPr/>
          <p:nvPr/>
        </p:nvSpPr>
        <p:spPr>
          <a:xfrm>
            <a:off x="1803598" y="4904045"/>
            <a:ext cx="154955" cy="1767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1B02FB81-D4DD-7E07-97D7-B061CB49C3C5}"/>
              </a:ext>
            </a:extLst>
          </p:cNvPr>
          <p:cNvCxnSpPr>
            <a:cxnSpLocks/>
            <a:stCxn id="257" idx="6"/>
          </p:cNvCxnSpPr>
          <p:nvPr/>
        </p:nvCxnSpPr>
        <p:spPr>
          <a:xfrm>
            <a:off x="1958559" y="1533378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D12CEF3E-3F4B-C7CE-BB14-8561B7566949}"/>
              </a:ext>
            </a:extLst>
          </p:cNvPr>
          <p:cNvCxnSpPr>
            <a:cxnSpLocks/>
          </p:cNvCxnSpPr>
          <p:nvPr/>
        </p:nvCxnSpPr>
        <p:spPr>
          <a:xfrm>
            <a:off x="1958559" y="2002458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5ECE161-CA42-8105-C694-A98D66ACFCBE}"/>
              </a:ext>
            </a:extLst>
          </p:cNvPr>
          <p:cNvCxnSpPr>
            <a:cxnSpLocks/>
          </p:cNvCxnSpPr>
          <p:nvPr/>
        </p:nvCxnSpPr>
        <p:spPr>
          <a:xfrm>
            <a:off x="1972262" y="2883106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FD584553-2E67-C13F-7646-02696981C7DD}"/>
              </a:ext>
            </a:extLst>
          </p:cNvPr>
          <p:cNvCxnSpPr>
            <a:cxnSpLocks/>
          </p:cNvCxnSpPr>
          <p:nvPr/>
        </p:nvCxnSpPr>
        <p:spPr>
          <a:xfrm>
            <a:off x="1972262" y="2442782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FD0FC40D-1BD5-B0BD-C526-0502A544169E}"/>
              </a:ext>
            </a:extLst>
          </p:cNvPr>
          <p:cNvCxnSpPr>
            <a:cxnSpLocks/>
          </p:cNvCxnSpPr>
          <p:nvPr/>
        </p:nvCxnSpPr>
        <p:spPr>
          <a:xfrm>
            <a:off x="1958553" y="3378538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5A25FDA1-63B2-43CA-0FD7-1CDC8257CE58}"/>
              </a:ext>
            </a:extLst>
          </p:cNvPr>
          <p:cNvCxnSpPr>
            <a:cxnSpLocks/>
          </p:cNvCxnSpPr>
          <p:nvPr/>
        </p:nvCxnSpPr>
        <p:spPr>
          <a:xfrm>
            <a:off x="1972262" y="3826253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F142AFCA-CEA4-4040-1A56-8C852943A10F}"/>
              </a:ext>
            </a:extLst>
          </p:cNvPr>
          <p:cNvCxnSpPr>
            <a:cxnSpLocks/>
          </p:cNvCxnSpPr>
          <p:nvPr/>
        </p:nvCxnSpPr>
        <p:spPr>
          <a:xfrm>
            <a:off x="1958553" y="4225963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56D5F335-70EC-9259-BEEC-8D116747A87B}"/>
              </a:ext>
            </a:extLst>
          </p:cNvPr>
          <p:cNvCxnSpPr>
            <a:cxnSpLocks/>
          </p:cNvCxnSpPr>
          <p:nvPr/>
        </p:nvCxnSpPr>
        <p:spPr>
          <a:xfrm>
            <a:off x="1958553" y="4625542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099C6382-B748-AAC8-BB54-6AFCE9161757}"/>
              </a:ext>
            </a:extLst>
          </p:cNvPr>
          <p:cNvCxnSpPr>
            <a:cxnSpLocks/>
          </p:cNvCxnSpPr>
          <p:nvPr/>
        </p:nvCxnSpPr>
        <p:spPr>
          <a:xfrm>
            <a:off x="1972262" y="4992400"/>
            <a:ext cx="697687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C48C9D89-C931-EED9-98BF-AC015B1134A2}"/>
              </a:ext>
            </a:extLst>
          </p:cNvPr>
          <p:cNvCxnSpPr>
            <a:cxnSpLocks/>
          </p:cNvCxnSpPr>
          <p:nvPr/>
        </p:nvCxnSpPr>
        <p:spPr>
          <a:xfrm>
            <a:off x="2794523" y="1533378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B63F5471-DD5B-8613-8327-64C1ED36712C}"/>
              </a:ext>
            </a:extLst>
          </p:cNvPr>
          <p:cNvCxnSpPr>
            <a:cxnSpLocks/>
          </p:cNvCxnSpPr>
          <p:nvPr/>
        </p:nvCxnSpPr>
        <p:spPr>
          <a:xfrm>
            <a:off x="3741007" y="1548371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E4E96F3D-7B7B-3AD3-4364-6E430CCDA2EA}"/>
              </a:ext>
            </a:extLst>
          </p:cNvPr>
          <p:cNvCxnSpPr>
            <a:cxnSpLocks/>
          </p:cNvCxnSpPr>
          <p:nvPr/>
        </p:nvCxnSpPr>
        <p:spPr>
          <a:xfrm>
            <a:off x="4695513" y="1533378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81F5C26A-79E1-596B-D302-4313FEFD2C2C}"/>
              </a:ext>
            </a:extLst>
          </p:cNvPr>
          <p:cNvCxnSpPr>
            <a:cxnSpLocks/>
          </p:cNvCxnSpPr>
          <p:nvPr/>
        </p:nvCxnSpPr>
        <p:spPr>
          <a:xfrm>
            <a:off x="5650361" y="1521560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F021306A-9E90-E785-5371-86C9661FDF5B}"/>
              </a:ext>
            </a:extLst>
          </p:cNvPr>
          <p:cNvCxnSpPr>
            <a:cxnSpLocks/>
          </p:cNvCxnSpPr>
          <p:nvPr/>
        </p:nvCxnSpPr>
        <p:spPr>
          <a:xfrm>
            <a:off x="6526363" y="1533377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F72C85C5-4135-4FC2-68E1-A2A72089D96E}"/>
              </a:ext>
            </a:extLst>
          </p:cNvPr>
          <p:cNvCxnSpPr>
            <a:cxnSpLocks/>
          </p:cNvCxnSpPr>
          <p:nvPr/>
        </p:nvCxnSpPr>
        <p:spPr>
          <a:xfrm>
            <a:off x="8345092" y="1533376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A444100E-1C83-432C-89C9-5E4F97DBF480}"/>
              </a:ext>
            </a:extLst>
          </p:cNvPr>
          <p:cNvCxnSpPr>
            <a:cxnSpLocks/>
          </p:cNvCxnSpPr>
          <p:nvPr/>
        </p:nvCxnSpPr>
        <p:spPr>
          <a:xfrm>
            <a:off x="7454755" y="1520664"/>
            <a:ext cx="0" cy="34688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F6E5F037-3407-40F2-8095-71F43E16C9CD}"/>
              </a:ext>
            </a:extLst>
          </p:cNvPr>
          <p:cNvSpPr txBox="1">
            <a:spLocks/>
          </p:cNvSpPr>
          <p:nvPr/>
        </p:nvSpPr>
        <p:spPr>
          <a:xfrm>
            <a:off x="-154615" y="1338278"/>
            <a:ext cx="909520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Alice</a:t>
            </a:r>
          </a:p>
        </p:txBody>
      </p:sp>
      <p:sp>
        <p:nvSpPr>
          <p:cNvPr id="3" name="Google Shape;149;p14">
            <a:extLst>
              <a:ext uri="{FF2B5EF4-FFF2-40B4-BE49-F238E27FC236}">
                <a16:creationId xmlns:a16="http://schemas.microsoft.com/office/drawing/2014/main" id="{2F7F0D4C-DE47-C925-A3E1-8EDD7F57A611}"/>
              </a:ext>
            </a:extLst>
          </p:cNvPr>
          <p:cNvSpPr txBox="1">
            <a:spLocks/>
          </p:cNvSpPr>
          <p:nvPr/>
        </p:nvSpPr>
        <p:spPr>
          <a:xfrm>
            <a:off x="-147797" y="4277148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Executor</a:t>
            </a:r>
          </a:p>
        </p:txBody>
      </p:sp>
      <p:sp>
        <p:nvSpPr>
          <p:cNvPr id="4" name="Google Shape;149;p14">
            <a:extLst>
              <a:ext uri="{FF2B5EF4-FFF2-40B4-BE49-F238E27FC236}">
                <a16:creationId xmlns:a16="http://schemas.microsoft.com/office/drawing/2014/main" id="{40A88524-A5E0-61B9-0F86-FDABEB6A9DB2}"/>
              </a:ext>
            </a:extLst>
          </p:cNvPr>
          <p:cNvSpPr txBox="1">
            <a:spLocks/>
          </p:cNvSpPr>
          <p:nvPr/>
        </p:nvSpPr>
        <p:spPr>
          <a:xfrm>
            <a:off x="-146917" y="3936864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Executor</a:t>
            </a:r>
          </a:p>
        </p:txBody>
      </p:sp>
      <p:sp>
        <p:nvSpPr>
          <p:cNvPr id="5" name="Google Shape;149;p14">
            <a:extLst>
              <a:ext uri="{FF2B5EF4-FFF2-40B4-BE49-F238E27FC236}">
                <a16:creationId xmlns:a16="http://schemas.microsoft.com/office/drawing/2014/main" id="{EC67EA12-FC4E-8A77-0E91-3FCB2AD41A8C}"/>
              </a:ext>
            </a:extLst>
          </p:cNvPr>
          <p:cNvSpPr txBox="1">
            <a:spLocks/>
          </p:cNvSpPr>
          <p:nvPr/>
        </p:nvSpPr>
        <p:spPr>
          <a:xfrm>
            <a:off x="-154615" y="3591667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Executor</a:t>
            </a:r>
          </a:p>
        </p:txBody>
      </p:sp>
      <p:sp>
        <p:nvSpPr>
          <p:cNvPr id="7" name="Google Shape;149;p14">
            <a:extLst>
              <a:ext uri="{FF2B5EF4-FFF2-40B4-BE49-F238E27FC236}">
                <a16:creationId xmlns:a16="http://schemas.microsoft.com/office/drawing/2014/main" id="{C8AC7ED1-CAAC-69AC-316C-E69E9550600A}"/>
              </a:ext>
            </a:extLst>
          </p:cNvPr>
          <p:cNvSpPr txBox="1">
            <a:spLocks/>
          </p:cNvSpPr>
          <p:nvPr/>
        </p:nvSpPr>
        <p:spPr>
          <a:xfrm>
            <a:off x="-145076" y="3137577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Device</a:t>
            </a:r>
          </a:p>
        </p:txBody>
      </p:sp>
      <p:sp>
        <p:nvSpPr>
          <p:cNvPr id="8" name="Google Shape;149;p14">
            <a:extLst>
              <a:ext uri="{FF2B5EF4-FFF2-40B4-BE49-F238E27FC236}">
                <a16:creationId xmlns:a16="http://schemas.microsoft.com/office/drawing/2014/main" id="{C9230404-AD59-C44E-41C3-864AC11794DB}"/>
              </a:ext>
            </a:extLst>
          </p:cNvPr>
          <p:cNvSpPr txBox="1">
            <a:spLocks/>
          </p:cNvSpPr>
          <p:nvPr/>
        </p:nvSpPr>
        <p:spPr>
          <a:xfrm>
            <a:off x="-147797" y="2648280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Device</a:t>
            </a:r>
          </a:p>
        </p:txBody>
      </p:sp>
      <p:sp>
        <p:nvSpPr>
          <p:cNvPr id="9" name="Google Shape;149;p14">
            <a:extLst>
              <a:ext uri="{FF2B5EF4-FFF2-40B4-BE49-F238E27FC236}">
                <a16:creationId xmlns:a16="http://schemas.microsoft.com/office/drawing/2014/main" id="{531967A9-ED76-51F3-CFAF-3AA4A9EB4557}"/>
              </a:ext>
            </a:extLst>
          </p:cNvPr>
          <p:cNvSpPr txBox="1">
            <a:spLocks/>
          </p:cNvSpPr>
          <p:nvPr/>
        </p:nvSpPr>
        <p:spPr>
          <a:xfrm>
            <a:off x="-157484" y="2190204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Device</a:t>
            </a:r>
          </a:p>
        </p:txBody>
      </p:sp>
      <p:sp>
        <p:nvSpPr>
          <p:cNvPr id="10" name="Google Shape;149;p14">
            <a:extLst>
              <a:ext uri="{FF2B5EF4-FFF2-40B4-BE49-F238E27FC236}">
                <a16:creationId xmlns:a16="http://schemas.microsoft.com/office/drawing/2014/main" id="{D7576905-A490-3C90-59AF-5ACCD7851D9C}"/>
              </a:ext>
            </a:extLst>
          </p:cNvPr>
          <p:cNvSpPr txBox="1">
            <a:spLocks/>
          </p:cNvSpPr>
          <p:nvPr/>
        </p:nvSpPr>
        <p:spPr>
          <a:xfrm>
            <a:off x="-157484" y="1743301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Device</a:t>
            </a:r>
          </a:p>
        </p:txBody>
      </p:sp>
      <p:sp>
        <p:nvSpPr>
          <p:cNvPr id="11" name="Google Shape;149;p14">
            <a:extLst>
              <a:ext uri="{FF2B5EF4-FFF2-40B4-BE49-F238E27FC236}">
                <a16:creationId xmlns:a16="http://schemas.microsoft.com/office/drawing/2014/main" id="{683C86A6-A48A-2A42-D1F2-C72FCE1EEA54}"/>
              </a:ext>
            </a:extLst>
          </p:cNvPr>
          <p:cNvSpPr txBox="1">
            <a:spLocks/>
          </p:cNvSpPr>
          <p:nvPr/>
        </p:nvSpPr>
        <p:spPr>
          <a:xfrm>
            <a:off x="-157484" y="4705481"/>
            <a:ext cx="1326404" cy="3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Verifier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F2DE06-2E56-A41D-72E6-CCEF2E26F089}"/>
              </a:ext>
            </a:extLst>
          </p:cNvPr>
          <p:cNvCxnSpPr>
            <a:stCxn id="257" idx="6"/>
          </p:cNvCxnSpPr>
          <p:nvPr/>
        </p:nvCxnSpPr>
        <p:spPr>
          <a:xfrm>
            <a:off x="1958559" y="1533378"/>
            <a:ext cx="835964" cy="4690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40BEEA-DD45-7154-90C9-8BF271A421EA}"/>
              </a:ext>
            </a:extLst>
          </p:cNvPr>
          <p:cNvCxnSpPr>
            <a:cxnSpLocks/>
          </p:cNvCxnSpPr>
          <p:nvPr/>
        </p:nvCxnSpPr>
        <p:spPr>
          <a:xfrm>
            <a:off x="2794523" y="2002458"/>
            <a:ext cx="946143" cy="41546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FC49FF-89EE-6157-1450-37E959918447}"/>
              </a:ext>
            </a:extLst>
          </p:cNvPr>
          <p:cNvCxnSpPr/>
          <p:nvPr/>
        </p:nvCxnSpPr>
        <p:spPr>
          <a:xfrm>
            <a:off x="2822559" y="2013800"/>
            <a:ext cx="885123" cy="85198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D7BA95-DC2F-7379-CD67-D6FCE4759CDA}"/>
              </a:ext>
            </a:extLst>
          </p:cNvPr>
          <p:cNvCxnSpPr/>
          <p:nvPr/>
        </p:nvCxnSpPr>
        <p:spPr>
          <a:xfrm>
            <a:off x="2805224" y="2002457"/>
            <a:ext cx="917691" cy="136621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CA5F49-DA58-1435-DF28-5EC0F28F828D}"/>
              </a:ext>
            </a:extLst>
          </p:cNvPr>
          <p:cNvCxnSpPr/>
          <p:nvPr/>
        </p:nvCxnSpPr>
        <p:spPr>
          <a:xfrm flipV="1">
            <a:off x="3740666" y="2013800"/>
            <a:ext cx="954847" cy="42599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9A3ED4-9C97-70FA-6043-0D2483A5B023}"/>
              </a:ext>
            </a:extLst>
          </p:cNvPr>
          <p:cNvCxnSpPr/>
          <p:nvPr/>
        </p:nvCxnSpPr>
        <p:spPr>
          <a:xfrm>
            <a:off x="3740250" y="2442781"/>
            <a:ext cx="955263" cy="43045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63A031-2D5C-0B0E-E34C-0D7536D1B13E}"/>
              </a:ext>
            </a:extLst>
          </p:cNvPr>
          <p:cNvCxnSpPr/>
          <p:nvPr/>
        </p:nvCxnSpPr>
        <p:spPr>
          <a:xfrm>
            <a:off x="3733615" y="2449949"/>
            <a:ext cx="961898" cy="92858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F7A32CF-09D1-2BEB-2EC2-C20815E5B6C8}"/>
              </a:ext>
            </a:extLst>
          </p:cNvPr>
          <p:cNvCxnSpPr/>
          <p:nvPr/>
        </p:nvCxnSpPr>
        <p:spPr>
          <a:xfrm flipV="1">
            <a:off x="3740250" y="2002457"/>
            <a:ext cx="951739" cy="138594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672B58-76EF-FA5A-4421-FF42A378CBA2}"/>
              </a:ext>
            </a:extLst>
          </p:cNvPr>
          <p:cNvCxnSpPr/>
          <p:nvPr/>
        </p:nvCxnSpPr>
        <p:spPr>
          <a:xfrm flipV="1">
            <a:off x="3733614" y="2873240"/>
            <a:ext cx="961557" cy="49543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58C827-5D9C-FD2B-8DEF-EFA80D95F980}"/>
              </a:ext>
            </a:extLst>
          </p:cNvPr>
          <p:cNvCxnSpPr/>
          <p:nvPr/>
        </p:nvCxnSpPr>
        <p:spPr>
          <a:xfrm flipV="1">
            <a:off x="3749029" y="2446433"/>
            <a:ext cx="942960" cy="4336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6379372-6F35-534D-D2DF-EF903FE6BD5C}"/>
              </a:ext>
            </a:extLst>
          </p:cNvPr>
          <p:cNvCxnSpPr/>
          <p:nvPr/>
        </p:nvCxnSpPr>
        <p:spPr>
          <a:xfrm>
            <a:off x="3744532" y="2885058"/>
            <a:ext cx="954092" cy="50529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21808C3-1EBF-97B7-5465-3AA09B87DE95}"/>
              </a:ext>
            </a:extLst>
          </p:cNvPr>
          <p:cNvCxnSpPr/>
          <p:nvPr/>
        </p:nvCxnSpPr>
        <p:spPr>
          <a:xfrm>
            <a:off x="4698624" y="2002457"/>
            <a:ext cx="951737" cy="4439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829939-7295-B574-5EB0-5C658C0048BA}"/>
              </a:ext>
            </a:extLst>
          </p:cNvPr>
          <p:cNvCxnSpPr/>
          <p:nvPr/>
        </p:nvCxnSpPr>
        <p:spPr>
          <a:xfrm>
            <a:off x="4691611" y="1992435"/>
            <a:ext cx="958407" cy="88767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754178C-AA84-A3B7-4853-BEDC0A3BBFA8}"/>
              </a:ext>
            </a:extLst>
          </p:cNvPr>
          <p:cNvCxnSpPr/>
          <p:nvPr/>
        </p:nvCxnSpPr>
        <p:spPr>
          <a:xfrm>
            <a:off x="4696486" y="2000506"/>
            <a:ext cx="950764" cy="138191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5B12D47-D5CC-1DF1-05CC-EA14008090E7}"/>
              </a:ext>
            </a:extLst>
          </p:cNvPr>
          <p:cNvCxnSpPr/>
          <p:nvPr/>
        </p:nvCxnSpPr>
        <p:spPr>
          <a:xfrm>
            <a:off x="4698281" y="2436274"/>
            <a:ext cx="955639" cy="44362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E8D17A3-87BA-AEF8-5B35-CC27B7465B1B}"/>
              </a:ext>
            </a:extLst>
          </p:cNvPr>
          <p:cNvCxnSpPr/>
          <p:nvPr/>
        </p:nvCxnSpPr>
        <p:spPr>
          <a:xfrm>
            <a:off x="4705693" y="2441130"/>
            <a:ext cx="948227" cy="9502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7784B5-E38A-4E3A-7675-9EF79BD4CDDC}"/>
              </a:ext>
            </a:extLst>
          </p:cNvPr>
          <p:cNvCxnSpPr/>
          <p:nvPr/>
        </p:nvCxnSpPr>
        <p:spPr>
          <a:xfrm>
            <a:off x="4695127" y="2879903"/>
            <a:ext cx="965827" cy="51253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958E034-F495-C0B4-4AA4-7D94FF380A35}"/>
              </a:ext>
            </a:extLst>
          </p:cNvPr>
          <p:cNvCxnSpPr/>
          <p:nvPr/>
        </p:nvCxnSpPr>
        <p:spPr>
          <a:xfrm flipV="1">
            <a:off x="4692746" y="2008967"/>
            <a:ext cx="961174" cy="42365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B03B1D7-3BA4-786F-8FE9-DACB6792B768}"/>
              </a:ext>
            </a:extLst>
          </p:cNvPr>
          <p:cNvCxnSpPr/>
          <p:nvPr/>
        </p:nvCxnSpPr>
        <p:spPr>
          <a:xfrm flipV="1">
            <a:off x="4698281" y="2002456"/>
            <a:ext cx="951737" cy="87518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54D5DBC-4C4D-FAF5-5145-9E670911D011}"/>
              </a:ext>
            </a:extLst>
          </p:cNvPr>
          <p:cNvCxnSpPr/>
          <p:nvPr/>
        </p:nvCxnSpPr>
        <p:spPr>
          <a:xfrm flipV="1">
            <a:off x="4702925" y="2449948"/>
            <a:ext cx="960167" cy="94197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02AC49D-BD02-A9FA-091B-966306704EB7}"/>
              </a:ext>
            </a:extLst>
          </p:cNvPr>
          <p:cNvCxnSpPr/>
          <p:nvPr/>
        </p:nvCxnSpPr>
        <p:spPr>
          <a:xfrm flipV="1">
            <a:off x="4691611" y="2879903"/>
            <a:ext cx="962309" cy="4986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1783CD7-94E5-AA10-9D9F-38EFF1BB2805}"/>
              </a:ext>
            </a:extLst>
          </p:cNvPr>
          <p:cNvCxnSpPr/>
          <p:nvPr/>
        </p:nvCxnSpPr>
        <p:spPr>
          <a:xfrm>
            <a:off x="5653920" y="1992435"/>
            <a:ext cx="872443" cy="183381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B9C3BE36-8B87-C422-B28C-05F4E5E0C3A8}"/>
              </a:ext>
            </a:extLst>
          </p:cNvPr>
          <p:cNvCxnSpPr/>
          <p:nvPr/>
        </p:nvCxnSpPr>
        <p:spPr>
          <a:xfrm>
            <a:off x="5660359" y="1992435"/>
            <a:ext cx="877227" cy="224853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92CFFCF-F902-5D87-2A49-B1B96ACC1609}"/>
              </a:ext>
            </a:extLst>
          </p:cNvPr>
          <p:cNvCxnSpPr/>
          <p:nvPr/>
        </p:nvCxnSpPr>
        <p:spPr>
          <a:xfrm>
            <a:off x="5660341" y="2000506"/>
            <a:ext cx="866022" cy="262503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0FF21437-21A4-EAEE-3B91-EDC6BEADEB0D}"/>
              </a:ext>
            </a:extLst>
          </p:cNvPr>
          <p:cNvCxnSpPr/>
          <p:nvPr/>
        </p:nvCxnSpPr>
        <p:spPr>
          <a:xfrm>
            <a:off x="6532802" y="3826253"/>
            <a:ext cx="932545" cy="11633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77A269FE-BBF1-BC5D-BF29-FE13B36C87D8}"/>
              </a:ext>
            </a:extLst>
          </p:cNvPr>
          <p:cNvCxnSpPr/>
          <p:nvPr/>
        </p:nvCxnSpPr>
        <p:spPr>
          <a:xfrm>
            <a:off x="6544025" y="4225940"/>
            <a:ext cx="925065" cy="78093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3AD260C-462F-52C4-EF41-020B96943B75}"/>
              </a:ext>
            </a:extLst>
          </p:cNvPr>
          <p:cNvCxnSpPr/>
          <p:nvPr/>
        </p:nvCxnSpPr>
        <p:spPr>
          <a:xfrm>
            <a:off x="6544024" y="4605514"/>
            <a:ext cx="927761" cy="40136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F40B4ADB-8CD8-DD40-D8AB-A3E97053E3BA}"/>
              </a:ext>
            </a:extLst>
          </p:cNvPr>
          <p:cNvCxnSpPr/>
          <p:nvPr/>
        </p:nvCxnSpPr>
        <p:spPr>
          <a:xfrm flipV="1">
            <a:off x="7471785" y="1539887"/>
            <a:ext cx="877050" cy="342192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Google Shape;149;p14">
            <a:extLst>
              <a:ext uri="{FF2B5EF4-FFF2-40B4-BE49-F238E27FC236}">
                <a16:creationId xmlns:a16="http://schemas.microsoft.com/office/drawing/2014/main" id="{DE27C67B-69CA-75FC-B43A-6C5F41F1054E}"/>
              </a:ext>
            </a:extLst>
          </p:cNvPr>
          <p:cNvSpPr txBox="1">
            <a:spLocks/>
          </p:cNvSpPr>
          <p:nvPr/>
        </p:nvSpPr>
        <p:spPr>
          <a:xfrm>
            <a:off x="2886947" y="3524092"/>
            <a:ext cx="2658340" cy="476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1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tx1"/>
                </a:solidFill>
                <a:latin typeface="Lora"/>
                <a:ea typeface="Lora"/>
                <a:cs typeface="Lora"/>
                <a:sym typeface="Lora"/>
              </a:rPr>
              <a:t>Three phases of PBFT</a:t>
            </a:r>
          </a:p>
        </p:txBody>
      </p:sp>
    </p:spTree>
    <p:extLst>
      <p:ext uri="{BB962C8B-B14F-4D97-AF65-F5344CB8AC3E}">
        <p14:creationId xmlns:p14="http://schemas.microsoft.com/office/powerpoint/2010/main" val="5723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1293240" y="0"/>
            <a:ext cx="70389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B050"/>
                </a:solidFill>
                <a:latin typeface="Lora Medium"/>
                <a:ea typeface="Lora Medium"/>
                <a:cs typeface="Lora Medium"/>
                <a:sym typeface="Lora Medium"/>
              </a:rPr>
              <a:t>So Are we done?</a:t>
            </a:r>
            <a:endParaRPr sz="3600" dirty="0">
              <a:solidFill>
                <a:srgbClr val="00B050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45BC0-2586-70FC-8901-783C8316C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810" y="1314583"/>
            <a:ext cx="3116380" cy="335221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95F438-093F-C224-4EDF-7D22102E1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145" y="1315987"/>
            <a:ext cx="2072310" cy="306671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FDBD267-38AD-AB19-EE99-0FB4C4BA945E}"/>
              </a:ext>
            </a:extLst>
          </p:cNvPr>
          <p:cNvSpPr txBox="1">
            <a:spLocks/>
          </p:cNvSpPr>
          <p:nvPr/>
        </p:nvSpPr>
        <p:spPr bwMode="auto">
          <a:xfrm>
            <a:off x="75445" y="4414235"/>
            <a:ext cx="8978201" cy="546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Unfortunately No!</a:t>
            </a:r>
          </a:p>
        </p:txBody>
      </p:sp>
    </p:spTree>
    <p:extLst>
      <p:ext uri="{BB962C8B-B14F-4D97-AF65-F5344CB8AC3E}">
        <p14:creationId xmlns:p14="http://schemas.microsoft.com/office/powerpoint/2010/main" val="29964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1293240" y="0"/>
            <a:ext cx="70389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Key Challenges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A239EA0A-7DC3-45EA-3407-F601F94DFA08}"/>
              </a:ext>
            </a:extLst>
          </p:cNvPr>
          <p:cNvSpPr txBox="1">
            <a:spLocks/>
          </p:cNvSpPr>
          <p:nvPr/>
        </p:nvSpPr>
        <p:spPr>
          <a:xfrm>
            <a:off x="2222111" y="1559937"/>
            <a:ext cx="5181158" cy="186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How to handle serverless failures?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How to handle edge failures?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How to manage transactional conflicts?</a:t>
            </a:r>
          </a:p>
        </p:txBody>
      </p:sp>
    </p:spTree>
    <p:extLst>
      <p:ext uri="{BB962C8B-B14F-4D97-AF65-F5344CB8AC3E}">
        <p14:creationId xmlns:p14="http://schemas.microsoft.com/office/powerpoint/2010/main" val="31519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1269592" y="433552"/>
            <a:ext cx="7038900" cy="1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Design and Implementation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4550" y="2219775"/>
            <a:ext cx="3146675" cy="127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>
            <a:spLocks noGrp="1"/>
          </p:cNvSpPr>
          <p:nvPr>
            <p:ph type="subTitle" idx="4294967295"/>
          </p:nvPr>
        </p:nvSpPr>
        <p:spPr>
          <a:xfrm>
            <a:off x="5495544" y="4776400"/>
            <a:ext cx="3592181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Open sourced at </a:t>
            </a:r>
            <a:r>
              <a:rPr lang="en" sz="1200" u="sng" dirty="0">
                <a:solidFill>
                  <a:srgbClr val="1155CC"/>
                </a:solidFill>
                <a:latin typeface="Lora Medium"/>
                <a:ea typeface="Lora Medium"/>
                <a:cs typeface="Lora Medium"/>
                <a:sym typeface="Lora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https://resilientdb.com/</a:t>
            </a:r>
            <a:endParaRPr sz="1200" dirty="0">
              <a:solidFill>
                <a:srgbClr val="1155CC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Evaluation: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Effect of Cores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A62A902-519E-9072-6282-0A3827979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6" y="2389469"/>
            <a:ext cx="8135367" cy="2568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E80A5-610F-2444-27CB-2D893C7BA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505" y="1733899"/>
            <a:ext cx="3984988" cy="4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97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Evaluation: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Effect of Executors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E80A5-610F-2444-27CB-2D893C7B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506" y="1732899"/>
            <a:ext cx="3984988" cy="466391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CB753BE-EAA9-20E6-AB57-38591789C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2387468"/>
            <a:ext cx="8043325" cy="25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8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277475" y="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Omnipresent Edge Devices 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87F1D127-1A42-80D5-0BFB-51C565CF1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41" y="2147804"/>
            <a:ext cx="3317127" cy="1949450"/>
          </a:xfrm>
          <a:prstGeom prst="rect">
            <a:avLst/>
          </a:prstGeom>
        </p:spPr>
      </p:pic>
      <p:pic>
        <p:nvPicPr>
          <p:cNvPr id="9" name="Picture 8" descr="White office desk with work accessories">
            <a:extLst>
              <a:ext uri="{FF2B5EF4-FFF2-40B4-BE49-F238E27FC236}">
                <a16:creationId xmlns:a16="http://schemas.microsoft.com/office/drawing/2014/main" id="{C527AE7E-2C19-AA7F-1A17-F2AF56813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632" y="1489909"/>
            <a:ext cx="2434892" cy="1623261"/>
          </a:xfrm>
          <a:prstGeom prst="rect">
            <a:avLst/>
          </a:prstGeom>
        </p:spPr>
      </p:pic>
      <p:pic>
        <p:nvPicPr>
          <p:cNvPr id="11" name="Picture 10" descr="Person with fur cap taking photo in winter">
            <a:extLst>
              <a:ext uri="{FF2B5EF4-FFF2-40B4-BE49-F238E27FC236}">
                <a16:creationId xmlns:a16="http://schemas.microsoft.com/office/drawing/2014/main" id="{82A81568-6153-94BA-96CF-495A688D8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632" y="3285624"/>
            <a:ext cx="2434890" cy="16232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8021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Evaluation: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Effect of Shim Consensus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AA129-D7FA-2FBA-3C40-B44AC2F28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69" y="1804853"/>
            <a:ext cx="7183009" cy="430756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05F1218-A8CD-DE26-3447-D7D2B9C0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24" y="2358612"/>
            <a:ext cx="8380962" cy="27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71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"/>
          <p:cNvSpPr txBox="1">
            <a:spLocks noGrp="1"/>
          </p:cNvSpPr>
          <p:nvPr>
            <p:ph type="title"/>
          </p:nvPr>
        </p:nvSpPr>
        <p:spPr>
          <a:xfrm>
            <a:off x="1097525" y="36225"/>
            <a:ext cx="7431900" cy="7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Conclusions</a:t>
            </a:r>
            <a:endParaRPr sz="3600" b="1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320" name="Google Shape;320;p31"/>
          <p:cNvSpPr txBox="1">
            <a:spLocks noGrp="1"/>
          </p:cNvSpPr>
          <p:nvPr>
            <p:ph type="subTitle" idx="4294967295"/>
          </p:nvPr>
        </p:nvSpPr>
        <p:spPr>
          <a:xfrm>
            <a:off x="882868" y="920312"/>
            <a:ext cx="8245366" cy="2382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Char char="●"/>
            </a:pPr>
            <a:r>
              <a:rPr lang="en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Serverless-edge co-design opens a new avenue of using edge and serverless architectures w</a:t>
            </a:r>
            <a:r>
              <a:rPr lang="en-US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it</a:t>
            </a:r>
            <a:r>
              <a:rPr lang="en" sz="1800" b="1" dirty="0" err="1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hout</a:t>
            </a:r>
            <a:r>
              <a:rPr lang="en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 any trust.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Char char="●"/>
            </a:pPr>
            <a:endParaRPr lang="en" sz="1800" b="1" dirty="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Char char="●"/>
            </a:pPr>
            <a:r>
              <a:rPr lang="en-US" sz="1800" b="1" dirty="0" err="1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ServerlessBFT</a:t>
            </a:r>
            <a:r>
              <a:rPr lang="en-US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 guarantees transactional flow protocol despite attacks.</a:t>
            </a:r>
            <a:endParaRPr sz="1800" b="1" dirty="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600" b="1" dirty="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ora Medium"/>
              <a:buChar char="●"/>
            </a:pPr>
            <a:r>
              <a:rPr lang="en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Aims to guarantee </a:t>
            </a:r>
            <a:r>
              <a:rPr lang="en" sz="1800" b="1" dirty="0" err="1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consisten</a:t>
            </a:r>
            <a:r>
              <a:rPr lang="en-US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cy</a:t>
            </a:r>
            <a:r>
              <a:rPr lang="en" sz="1800" b="1" dirty="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 and progress.</a:t>
            </a:r>
            <a:endParaRPr sz="1800" b="1" dirty="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EADFDB75-ED86-1E1E-BBA6-EDB9ECA11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96" y="3202275"/>
            <a:ext cx="1905000" cy="1905000"/>
          </a:xfrm>
          <a:prstGeom prst="rect">
            <a:avLst/>
          </a:prstGeom>
        </p:spPr>
      </p:pic>
      <p:sp>
        <p:nvSpPr>
          <p:cNvPr id="4" name="Google Shape;149;p14">
            <a:extLst>
              <a:ext uri="{FF2B5EF4-FFF2-40B4-BE49-F238E27FC236}">
                <a16:creationId xmlns:a16="http://schemas.microsoft.com/office/drawing/2014/main" id="{F806F2D9-1589-CE9A-ED94-6B52A44283EB}"/>
              </a:ext>
            </a:extLst>
          </p:cNvPr>
          <p:cNvSpPr txBox="1">
            <a:spLocks/>
          </p:cNvSpPr>
          <p:nvPr/>
        </p:nvSpPr>
        <p:spPr>
          <a:xfrm>
            <a:off x="149773" y="3475663"/>
            <a:ext cx="5181158" cy="150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150000"/>
              </a:lnSpc>
              <a:buClr>
                <a:schemeClr val="dk1"/>
              </a:buClr>
              <a:buSzPts val="1800"/>
              <a:buFont typeface="Wingdings" pitchFamily="2" charset="2"/>
              <a:buChar char="Ø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Lora"/>
                <a:ea typeface="Lora"/>
                <a:cs typeface="Lora"/>
                <a:sym typeface="Lora"/>
              </a:rPr>
              <a:t>Reach me</a:t>
            </a:r>
          </a:p>
          <a:p>
            <a:pPr marL="857250" lvl="1" indent="-285750">
              <a:lnSpc>
                <a:spcPct val="15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Twitter: </a:t>
            </a:r>
            <a:r>
              <a:rPr lang="en-US" sz="18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suyash_sg</a:t>
            </a:r>
            <a:endParaRPr lang="en-US" sz="18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857250" lvl="1" indent="-285750">
              <a:lnSpc>
                <a:spcPct val="15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Email: </a:t>
            </a:r>
            <a:r>
              <a:rPr lang="en-US" sz="1800" b="1" dirty="0" err="1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suyash.gupta@berkeley.edu</a:t>
            </a:r>
            <a:endParaRPr lang="en-US" sz="18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1277475" y="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Advent of Edge Computing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2241D9AB-248E-8B9E-3F32-FE35474B0AFC}"/>
              </a:ext>
            </a:extLst>
          </p:cNvPr>
          <p:cNvSpPr txBox="1">
            <a:spLocks/>
          </p:cNvSpPr>
          <p:nvPr/>
        </p:nvSpPr>
        <p:spPr>
          <a:xfrm>
            <a:off x="525296" y="2311279"/>
            <a:ext cx="3814093" cy="66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Train Machine Learning Models</a:t>
            </a:r>
          </a:p>
        </p:txBody>
      </p:sp>
      <p:pic>
        <p:nvPicPr>
          <p:cNvPr id="5" name="Picture 4" descr="Extreme close-up of compass">
            <a:extLst>
              <a:ext uri="{FF2B5EF4-FFF2-40B4-BE49-F238E27FC236}">
                <a16:creationId xmlns:a16="http://schemas.microsoft.com/office/drawing/2014/main" id="{EBC2A75E-017A-2DE0-4D32-F8CFBCE96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150" y="3188870"/>
            <a:ext cx="2188722" cy="1367951"/>
          </a:xfrm>
          <a:prstGeom prst="rect">
            <a:avLst/>
          </a:prstGeom>
        </p:spPr>
      </p:pic>
      <p:pic>
        <p:nvPicPr>
          <p:cNvPr id="10" name="Picture 9" descr="Video camera recording person baking with blueberries">
            <a:extLst>
              <a:ext uri="{FF2B5EF4-FFF2-40B4-BE49-F238E27FC236}">
                <a16:creationId xmlns:a16="http://schemas.microsoft.com/office/drawing/2014/main" id="{A8B87B93-1762-C647-2153-308E30210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255" y="1124849"/>
            <a:ext cx="2045041" cy="1363361"/>
          </a:xfrm>
          <a:prstGeom prst="rect">
            <a:avLst/>
          </a:prstGeom>
        </p:spPr>
      </p:pic>
      <p:pic>
        <p:nvPicPr>
          <p:cNvPr id="13" name="Picture 12" descr="Game controller">
            <a:extLst>
              <a:ext uri="{FF2B5EF4-FFF2-40B4-BE49-F238E27FC236}">
                <a16:creationId xmlns:a16="http://schemas.microsoft.com/office/drawing/2014/main" id="{ED52C910-931D-71AC-AD27-4F54C9967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661" y="3188870"/>
            <a:ext cx="1947660" cy="1376995"/>
          </a:xfrm>
          <a:prstGeom prst="rect">
            <a:avLst/>
          </a:prstGeom>
        </p:spPr>
      </p:pic>
      <p:pic>
        <p:nvPicPr>
          <p:cNvPr id="15" name="Picture 14" descr="A robot with a face">
            <a:extLst>
              <a:ext uri="{FF2B5EF4-FFF2-40B4-BE49-F238E27FC236}">
                <a16:creationId xmlns:a16="http://schemas.microsoft.com/office/drawing/2014/main" id="{68063865-6154-C5C4-1268-4A79FC84D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662" y="1124849"/>
            <a:ext cx="1947659" cy="1363361"/>
          </a:xfrm>
          <a:prstGeom prst="rect">
            <a:avLst/>
          </a:prstGeom>
        </p:spPr>
      </p:pic>
      <p:sp>
        <p:nvSpPr>
          <p:cNvPr id="16" name="Google Shape;149;p14">
            <a:extLst>
              <a:ext uri="{FF2B5EF4-FFF2-40B4-BE49-F238E27FC236}">
                <a16:creationId xmlns:a16="http://schemas.microsoft.com/office/drawing/2014/main" id="{F0AFDC97-5C46-C31E-E662-B60E884065CF}"/>
              </a:ext>
            </a:extLst>
          </p:cNvPr>
          <p:cNvSpPr txBox="1">
            <a:spLocks/>
          </p:cNvSpPr>
          <p:nvPr/>
        </p:nvSpPr>
        <p:spPr>
          <a:xfrm>
            <a:off x="5057191" y="2311278"/>
            <a:ext cx="3814093" cy="66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Video Streaming</a:t>
            </a:r>
          </a:p>
        </p:txBody>
      </p:sp>
      <p:sp>
        <p:nvSpPr>
          <p:cNvPr id="17" name="Google Shape;149;p14">
            <a:extLst>
              <a:ext uri="{FF2B5EF4-FFF2-40B4-BE49-F238E27FC236}">
                <a16:creationId xmlns:a16="http://schemas.microsoft.com/office/drawing/2014/main" id="{A88770E0-0997-3584-D99A-3D6C00D8D5DA}"/>
              </a:ext>
            </a:extLst>
          </p:cNvPr>
          <p:cNvSpPr txBox="1">
            <a:spLocks/>
          </p:cNvSpPr>
          <p:nvPr/>
        </p:nvSpPr>
        <p:spPr>
          <a:xfrm>
            <a:off x="396959" y="4368809"/>
            <a:ext cx="3814093" cy="66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Online Gaming</a:t>
            </a:r>
          </a:p>
        </p:txBody>
      </p:sp>
      <p:sp>
        <p:nvSpPr>
          <p:cNvPr id="18" name="Google Shape;149;p14">
            <a:extLst>
              <a:ext uri="{FF2B5EF4-FFF2-40B4-BE49-F238E27FC236}">
                <a16:creationId xmlns:a16="http://schemas.microsoft.com/office/drawing/2014/main" id="{F7848A44-3BD8-D9B0-F774-5EC73331FF0B}"/>
              </a:ext>
            </a:extLst>
          </p:cNvPr>
          <p:cNvSpPr txBox="1">
            <a:spLocks/>
          </p:cNvSpPr>
          <p:nvPr/>
        </p:nvSpPr>
        <p:spPr>
          <a:xfrm>
            <a:off x="5057191" y="4368807"/>
            <a:ext cx="3814093" cy="66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658050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Requirements of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Edge Computing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2241D9AB-248E-8B9E-3F32-FE35474B0AFC}"/>
              </a:ext>
            </a:extLst>
          </p:cNvPr>
          <p:cNvSpPr txBox="1">
            <a:spLocks/>
          </p:cNvSpPr>
          <p:nvPr/>
        </p:nvSpPr>
        <p:spPr>
          <a:xfrm>
            <a:off x="2957346" y="2095258"/>
            <a:ext cx="3814093" cy="1403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Computational Power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Memory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9167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General Architecture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3" name="Graphic 2" descr="School girl with solid fill">
            <a:extLst>
              <a:ext uri="{FF2B5EF4-FFF2-40B4-BE49-F238E27FC236}">
                <a16:creationId xmlns:a16="http://schemas.microsoft.com/office/drawing/2014/main" id="{AA6F9F6A-3117-DA4F-7B03-E3AA5151B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88" y="1804798"/>
            <a:ext cx="974960" cy="1106844"/>
          </a:xfrm>
          <a:prstGeom prst="rect">
            <a:avLst/>
          </a:prstGeom>
        </p:spPr>
      </p:pic>
      <p:pic>
        <p:nvPicPr>
          <p:cNvPr id="5" name="Picture 4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4D728551-D670-AB84-54F1-6B0A3A87F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439" y="1962540"/>
            <a:ext cx="831373" cy="831373"/>
          </a:xfrm>
          <a:prstGeom prst="rect">
            <a:avLst/>
          </a:prstGeom>
        </p:spPr>
      </p:pic>
      <p:pic>
        <p:nvPicPr>
          <p:cNvPr id="11" name="Picture 10" descr="Clouds and blue sky">
            <a:extLst>
              <a:ext uri="{FF2B5EF4-FFF2-40B4-BE49-F238E27FC236}">
                <a16:creationId xmlns:a16="http://schemas.microsoft.com/office/drawing/2014/main" id="{E7B8DE81-1763-BA93-14AE-545FAA18E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902" y="1846627"/>
            <a:ext cx="3195044" cy="2130030"/>
          </a:xfrm>
          <a:prstGeom prst="rect">
            <a:avLst/>
          </a:prstGeom>
        </p:spPr>
      </p:pic>
      <p:pic>
        <p:nvPicPr>
          <p:cNvPr id="13" name="Graphic 12" descr="Laptop with solid fill">
            <a:extLst>
              <a:ext uri="{FF2B5EF4-FFF2-40B4-BE49-F238E27FC236}">
                <a16:creationId xmlns:a16="http://schemas.microsoft.com/office/drawing/2014/main" id="{C72FAD9B-749B-FF7A-FB15-EA7B69094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282" y="3034996"/>
            <a:ext cx="914400" cy="914400"/>
          </a:xfrm>
          <a:prstGeom prst="rect">
            <a:avLst/>
          </a:prstGeom>
        </p:spPr>
      </p:pic>
      <p:pic>
        <p:nvPicPr>
          <p:cNvPr id="14" name="Graphic 13" descr="Laptop with solid fill">
            <a:extLst>
              <a:ext uri="{FF2B5EF4-FFF2-40B4-BE49-F238E27FC236}">
                <a16:creationId xmlns:a16="http://schemas.microsoft.com/office/drawing/2014/main" id="{A5BEA417-FAA3-C592-ED96-DB100D10E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6193" y="1837930"/>
            <a:ext cx="914400" cy="914400"/>
          </a:xfrm>
          <a:prstGeom prst="rect">
            <a:avLst/>
          </a:prstGeom>
        </p:spPr>
      </p:pic>
      <p:pic>
        <p:nvPicPr>
          <p:cNvPr id="15" name="Graphic 14" descr="Laptop with solid fill">
            <a:extLst>
              <a:ext uri="{FF2B5EF4-FFF2-40B4-BE49-F238E27FC236}">
                <a16:creationId xmlns:a16="http://schemas.microsoft.com/office/drawing/2014/main" id="{C02FAC40-ADBB-7EEB-83F8-A7D58047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5282" y="1861245"/>
            <a:ext cx="914400" cy="914400"/>
          </a:xfrm>
          <a:prstGeom prst="rect">
            <a:avLst/>
          </a:prstGeom>
        </p:spPr>
      </p:pic>
      <p:pic>
        <p:nvPicPr>
          <p:cNvPr id="16" name="Graphic 15" descr="Laptop with solid fill">
            <a:extLst>
              <a:ext uri="{FF2B5EF4-FFF2-40B4-BE49-F238E27FC236}">
                <a16:creationId xmlns:a16="http://schemas.microsoft.com/office/drawing/2014/main" id="{4AB6B009-19DC-8044-E372-0794A95B5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6193" y="3034996"/>
            <a:ext cx="914400" cy="914400"/>
          </a:xfrm>
          <a:prstGeom prst="rect">
            <a:avLst/>
          </a:prstGeom>
        </p:spPr>
      </p:pic>
      <p:pic>
        <p:nvPicPr>
          <p:cNvPr id="18" name="Graphic 17" descr="Male profile with solid fill">
            <a:extLst>
              <a:ext uri="{FF2B5EF4-FFF2-40B4-BE49-F238E27FC236}">
                <a16:creationId xmlns:a16="http://schemas.microsoft.com/office/drawing/2014/main" id="{C352AF20-EBB2-0A33-3E3F-238E25E70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85" y="3416994"/>
            <a:ext cx="997812" cy="997812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B49F4683-0F9C-7FBA-70FC-504C89715934}"/>
              </a:ext>
            </a:extLst>
          </p:cNvPr>
          <p:cNvSpPr/>
          <p:nvPr/>
        </p:nvSpPr>
        <p:spPr>
          <a:xfrm>
            <a:off x="941004" y="2355366"/>
            <a:ext cx="997812" cy="669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49;p14">
            <a:extLst>
              <a:ext uri="{FF2B5EF4-FFF2-40B4-BE49-F238E27FC236}">
                <a16:creationId xmlns:a16="http://schemas.microsoft.com/office/drawing/2014/main" id="{527A426E-FFB4-3C01-C8DE-50B1EE8A4970}"/>
              </a:ext>
            </a:extLst>
          </p:cNvPr>
          <p:cNvSpPr txBox="1">
            <a:spLocks/>
          </p:cNvSpPr>
          <p:nvPr/>
        </p:nvSpPr>
        <p:spPr>
          <a:xfrm>
            <a:off x="174054" y="2668450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1) Runs application</a:t>
            </a:r>
          </a:p>
        </p:txBody>
      </p:sp>
      <p:pic>
        <p:nvPicPr>
          <p:cNvPr id="24" name="Picture 23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086ECE65-D15E-2E10-A918-EEBEB11F8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439" y="3467835"/>
            <a:ext cx="831373" cy="831373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0769479D-5566-DD9E-B676-9C26A0EDAE10}"/>
              </a:ext>
            </a:extLst>
          </p:cNvPr>
          <p:cNvSpPr/>
          <p:nvPr/>
        </p:nvSpPr>
        <p:spPr>
          <a:xfrm>
            <a:off x="941004" y="3882404"/>
            <a:ext cx="997812" cy="669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rved Left Arrow 25">
            <a:extLst>
              <a:ext uri="{FF2B5EF4-FFF2-40B4-BE49-F238E27FC236}">
                <a16:creationId xmlns:a16="http://schemas.microsoft.com/office/drawing/2014/main" id="{278B9B86-8053-5EDF-9863-15040168D56A}"/>
              </a:ext>
            </a:extLst>
          </p:cNvPr>
          <p:cNvSpPr/>
          <p:nvPr/>
        </p:nvSpPr>
        <p:spPr>
          <a:xfrm rot="18311168">
            <a:off x="2348485" y="1706813"/>
            <a:ext cx="288771" cy="4784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Left Arrow 26">
            <a:extLst>
              <a:ext uri="{FF2B5EF4-FFF2-40B4-BE49-F238E27FC236}">
                <a16:creationId xmlns:a16="http://schemas.microsoft.com/office/drawing/2014/main" id="{BF579306-6210-2573-6810-39A23F104F74}"/>
              </a:ext>
            </a:extLst>
          </p:cNvPr>
          <p:cNvSpPr/>
          <p:nvPr/>
        </p:nvSpPr>
        <p:spPr>
          <a:xfrm rot="18311168">
            <a:off x="2326715" y="3238570"/>
            <a:ext cx="288771" cy="4784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Google Shape;149;p14">
            <a:extLst>
              <a:ext uri="{FF2B5EF4-FFF2-40B4-BE49-F238E27FC236}">
                <a16:creationId xmlns:a16="http://schemas.microsoft.com/office/drawing/2014/main" id="{DA9F6961-B225-C3C8-2857-38C2AB6446ED}"/>
              </a:ext>
            </a:extLst>
          </p:cNvPr>
          <p:cNvSpPr txBox="1">
            <a:spLocks/>
          </p:cNvSpPr>
          <p:nvPr/>
        </p:nvSpPr>
        <p:spPr>
          <a:xfrm>
            <a:off x="1439910" y="1096872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2) Local processing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0A00901-B8ED-1825-81FE-3CB74CFB98CA}"/>
              </a:ext>
            </a:extLst>
          </p:cNvPr>
          <p:cNvSpPr/>
          <p:nvPr/>
        </p:nvSpPr>
        <p:spPr>
          <a:xfrm>
            <a:off x="2609161" y="2323504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D5B98974-EA89-9005-50CA-014228170327}"/>
              </a:ext>
            </a:extLst>
          </p:cNvPr>
          <p:cNvSpPr/>
          <p:nvPr/>
        </p:nvSpPr>
        <p:spPr>
          <a:xfrm>
            <a:off x="2609161" y="3802931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49;p14">
            <a:extLst>
              <a:ext uri="{FF2B5EF4-FFF2-40B4-BE49-F238E27FC236}">
                <a16:creationId xmlns:a16="http://schemas.microsoft.com/office/drawing/2014/main" id="{E9E4CCE6-17F6-B76B-E4E7-E70AB331D031}"/>
              </a:ext>
            </a:extLst>
          </p:cNvPr>
          <p:cNvSpPr txBox="1">
            <a:spLocks/>
          </p:cNvSpPr>
          <p:nvPr/>
        </p:nvSpPr>
        <p:spPr>
          <a:xfrm>
            <a:off x="2702528" y="1710188"/>
            <a:ext cx="2853920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3) Intensive processing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4F45F28B-04A8-CEAC-D678-181EC7AB4042}"/>
              </a:ext>
            </a:extLst>
          </p:cNvPr>
          <p:cNvSpPr/>
          <p:nvPr/>
        </p:nvSpPr>
        <p:spPr>
          <a:xfrm rot="10800000">
            <a:off x="2609161" y="2569400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52D40955-11F6-2F30-9D2F-BD256020C011}"/>
              </a:ext>
            </a:extLst>
          </p:cNvPr>
          <p:cNvSpPr/>
          <p:nvPr/>
        </p:nvSpPr>
        <p:spPr>
          <a:xfrm rot="10800000">
            <a:off x="2609160" y="4033102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149;p14">
            <a:extLst>
              <a:ext uri="{FF2B5EF4-FFF2-40B4-BE49-F238E27FC236}">
                <a16:creationId xmlns:a16="http://schemas.microsoft.com/office/drawing/2014/main" id="{EB263F4D-F851-3BA7-49CF-7987D5A2B81F}"/>
              </a:ext>
            </a:extLst>
          </p:cNvPr>
          <p:cNvSpPr txBox="1">
            <a:spLocks/>
          </p:cNvSpPr>
          <p:nvPr/>
        </p:nvSpPr>
        <p:spPr>
          <a:xfrm>
            <a:off x="2876442" y="2369223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4) Result</a:t>
            </a:r>
          </a:p>
        </p:txBody>
      </p:sp>
    </p:spTree>
    <p:extLst>
      <p:ext uri="{BB962C8B-B14F-4D97-AF65-F5344CB8AC3E}">
        <p14:creationId xmlns:p14="http://schemas.microsoft.com/office/powerpoint/2010/main" val="7563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Characteristics of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General Architecture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2241D9AB-248E-8B9E-3F32-FE35474B0AFC}"/>
              </a:ext>
            </a:extLst>
          </p:cNvPr>
          <p:cNvSpPr txBox="1">
            <a:spLocks/>
          </p:cNvSpPr>
          <p:nvPr/>
        </p:nvSpPr>
        <p:spPr>
          <a:xfrm>
            <a:off x="4983037" y="2345032"/>
            <a:ext cx="3814093" cy="208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Communication round-trip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Dedicated Cloud Provider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If Edge servers </a:t>
            </a: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Wingdings" pitchFamily="2" charset="2"/>
              </a:rPr>
              <a:t></a:t>
            </a: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 Scalability?</a:t>
            </a:r>
          </a:p>
        </p:txBody>
      </p:sp>
      <p:sp>
        <p:nvSpPr>
          <p:cNvPr id="3" name="Google Shape;149;p14">
            <a:extLst>
              <a:ext uri="{FF2B5EF4-FFF2-40B4-BE49-F238E27FC236}">
                <a16:creationId xmlns:a16="http://schemas.microsoft.com/office/drawing/2014/main" id="{E9425BD9-1970-7E34-9CE4-029E391D3DD2}"/>
              </a:ext>
            </a:extLst>
          </p:cNvPr>
          <p:cNvSpPr txBox="1">
            <a:spLocks/>
          </p:cNvSpPr>
          <p:nvPr/>
        </p:nvSpPr>
        <p:spPr>
          <a:xfrm>
            <a:off x="154362" y="2345033"/>
            <a:ext cx="3814093" cy="208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Easy Data Management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Unlimited Compute Power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Unlimited Memory</a:t>
            </a:r>
          </a:p>
        </p:txBody>
      </p:sp>
      <p:sp>
        <p:nvSpPr>
          <p:cNvPr id="4" name="Google Shape;149;p14">
            <a:extLst>
              <a:ext uri="{FF2B5EF4-FFF2-40B4-BE49-F238E27FC236}">
                <a16:creationId xmlns:a16="http://schemas.microsoft.com/office/drawing/2014/main" id="{A64B73B2-67C5-AE63-133D-BB3F426AD2E5}"/>
              </a:ext>
            </a:extLst>
          </p:cNvPr>
          <p:cNvSpPr txBox="1">
            <a:spLocks/>
          </p:cNvSpPr>
          <p:nvPr/>
        </p:nvSpPr>
        <p:spPr>
          <a:xfrm>
            <a:off x="810124" y="1762444"/>
            <a:ext cx="1740570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00B050"/>
                </a:solidFill>
                <a:latin typeface="Lora"/>
                <a:ea typeface="Lora"/>
                <a:cs typeface="Lora"/>
                <a:sym typeface="Lora"/>
              </a:rPr>
              <a:t>Advantages</a:t>
            </a:r>
          </a:p>
        </p:txBody>
      </p:sp>
      <p:sp>
        <p:nvSpPr>
          <p:cNvPr id="5" name="Google Shape;149;p14">
            <a:extLst>
              <a:ext uri="{FF2B5EF4-FFF2-40B4-BE49-F238E27FC236}">
                <a16:creationId xmlns:a16="http://schemas.microsoft.com/office/drawing/2014/main" id="{9611DA44-542E-A8B8-A896-B2D5926F64F7}"/>
              </a:ext>
            </a:extLst>
          </p:cNvPr>
          <p:cNvSpPr txBox="1">
            <a:spLocks/>
          </p:cNvSpPr>
          <p:nvPr/>
        </p:nvSpPr>
        <p:spPr>
          <a:xfrm>
            <a:off x="5686925" y="1762444"/>
            <a:ext cx="2133602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Disadvantages</a:t>
            </a:r>
          </a:p>
        </p:txBody>
      </p:sp>
    </p:spTree>
    <p:extLst>
      <p:ext uri="{BB962C8B-B14F-4D97-AF65-F5344CB8AC3E}">
        <p14:creationId xmlns:p14="http://schemas.microsoft.com/office/powerpoint/2010/main" val="2135670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Proposed Architecture?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3" name="Graphic 2" descr="School girl with solid fill">
            <a:extLst>
              <a:ext uri="{FF2B5EF4-FFF2-40B4-BE49-F238E27FC236}">
                <a16:creationId xmlns:a16="http://schemas.microsoft.com/office/drawing/2014/main" id="{AA6F9F6A-3117-DA4F-7B03-E3AA5151B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88" y="1804798"/>
            <a:ext cx="974960" cy="1106844"/>
          </a:xfrm>
          <a:prstGeom prst="rect">
            <a:avLst/>
          </a:prstGeom>
        </p:spPr>
      </p:pic>
      <p:pic>
        <p:nvPicPr>
          <p:cNvPr id="5" name="Picture 4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4D728551-D670-AB84-54F1-6B0A3A87F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439" y="1962540"/>
            <a:ext cx="831373" cy="831373"/>
          </a:xfrm>
          <a:prstGeom prst="rect">
            <a:avLst/>
          </a:prstGeom>
        </p:spPr>
      </p:pic>
      <p:pic>
        <p:nvPicPr>
          <p:cNvPr id="11" name="Picture 10" descr="Clouds and blue sky">
            <a:extLst>
              <a:ext uri="{FF2B5EF4-FFF2-40B4-BE49-F238E27FC236}">
                <a16:creationId xmlns:a16="http://schemas.microsoft.com/office/drawing/2014/main" id="{E7B8DE81-1763-BA93-14AE-545FAA18E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897" y="796230"/>
            <a:ext cx="3014975" cy="2009984"/>
          </a:xfrm>
          <a:prstGeom prst="rect">
            <a:avLst/>
          </a:prstGeom>
        </p:spPr>
      </p:pic>
      <p:pic>
        <p:nvPicPr>
          <p:cNvPr id="13" name="Graphic 12" descr="Laptop with solid fill">
            <a:extLst>
              <a:ext uri="{FF2B5EF4-FFF2-40B4-BE49-F238E27FC236}">
                <a16:creationId xmlns:a16="http://schemas.microsoft.com/office/drawing/2014/main" id="{C72FAD9B-749B-FF7A-FB15-EA7B69094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1075" y="1981200"/>
            <a:ext cx="914400" cy="914400"/>
          </a:xfrm>
          <a:prstGeom prst="rect">
            <a:avLst/>
          </a:prstGeom>
        </p:spPr>
      </p:pic>
      <p:pic>
        <p:nvPicPr>
          <p:cNvPr id="14" name="Graphic 13" descr="Laptop with solid fill">
            <a:extLst>
              <a:ext uri="{FF2B5EF4-FFF2-40B4-BE49-F238E27FC236}">
                <a16:creationId xmlns:a16="http://schemas.microsoft.com/office/drawing/2014/main" id="{A5BEA417-FAA3-C592-ED96-DB100D10E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1986" y="784134"/>
            <a:ext cx="914400" cy="914400"/>
          </a:xfrm>
          <a:prstGeom prst="rect">
            <a:avLst/>
          </a:prstGeom>
        </p:spPr>
      </p:pic>
      <p:pic>
        <p:nvPicPr>
          <p:cNvPr id="15" name="Graphic 14" descr="Laptop with solid fill">
            <a:extLst>
              <a:ext uri="{FF2B5EF4-FFF2-40B4-BE49-F238E27FC236}">
                <a16:creationId xmlns:a16="http://schemas.microsoft.com/office/drawing/2014/main" id="{C02FAC40-ADBB-7EEB-83F8-A7D58047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1075" y="807449"/>
            <a:ext cx="914400" cy="914400"/>
          </a:xfrm>
          <a:prstGeom prst="rect">
            <a:avLst/>
          </a:prstGeom>
        </p:spPr>
      </p:pic>
      <p:pic>
        <p:nvPicPr>
          <p:cNvPr id="16" name="Graphic 15" descr="Laptop with solid fill">
            <a:extLst>
              <a:ext uri="{FF2B5EF4-FFF2-40B4-BE49-F238E27FC236}">
                <a16:creationId xmlns:a16="http://schemas.microsoft.com/office/drawing/2014/main" id="{4AB6B009-19DC-8044-E372-0794A95B5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71986" y="1981200"/>
            <a:ext cx="914400" cy="914400"/>
          </a:xfrm>
          <a:prstGeom prst="rect">
            <a:avLst/>
          </a:prstGeom>
        </p:spPr>
      </p:pic>
      <p:pic>
        <p:nvPicPr>
          <p:cNvPr id="18" name="Graphic 17" descr="Male profile with solid fill">
            <a:extLst>
              <a:ext uri="{FF2B5EF4-FFF2-40B4-BE49-F238E27FC236}">
                <a16:creationId xmlns:a16="http://schemas.microsoft.com/office/drawing/2014/main" id="{C352AF20-EBB2-0A33-3E3F-238E25E70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85" y="3416994"/>
            <a:ext cx="997812" cy="997812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B49F4683-0F9C-7FBA-70FC-504C89715934}"/>
              </a:ext>
            </a:extLst>
          </p:cNvPr>
          <p:cNvSpPr/>
          <p:nvPr/>
        </p:nvSpPr>
        <p:spPr>
          <a:xfrm>
            <a:off x="941004" y="2355366"/>
            <a:ext cx="997812" cy="669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49;p14">
            <a:extLst>
              <a:ext uri="{FF2B5EF4-FFF2-40B4-BE49-F238E27FC236}">
                <a16:creationId xmlns:a16="http://schemas.microsoft.com/office/drawing/2014/main" id="{527A426E-FFB4-3C01-C8DE-50B1EE8A4970}"/>
              </a:ext>
            </a:extLst>
          </p:cNvPr>
          <p:cNvSpPr txBox="1">
            <a:spLocks/>
          </p:cNvSpPr>
          <p:nvPr/>
        </p:nvSpPr>
        <p:spPr>
          <a:xfrm>
            <a:off x="174054" y="2668450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1) Runs application</a:t>
            </a:r>
          </a:p>
        </p:txBody>
      </p:sp>
      <p:pic>
        <p:nvPicPr>
          <p:cNvPr id="24" name="Picture 23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086ECE65-D15E-2E10-A918-EEBEB11F8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439" y="3467835"/>
            <a:ext cx="831373" cy="831373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0769479D-5566-DD9E-B676-9C26A0EDAE10}"/>
              </a:ext>
            </a:extLst>
          </p:cNvPr>
          <p:cNvSpPr/>
          <p:nvPr/>
        </p:nvSpPr>
        <p:spPr>
          <a:xfrm>
            <a:off x="941004" y="3882404"/>
            <a:ext cx="997812" cy="669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rved Left Arrow 25">
            <a:extLst>
              <a:ext uri="{FF2B5EF4-FFF2-40B4-BE49-F238E27FC236}">
                <a16:creationId xmlns:a16="http://schemas.microsoft.com/office/drawing/2014/main" id="{278B9B86-8053-5EDF-9863-15040168D56A}"/>
              </a:ext>
            </a:extLst>
          </p:cNvPr>
          <p:cNvSpPr/>
          <p:nvPr/>
        </p:nvSpPr>
        <p:spPr>
          <a:xfrm rot="18311168">
            <a:off x="2348485" y="1706813"/>
            <a:ext cx="288771" cy="4784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urved Left Arrow 26">
            <a:extLst>
              <a:ext uri="{FF2B5EF4-FFF2-40B4-BE49-F238E27FC236}">
                <a16:creationId xmlns:a16="http://schemas.microsoft.com/office/drawing/2014/main" id="{BF579306-6210-2573-6810-39A23F104F74}"/>
              </a:ext>
            </a:extLst>
          </p:cNvPr>
          <p:cNvSpPr/>
          <p:nvPr/>
        </p:nvSpPr>
        <p:spPr>
          <a:xfrm rot="18311168">
            <a:off x="2326715" y="3238570"/>
            <a:ext cx="288771" cy="4784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Google Shape;149;p14">
            <a:extLst>
              <a:ext uri="{FF2B5EF4-FFF2-40B4-BE49-F238E27FC236}">
                <a16:creationId xmlns:a16="http://schemas.microsoft.com/office/drawing/2014/main" id="{DA9F6961-B225-C3C8-2857-38C2AB6446ED}"/>
              </a:ext>
            </a:extLst>
          </p:cNvPr>
          <p:cNvSpPr txBox="1">
            <a:spLocks/>
          </p:cNvSpPr>
          <p:nvPr/>
        </p:nvSpPr>
        <p:spPr>
          <a:xfrm>
            <a:off x="1439910" y="1096872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2) Local processing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0A00901-B8ED-1825-81FE-3CB74CFB98CA}"/>
              </a:ext>
            </a:extLst>
          </p:cNvPr>
          <p:cNvSpPr/>
          <p:nvPr/>
        </p:nvSpPr>
        <p:spPr>
          <a:xfrm>
            <a:off x="2609161" y="2323504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D5B98974-EA89-9005-50CA-014228170327}"/>
              </a:ext>
            </a:extLst>
          </p:cNvPr>
          <p:cNvSpPr/>
          <p:nvPr/>
        </p:nvSpPr>
        <p:spPr>
          <a:xfrm>
            <a:off x="2609161" y="3802931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149;p14">
            <a:extLst>
              <a:ext uri="{FF2B5EF4-FFF2-40B4-BE49-F238E27FC236}">
                <a16:creationId xmlns:a16="http://schemas.microsoft.com/office/drawing/2014/main" id="{E9E4CCE6-17F6-B76B-E4E7-E70AB331D031}"/>
              </a:ext>
            </a:extLst>
          </p:cNvPr>
          <p:cNvSpPr txBox="1">
            <a:spLocks/>
          </p:cNvSpPr>
          <p:nvPr/>
        </p:nvSpPr>
        <p:spPr>
          <a:xfrm>
            <a:off x="2702528" y="1710188"/>
            <a:ext cx="2853920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3) Intensive processing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4F45F28B-04A8-CEAC-D678-181EC7AB4042}"/>
              </a:ext>
            </a:extLst>
          </p:cNvPr>
          <p:cNvSpPr/>
          <p:nvPr/>
        </p:nvSpPr>
        <p:spPr>
          <a:xfrm rot="10800000">
            <a:off x="2609161" y="2569400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52D40955-11F6-2F30-9D2F-BD256020C011}"/>
              </a:ext>
            </a:extLst>
          </p:cNvPr>
          <p:cNvSpPr/>
          <p:nvPr/>
        </p:nvSpPr>
        <p:spPr>
          <a:xfrm rot="10800000">
            <a:off x="2609160" y="4033102"/>
            <a:ext cx="2885259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149;p14">
            <a:extLst>
              <a:ext uri="{FF2B5EF4-FFF2-40B4-BE49-F238E27FC236}">
                <a16:creationId xmlns:a16="http://schemas.microsoft.com/office/drawing/2014/main" id="{EB263F4D-F851-3BA7-49CF-7987D5A2B81F}"/>
              </a:ext>
            </a:extLst>
          </p:cNvPr>
          <p:cNvSpPr txBox="1">
            <a:spLocks/>
          </p:cNvSpPr>
          <p:nvPr/>
        </p:nvSpPr>
        <p:spPr>
          <a:xfrm>
            <a:off x="2876442" y="2369223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 algn="ctr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4) Result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7A378-2E02-3DCC-37BA-B0EDD666353A}"/>
              </a:ext>
            </a:extLst>
          </p:cNvPr>
          <p:cNvGrpSpPr/>
          <p:nvPr/>
        </p:nvGrpSpPr>
        <p:grpSpPr>
          <a:xfrm>
            <a:off x="5960897" y="3057815"/>
            <a:ext cx="3016154" cy="2111466"/>
            <a:chOff x="5960897" y="3057815"/>
            <a:chExt cx="3016154" cy="2111466"/>
          </a:xfrm>
        </p:grpSpPr>
        <p:pic>
          <p:nvPicPr>
            <p:cNvPr id="4" name="Picture 3" descr="Sunset with red clouds">
              <a:extLst>
                <a:ext uri="{FF2B5EF4-FFF2-40B4-BE49-F238E27FC236}">
                  <a16:creationId xmlns:a16="http://schemas.microsoft.com/office/drawing/2014/main" id="{069140C2-234D-0772-F2BD-9D1E32C6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0897" y="3088880"/>
              <a:ext cx="3016154" cy="2009984"/>
            </a:xfrm>
            <a:prstGeom prst="rect">
              <a:avLst/>
            </a:prstGeom>
          </p:spPr>
        </p:pic>
        <p:pic>
          <p:nvPicPr>
            <p:cNvPr id="6" name="Graphic 5" descr="Laptop with solid fill">
              <a:extLst>
                <a:ext uri="{FF2B5EF4-FFF2-40B4-BE49-F238E27FC236}">
                  <a16:creationId xmlns:a16="http://schemas.microsoft.com/office/drawing/2014/main" id="{2DB07F59-2274-4B81-3619-BE24D547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75" y="4254881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Laptop with solid fill">
              <a:extLst>
                <a:ext uri="{FF2B5EF4-FFF2-40B4-BE49-F238E27FC236}">
                  <a16:creationId xmlns:a16="http://schemas.microsoft.com/office/drawing/2014/main" id="{EB3A6459-F97E-4D4F-8F0F-A8611D7C5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986" y="305781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Laptop with solid fill">
              <a:extLst>
                <a:ext uri="{FF2B5EF4-FFF2-40B4-BE49-F238E27FC236}">
                  <a16:creationId xmlns:a16="http://schemas.microsoft.com/office/drawing/2014/main" id="{A17654D4-BE33-9517-3522-40F854006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75" y="3081130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Laptop with solid fill">
              <a:extLst>
                <a:ext uri="{FF2B5EF4-FFF2-40B4-BE49-F238E27FC236}">
                  <a16:creationId xmlns:a16="http://schemas.microsoft.com/office/drawing/2014/main" id="{BDD99C2B-8E94-4E4C-C21E-6038BD68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986" y="425488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15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Characteristics of </a:t>
            </a:r>
            <a:b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</a:b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Proposed Architecture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" name="Google Shape;149;p14">
            <a:extLst>
              <a:ext uri="{FF2B5EF4-FFF2-40B4-BE49-F238E27FC236}">
                <a16:creationId xmlns:a16="http://schemas.microsoft.com/office/drawing/2014/main" id="{2241D9AB-248E-8B9E-3F32-FE35474B0AFC}"/>
              </a:ext>
            </a:extLst>
          </p:cNvPr>
          <p:cNvSpPr txBox="1">
            <a:spLocks/>
          </p:cNvSpPr>
          <p:nvPr/>
        </p:nvSpPr>
        <p:spPr>
          <a:xfrm>
            <a:off x="4983037" y="2345032"/>
            <a:ext cx="3814093" cy="208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How to manage data?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What if a provider is faulty?</a:t>
            </a:r>
          </a:p>
        </p:txBody>
      </p:sp>
      <p:sp>
        <p:nvSpPr>
          <p:cNvPr id="3" name="Google Shape;149;p14">
            <a:extLst>
              <a:ext uri="{FF2B5EF4-FFF2-40B4-BE49-F238E27FC236}">
                <a16:creationId xmlns:a16="http://schemas.microsoft.com/office/drawing/2014/main" id="{E9425BD9-1970-7E34-9CE4-029E391D3DD2}"/>
              </a:ext>
            </a:extLst>
          </p:cNvPr>
          <p:cNvSpPr txBox="1">
            <a:spLocks/>
          </p:cNvSpPr>
          <p:nvPr/>
        </p:nvSpPr>
        <p:spPr>
          <a:xfrm>
            <a:off x="154362" y="2345033"/>
            <a:ext cx="3814093" cy="208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Cheap round-trip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No dedicated cloud</a:t>
            </a:r>
          </a:p>
          <a:p>
            <a:pPr marL="400050" indent="-285750">
              <a:lnSpc>
                <a:spcPct val="200000"/>
              </a:lnSpc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Scalable</a:t>
            </a:r>
          </a:p>
        </p:txBody>
      </p:sp>
      <p:sp>
        <p:nvSpPr>
          <p:cNvPr id="4" name="Google Shape;149;p14">
            <a:extLst>
              <a:ext uri="{FF2B5EF4-FFF2-40B4-BE49-F238E27FC236}">
                <a16:creationId xmlns:a16="http://schemas.microsoft.com/office/drawing/2014/main" id="{A64B73B2-67C5-AE63-133D-BB3F426AD2E5}"/>
              </a:ext>
            </a:extLst>
          </p:cNvPr>
          <p:cNvSpPr txBox="1">
            <a:spLocks/>
          </p:cNvSpPr>
          <p:nvPr/>
        </p:nvSpPr>
        <p:spPr>
          <a:xfrm>
            <a:off x="810124" y="1762444"/>
            <a:ext cx="1740570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00B050"/>
                </a:solidFill>
                <a:latin typeface="Lora"/>
                <a:ea typeface="Lora"/>
                <a:cs typeface="Lora"/>
                <a:sym typeface="Lora"/>
              </a:rPr>
              <a:t>Advantages</a:t>
            </a:r>
          </a:p>
        </p:txBody>
      </p:sp>
      <p:sp>
        <p:nvSpPr>
          <p:cNvPr id="5" name="Google Shape;149;p14">
            <a:extLst>
              <a:ext uri="{FF2B5EF4-FFF2-40B4-BE49-F238E27FC236}">
                <a16:creationId xmlns:a16="http://schemas.microsoft.com/office/drawing/2014/main" id="{9611DA44-542E-A8B8-A896-B2D5926F64F7}"/>
              </a:ext>
            </a:extLst>
          </p:cNvPr>
          <p:cNvSpPr txBox="1">
            <a:spLocks/>
          </p:cNvSpPr>
          <p:nvPr/>
        </p:nvSpPr>
        <p:spPr>
          <a:xfrm>
            <a:off x="5686925" y="1762444"/>
            <a:ext cx="2133602" cy="67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2000" b="1" dirty="0">
                <a:solidFill>
                  <a:srgbClr val="FF0000"/>
                </a:solidFill>
                <a:latin typeface="Lora"/>
                <a:ea typeface="Lora"/>
                <a:cs typeface="Lora"/>
                <a:sym typeface="Lora"/>
              </a:rPr>
              <a:t>Disadvantages</a:t>
            </a:r>
          </a:p>
        </p:txBody>
      </p:sp>
    </p:spTree>
    <p:extLst>
      <p:ext uri="{BB962C8B-B14F-4D97-AF65-F5344CB8AC3E}">
        <p14:creationId xmlns:p14="http://schemas.microsoft.com/office/powerpoint/2010/main" val="387010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27050" y="0"/>
            <a:ext cx="8043325" cy="1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Serverless-Edge Co-design</a:t>
            </a:r>
            <a:endParaRPr sz="3600" dirty="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3" name="Graphic 2" descr="School girl with solid fill">
            <a:extLst>
              <a:ext uri="{FF2B5EF4-FFF2-40B4-BE49-F238E27FC236}">
                <a16:creationId xmlns:a16="http://schemas.microsoft.com/office/drawing/2014/main" id="{AA6F9F6A-3117-DA4F-7B03-E3AA5151B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88" y="1804798"/>
            <a:ext cx="974960" cy="1106844"/>
          </a:xfrm>
          <a:prstGeom prst="rect">
            <a:avLst/>
          </a:prstGeom>
        </p:spPr>
      </p:pic>
      <p:pic>
        <p:nvPicPr>
          <p:cNvPr id="5" name="Picture 4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4D728551-D670-AB84-54F1-6B0A3A87F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197" y="1942221"/>
            <a:ext cx="831373" cy="8313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A654DB3-FB0C-ADAC-D626-5A3E2169BFA5}"/>
              </a:ext>
            </a:extLst>
          </p:cNvPr>
          <p:cNvGrpSpPr/>
          <p:nvPr/>
        </p:nvGrpSpPr>
        <p:grpSpPr>
          <a:xfrm>
            <a:off x="6768895" y="788399"/>
            <a:ext cx="2186503" cy="1789172"/>
            <a:chOff x="5960897" y="784134"/>
            <a:chExt cx="3014975" cy="2111466"/>
          </a:xfrm>
        </p:grpSpPr>
        <p:pic>
          <p:nvPicPr>
            <p:cNvPr id="11" name="Picture 10" descr="Clouds and blue sky">
              <a:extLst>
                <a:ext uri="{FF2B5EF4-FFF2-40B4-BE49-F238E27FC236}">
                  <a16:creationId xmlns:a16="http://schemas.microsoft.com/office/drawing/2014/main" id="{E7B8DE81-1763-BA93-14AE-545FAA18E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0897" y="796230"/>
              <a:ext cx="3014975" cy="2009984"/>
            </a:xfrm>
            <a:prstGeom prst="rect">
              <a:avLst/>
            </a:prstGeom>
          </p:spPr>
        </p:pic>
        <p:pic>
          <p:nvPicPr>
            <p:cNvPr id="13" name="Graphic 12" descr="Laptop with solid fill">
              <a:extLst>
                <a:ext uri="{FF2B5EF4-FFF2-40B4-BE49-F238E27FC236}">
                  <a16:creationId xmlns:a16="http://schemas.microsoft.com/office/drawing/2014/main" id="{C72FAD9B-749B-FF7A-FB15-EA7B69094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75" y="1981200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Laptop with solid fill">
              <a:extLst>
                <a:ext uri="{FF2B5EF4-FFF2-40B4-BE49-F238E27FC236}">
                  <a16:creationId xmlns:a16="http://schemas.microsoft.com/office/drawing/2014/main" id="{A5BEA417-FAA3-C592-ED96-DB100D10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986" y="784134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Laptop with solid fill">
              <a:extLst>
                <a:ext uri="{FF2B5EF4-FFF2-40B4-BE49-F238E27FC236}">
                  <a16:creationId xmlns:a16="http://schemas.microsoft.com/office/drawing/2014/main" id="{C02FAC40-ADBB-7EEB-83F8-A7D580477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75" y="80744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Laptop with solid fill">
              <a:extLst>
                <a:ext uri="{FF2B5EF4-FFF2-40B4-BE49-F238E27FC236}">
                  <a16:creationId xmlns:a16="http://schemas.microsoft.com/office/drawing/2014/main" id="{4AB6B009-19DC-8044-E372-0794A95B5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986" y="1981200"/>
              <a:ext cx="914400" cy="914400"/>
            </a:xfrm>
            <a:prstGeom prst="rect">
              <a:avLst/>
            </a:prstGeom>
          </p:spPr>
        </p:pic>
      </p:grpSp>
      <p:pic>
        <p:nvPicPr>
          <p:cNvPr id="18" name="Graphic 17" descr="Male profile with solid fill">
            <a:extLst>
              <a:ext uri="{FF2B5EF4-FFF2-40B4-BE49-F238E27FC236}">
                <a16:creationId xmlns:a16="http://schemas.microsoft.com/office/drawing/2014/main" id="{C352AF20-EBB2-0A33-3E3F-238E25E70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85" y="3416994"/>
            <a:ext cx="997812" cy="997812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B49F4683-0F9C-7FBA-70FC-504C89715934}"/>
              </a:ext>
            </a:extLst>
          </p:cNvPr>
          <p:cNvSpPr/>
          <p:nvPr/>
        </p:nvSpPr>
        <p:spPr>
          <a:xfrm>
            <a:off x="941004" y="2355366"/>
            <a:ext cx="997812" cy="669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49;p14">
            <a:extLst>
              <a:ext uri="{FF2B5EF4-FFF2-40B4-BE49-F238E27FC236}">
                <a16:creationId xmlns:a16="http://schemas.microsoft.com/office/drawing/2014/main" id="{527A426E-FFB4-3C01-C8DE-50B1EE8A4970}"/>
              </a:ext>
            </a:extLst>
          </p:cNvPr>
          <p:cNvSpPr txBox="1">
            <a:spLocks/>
          </p:cNvSpPr>
          <p:nvPr/>
        </p:nvSpPr>
        <p:spPr>
          <a:xfrm>
            <a:off x="-116732" y="2715627"/>
            <a:ext cx="2384675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1) Runs application</a:t>
            </a:r>
          </a:p>
        </p:txBody>
      </p:sp>
      <p:pic>
        <p:nvPicPr>
          <p:cNvPr id="24" name="Picture 23" descr="A white cell phone&#10;&#10;Description automatically generated with medium confidence">
            <a:extLst>
              <a:ext uri="{FF2B5EF4-FFF2-40B4-BE49-F238E27FC236}">
                <a16:creationId xmlns:a16="http://schemas.microsoft.com/office/drawing/2014/main" id="{086ECE65-D15E-2E10-A918-EEBEB11F8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197" y="3416994"/>
            <a:ext cx="831373" cy="831373"/>
          </a:xfrm>
          <a:prstGeom prst="rect">
            <a:avLst/>
          </a:prstGeom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0769479D-5566-DD9E-B676-9C26A0EDAE10}"/>
              </a:ext>
            </a:extLst>
          </p:cNvPr>
          <p:cNvSpPr/>
          <p:nvPr/>
        </p:nvSpPr>
        <p:spPr>
          <a:xfrm>
            <a:off x="941004" y="3882404"/>
            <a:ext cx="997812" cy="669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49;p14">
            <a:extLst>
              <a:ext uri="{FF2B5EF4-FFF2-40B4-BE49-F238E27FC236}">
                <a16:creationId xmlns:a16="http://schemas.microsoft.com/office/drawing/2014/main" id="{DA9F6961-B225-C3C8-2857-38C2AB6446ED}"/>
              </a:ext>
            </a:extLst>
          </p:cNvPr>
          <p:cNvSpPr txBox="1">
            <a:spLocks/>
          </p:cNvSpPr>
          <p:nvPr/>
        </p:nvSpPr>
        <p:spPr>
          <a:xfrm>
            <a:off x="1591475" y="1144893"/>
            <a:ext cx="2458332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2) Decision Making</a:t>
            </a:r>
          </a:p>
        </p:txBody>
      </p:sp>
      <p:sp>
        <p:nvSpPr>
          <p:cNvPr id="31" name="Google Shape;149;p14">
            <a:extLst>
              <a:ext uri="{FF2B5EF4-FFF2-40B4-BE49-F238E27FC236}">
                <a16:creationId xmlns:a16="http://schemas.microsoft.com/office/drawing/2014/main" id="{E9E4CCE6-17F6-B76B-E4E7-E70AB331D031}"/>
              </a:ext>
            </a:extLst>
          </p:cNvPr>
          <p:cNvSpPr txBox="1">
            <a:spLocks/>
          </p:cNvSpPr>
          <p:nvPr/>
        </p:nvSpPr>
        <p:spPr>
          <a:xfrm>
            <a:off x="3676456" y="1650239"/>
            <a:ext cx="2853920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3) Data processing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4F45F28B-04A8-CEAC-D678-181EC7AB4042}"/>
              </a:ext>
            </a:extLst>
          </p:cNvPr>
          <p:cNvSpPr/>
          <p:nvPr/>
        </p:nvSpPr>
        <p:spPr>
          <a:xfrm rot="8266916" flipV="1">
            <a:off x="5002656" y="3181667"/>
            <a:ext cx="1983175" cy="542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7A378-2E02-3DCC-37BA-B0EDD666353A}"/>
              </a:ext>
            </a:extLst>
          </p:cNvPr>
          <p:cNvGrpSpPr/>
          <p:nvPr/>
        </p:nvGrpSpPr>
        <p:grpSpPr>
          <a:xfrm>
            <a:off x="6787510" y="2911642"/>
            <a:ext cx="2186503" cy="1703180"/>
            <a:chOff x="5960897" y="3057815"/>
            <a:chExt cx="3016154" cy="2111466"/>
          </a:xfrm>
        </p:grpSpPr>
        <p:pic>
          <p:nvPicPr>
            <p:cNvPr id="4" name="Picture 3" descr="Sunset with red clouds">
              <a:extLst>
                <a:ext uri="{FF2B5EF4-FFF2-40B4-BE49-F238E27FC236}">
                  <a16:creationId xmlns:a16="http://schemas.microsoft.com/office/drawing/2014/main" id="{069140C2-234D-0772-F2BD-9D1E32C6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0897" y="3088880"/>
              <a:ext cx="3016154" cy="2009984"/>
            </a:xfrm>
            <a:prstGeom prst="rect">
              <a:avLst/>
            </a:prstGeom>
          </p:spPr>
        </p:pic>
        <p:pic>
          <p:nvPicPr>
            <p:cNvPr id="6" name="Graphic 5" descr="Laptop with solid fill">
              <a:extLst>
                <a:ext uri="{FF2B5EF4-FFF2-40B4-BE49-F238E27FC236}">
                  <a16:creationId xmlns:a16="http://schemas.microsoft.com/office/drawing/2014/main" id="{2DB07F59-2274-4B81-3619-BE24D547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75" y="4254881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Laptop with solid fill">
              <a:extLst>
                <a:ext uri="{FF2B5EF4-FFF2-40B4-BE49-F238E27FC236}">
                  <a16:creationId xmlns:a16="http://schemas.microsoft.com/office/drawing/2014/main" id="{EB3A6459-F97E-4D4F-8F0F-A8611D7C5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986" y="3057815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Laptop with solid fill">
              <a:extLst>
                <a:ext uri="{FF2B5EF4-FFF2-40B4-BE49-F238E27FC236}">
                  <a16:creationId xmlns:a16="http://schemas.microsoft.com/office/drawing/2014/main" id="{A17654D4-BE33-9517-3522-40F854006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75" y="3081130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Laptop with solid fill">
              <a:extLst>
                <a:ext uri="{FF2B5EF4-FFF2-40B4-BE49-F238E27FC236}">
                  <a16:creationId xmlns:a16="http://schemas.microsoft.com/office/drawing/2014/main" id="{BDD99C2B-8E94-4E4C-C21E-6038BD68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71986" y="4254881"/>
              <a:ext cx="914400" cy="91440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4F2FC1C-CD1E-8FF8-A506-F268357E8747}"/>
              </a:ext>
            </a:extLst>
          </p:cNvPr>
          <p:cNvSpPr/>
          <p:nvPr/>
        </p:nvSpPr>
        <p:spPr>
          <a:xfrm>
            <a:off x="2334125" y="1781249"/>
            <a:ext cx="1211180" cy="25179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149;p14">
            <a:extLst>
              <a:ext uri="{FF2B5EF4-FFF2-40B4-BE49-F238E27FC236}">
                <a16:creationId xmlns:a16="http://schemas.microsoft.com/office/drawing/2014/main" id="{73D3CF8D-2A24-842D-6A78-AA6A0A673285}"/>
              </a:ext>
            </a:extLst>
          </p:cNvPr>
          <p:cNvSpPr txBox="1">
            <a:spLocks/>
          </p:cNvSpPr>
          <p:nvPr/>
        </p:nvSpPr>
        <p:spPr>
          <a:xfrm>
            <a:off x="2484955" y="4079575"/>
            <a:ext cx="909520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accent1"/>
                </a:solidFill>
                <a:latin typeface="Lora"/>
                <a:ea typeface="Lora"/>
                <a:cs typeface="Lora"/>
                <a:sym typeface="Lora"/>
              </a:rPr>
              <a:t>Shim</a:t>
            </a:r>
          </a:p>
        </p:txBody>
      </p:sp>
      <p:sp>
        <p:nvSpPr>
          <p:cNvPr id="20" name="Google Shape;149;p14">
            <a:extLst>
              <a:ext uri="{FF2B5EF4-FFF2-40B4-BE49-F238E27FC236}">
                <a16:creationId xmlns:a16="http://schemas.microsoft.com/office/drawing/2014/main" id="{46BB438B-12CC-8381-A594-5F1B192FA171}"/>
              </a:ext>
            </a:extLst>
          </p:cNvPr>
          <p:cNvSpPr txBox="1">
            <a:spLocks/>
          </p:cNvSpPr>
          <p:nvPr/>
        </p:nvSpPr>
        <p:spPr>
          <a:xfrm>
            <a:off x="5439298" y="4177833"/>
            <a:ext cx="1363138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4) Results</a:t>
            </a:r>
          </a:p>
        </p:txBody>
      </p:sp>
      <p:sp>
        <p:nvSpPr>
          <p:cNvPr id="35" name="Google Shape;149;p14">
            <a:extLst>
              <a:ext uri="{FF2B5EF4-FFF2-40B4-BE49-F238E27FC236}">
                <a16:creationId xmlns:a16="http://schemas.microsoft.com/office/drawing/2014/main" id="{EA328A17-5A6B-A395-CECB-EDA12EAF455B}"/>
              </a:ext>
            </a:extLst>
          </p:cNvPr>
          <p:cNvSpPr txBox="1">
            <a:spLocks/>
          </p:cNvSpPr>
          <p:nvPr/>
        </p:nvSpPr>
        <p:spPr>
          <a:xfrm>
            <a:off x="6685486" y="2306302"/>
            <a:ext cx="2390550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accent1"/>
                </a:solidFill>
                <a:latin typeface="Lora"/>
                <a:ea typeface="Lora"/>
                <a:cs typeface="Lora"/>
                <a:sym typeface="Lora"/>
              </a:rPr>
              <a:t>Serverless Clouds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6C72B287-6262-FEAE-6929-85BFE5F8580B}"/>
              </a:ext>
            </a:extLst>
          </p:cNvPr>
          <p:cNvSpPr/>
          <p:nvPr/>
        </p:nvSpPr>
        <p:spPr>
          <a:xfrm>
            <a:off x="3597820" y="3076879"/>
            <a:ext cx="3171076" cy="7024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DCE55823-E4A1-153B-38DC-A49DCA981B4D}"/>
              </a:ext>
            </a:extLst>
          </p:cNvPr>
          <p:cNvSpPr/>
          <p:nvPr/>
        </p:nvSpPr>
        <p:spPr>
          <a:xfrm>
            <a:off x="3541196" y="2260125"/>
            <a:ext cx="3171076" cy="7024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Graphic 38" descr="Clipboard Partially Checked with solid fill">
            <a:extLst>
              <a:ext uri="{FF2B5EF4-FFF2-40B4-BE49-F238E27FC236}">
                <a16:creationId xmlns:a16="http://schemas.microsoft.com/office/drawing/2014/main" id="{9FD2CED3-D77B-E2E8-91BF-86BFDC5DD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60861" y="3894646"/>
            <a:ext cx="1040320" cy="1040320"/>
          </a:xfrm>
          <a:prstGeom prst="rect">
            <a:avLst/>
          </a:prstGeom>
        </p:spPr>
      </p:pic>
      <p:sp>
        <p:nvSpPr>
          <p:cNvPr id="40" name="Google Shape;149;p14">
            <a:extLst>
              <a:ext uri="{FF2B5EF4-FFF2-40B4-BE49-F238E27FC236}">
                <a16:creationId xmlns:a16="http://schemas.microsoft.com/office/drawing/2014/main" id="{4D26D8EF-52B6-1E01-8CA7-84B9FDE85790}"/>
              </a:ext>
            </a:extLst>
          </p:cNvPr>
          <p:cNvSpPr txBox="1">
            <a:spLocks/>
          </p:cNvSpPr>
          <p:nvPr/>
        </p:nvSpPr>
        <p:spPr>
          <a:xfrm>
            <a:off x="4546368" y="4590105"/>
            <a:ext cx="1211180" cy="68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lnSpc>
                <a:spcPct val="200000"/>
              </a:lnSpc>
              <a:buClr>
                <a:schemeClr val="dk1"/>
              </a:buClr>
              <a:buSzPts val="1800"/>
              <a:buNone/>
            </a:pPr>
            <a:r>
              <a:rPr lang="en-US" sz="1800" b="1" dirty="0">
                <a:solidFill>
                  <a:schemeClr val="accent1"/>
                </a:solidFill>
                <a:latin typeface="Lora"/>
                <a:ea typeface="Lora"/>
                <a:cs typeface="Lora"/>
                <a:sym typeface="Lora"/>
              </a:rPr>
              <a:t>Verifier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CE569D5B-7163-AA9E-0CA4-76C5C05F1C39}"/>
              </a:ext>
            </a:extLst>
          </p:cNvPr>
          <p:cNvSpPr/>
          <p:nvPr/>
        </p:nvSpPr>
        <p:spPr>
          <a:xfrm rot="8131216">
            <a:off x="5309624" y="3829282"/>
            <a:ext cx="1630229" cy="578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 animBg="1"/>
      <p:bldP spid="28" grpId="0"/>
      <p:bldP spid="31" grpId="0"/>
      <p:bldP spid="32" grpId="0" animBg="1"/>
      <p:bldP spid="2" grpId="0" animBg="1"/>
      <p:bldP spid="12" grpId="0"/>
      <p:bldP spid="20" grpId="0"/>
      <p:bldP spid="35" grpId="0"/>
      <p:bldP spid="36" grpId="0" animBg="1"/>
      <p:bldP spid="37" grpId="0" animBg="1"/>
      <p:bldP spid="40" grpId="0"/>
      <p:bldP spid="44" grpId="0" animBg="1"/>
    </p:bld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391</Words>
  <Application>Microsoft Macintosh PowerPoint</Application>
  <PresentationFormat>On-screen Show (16:9)</PresentationFormat>
  <Paragraphs>110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Lato</vt:lpstr>
      <vt:lpstr>Lora</vt:lpstr>
      <vt:lpstr>Palatino Linotype</vt:lpstr>
      <vt:lpstr>Lora Medium</vt:lpstr>
      <vt:lpstr>Wingdings</vt:lpstr>
      <vt:lpstr>Montserrat</vt:lpstr>
      <vt:lpstr>Focus</vt:lpstr>
      <vt:lpstr>Reliable Transactions in  Serverless Edge Architecture</vt:lpstr>
      <vt:lpstr>Omnipresent Edge Devices </vt:lpstr>
      <vt:lpstr>Advent of Edge Computing</vt:lpstr>
      <vt:lpstr>Requirements of  Edge Computing</vt:lpstr>
      <vt:lpstr>General Architecture</vt:lpstr>
      <vt:lpstr>Characteristics of  General Architecture</vt:lpstr>
      <vt:lpstr>Proposed Architecture?</vt:lpstr>
      <vt:lpstr>Characteristics of  Proposed Architecture</vt:lpstr>
      <vt:lpstr>Serverless-Edge Co-design</vt:lpstr>
      <vt:lpstr>Characteristics of  Serverless-Edge Co-design</vt:lpstr>
      <vt:lpstr>Our Contribution: ServerlessBFT</vt:lpstr>
      <vt:lpstr>Shim Characteristics</vt:lpstr>
      <vt:lpstr>Serverless Characteristics</vt:lpstr>
      <vt:lpstr>ServerlessBFT: Transactional Flow</vt:lpstr>
      <vt:lpstr>So Are we done?</vt:lpstr>
      <vt:lpstr>Key Challenges</vt:lpstr>
      <vt:lpstr>Design and Implementation</vt:lpstr>
      <vt:lpstr>Evaluation:  Effect of Cores</vt:lpstr>
      <vt:lpstr>Evaluation:  Effect of Executors</vt:lpstr>
      <vt:lpstr>Evaluation:  Effect of Shim Consensus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Chemistry behind Agreement</dc:title>
  <cp:lastModifiedBy>Suyash Gupta</cp:lastModifiedBy>
  <cp:revision>98</cp:revision>
  <dcterms:modified xsi:type="dcterms:W3CDTF">2023-04-06T17:47:19Z</dcterms:modified>
</cp:coreProperties>
</file>